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06" r:id="rId156"/>
    <p:sldId id="407" r:id="rId157"/>
    <p:sldId id="408" r:id="rId158"/>
    <p:sldId id="409" r:id="rId159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Relationship Id="rId136" Type="http://schemas.openxmlformats.org/officeDocument/2006/relationships/slide" Target="slides/slide131.xml"/><Relationship Id="rId137" Type="http://schemas.openxmlformats.org/officeDocument/2006/relationships/slide" Target="slides/slide132.xml"/><Relationship Id="rId138" Type="http://schemas.openxmlformats.org/officeDocument/2006/relationships/slide" Target="slides/slide133.xml"/><Relationship Id="rId139" Type="http://schemas.openxmlformats.org/officeDocument/2006/relationships/slide" Target="slides/slide134.xml"/><Relationship Id="rId140" Type="http://schemas.openxmlformats.org/officeDocument/2006/relationships/slide" Target="slides/slide135.xml"/><Relationship Id="rId141" Type="http://schemas.openxmlformats.org/officeDocument/2006/relationships/slide" Target="slides/slide136.xml"/><Relationship Id="rId142" Type="http://schemas.openxmlformats.org/officeDocument/2006/relationships/slide" Target="slides/slide137.xml"/><Relationship Id="rId143" Type="http://schemas.openxmlformats.org/officeDocument/2006/relationships/slide" Target="slides/slide138.xml"/><Relationship Id="rId144" Type="http://schemas.openxmlformats.org/officeDocument/2006/relationships/slide" Target="slides/slide139.xml"/><Relationship Id="rId145" Type="http://schemas.openxmlformats.org/officeDocument/2006/relationships/slide" Target="slides/slide140.xml"/><Relationship Id="rId146" Type="http://schemas.openxmlformats.org/officeDocument/2006/relationships/slide" Target="slides/slide141.xml"/><Relationship Id="rId147" Type="http://schemas.openxmlformats.org/officeDocument/2006/relationships/slide" Target="slides/slide142.xml"/><Relationship Id="rId148" Type="http://schemas.openxmlformats.org/officeDocument/2006/relationships/slide" Target="slides/slide143.xml"/><Relationship Id="rId149" Type="http://schemas.openxmlformats.org/officeDocument/2006/relationships/slide" Target="slides/slide144.xml"/><Relationship Id="rId150" Type="http://schemas.openxmlformats.org/officeDocument/2006/relationships/slide" Target="slides/slide145.xml"/><Relationship Id="rId151" Type="http://schemas.openxmlformats.org/officeDocument/2006/relationships/slide" Target="slides/slide146.xml"/><Relationship Id="rId152" Type="http://schemas.openxmlformats.org/officeDocument/2006/relationships/slide" Target="slides/slide147.xml"/><Relationship Id="rId153" Type="http://schemas.openxmlformats.org/officeDocument/2006/relationships/slide" Target="slides/slide148.xml"/><Relationship Id="rId154" Type="http://schemas.openxmlformats.org/officeDocument/2006/relationships/slide" Target="slides/slide149.xml"/><Relationship Id="rId155" Type="http://schemas.openxmlformats.org/officeDocument/2006/relationships/slide" Target="slides/slide150.xml"/><Relationship Id="rId156" Type="http://schemas.openxmlformats.org/officeDocument/2006/relationships/slide" Target="slides/slide151.xml"/><Relationship Id="rId157" Type="http://schemas.openxmlformats.org/officeDocument/2006/relationships/slide" Target="slides/slide152.xml"/><Relationship Id="rId158" Type="http://schemas.openxmlformats.org/officeDocument/2006/relationships/slide" Target="slides/slide153.xml"/><Relationship Id="rId159" Type="http://schemas.openxmlformats.org/officeDocument/2006/relationships/slide" Target="slides/slide15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821690"/>
          </a:xfrm>
          <a:custGeom>
            <a:avLst/>
            <a:gdLst/>
            <a:ahLst/>
            <a:cxnLst/>
            <a:rect l="l" t="t" r="r" b="b"/>
            <a:pathLst>
              <a:path w="9144000" h="821690">
                <a:moveTo>
                  <a:pt x="0" y="821436"/>
                </a:moveTo>
                <a:lnTo>
                  <a:pt x="9144000" y="821436"/>
                </a:lnTo>
                <a:lnTo>
                  <a:pt x="9144000" y="0"/>
                </a:lnTo>
                <a:lnTo>
                  <a:pt x="0" y="0"/>
                </a:lnTo>
                <a:lnTo>
                  <a:pt x="0" y="821436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821435"/>
            <a:ext cx="9144000" cy="4322445"/>
          </a:xfrm>
          <a:custGeom>
            <a:avLst/>
            <a:gdLst/>
            <a:ahLst/>
            <a:cxnLst/>
            <a:rect l="l" t="t" r="r" b="b"/>
            <a:pathLst>
              <a:path w="9144000" h="4322445">
                <a:moveTo>
                  <a:pt x="9144000" y="0"/>
                </a:moveTo>
                <a:lnTo>
                  <a:pt x="0" y="0"/>
                </a:lnTo>
                <a:lnTo>
                  <a:pt x="0" y="4322064"/>
                </a:lnTo>
                <a:lnTo>
                  <a:pt x="9144000" y="4322064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1451" y="215595"/>
            <a:ext cx="4900295" cy="574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379C73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10260" y="3035300"/>
            <a:ext cx="4944745" cy="1534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379C73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725667" y="0"/>
            <a:ext cx="3418840" cy="5143500"/>
          </a:xfrm>
          <a:custGeom>
            <a:avLst/>
            <a:gdLst/>
            <a:ahLst/>
            <a:cxnLst/>
            <a:rect l="l" t="t" r="r" b="b"/>
            <a:pathLst>
              <a:path w="3418840" h="5143500">
                <a:moveTo>
                  <a:pt x="3418332" y="0"/>
                </a:moveTo>
                <a:lnTo>
                  <a:pt x="0" y="0"/>
                </a:lnTo>
                <a:lnTo>
                  <a:pt x="0" y="5143500"/>
                </a:lnTo>
                <a:lnTo>
                  <a:pt x="3418332" y="5143500"/>
                </a:lnTo>
                <a:lnTo>
                  <a:pt x="3418332" y="0"/>
                </a:lnTo>
                <a:close/>
              </a:path>
            </a:pathLst>
          </a:custGeom>
          <a:solidFill>
            <a:srgbClr val="339966">
              <a:alpha val="6548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379C73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821690"/>
          </a:xfrm>
          <a:custGeom>
            <a:avLst/>
            <a:gdLst/>
            <a:ahLst/>
            <a:cxnLst/>
            <a:rect l="l" t="t" r="r" b="b"/>
            <a:pathLst>
              <a:path w="9144000" h="821690">
                <a:moveTo>
                  <a:pt x="0" y="821436"/>
                </a:moveTo>
                <a:lnTo>
                  <a:pt x="9144000" y="821436"/>
                </a:lnTo>
                <a:lnTo>
                  <a:pt x="9144000" y="0"/>
                </a:lnTo>
                <a:lnTo>
                  <a:pt x="0" y="0"/>
                </a:lnTo>
                <a:lnTo>
                  <a:pt x="0" y="821436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821435"/>
            <a:ext cx="9144000" cy="4322445"/>
          </a:xfrm>
          <a:custGeom>
            <a:avLst/>
            <a:gdLst/>
            <a:ahLst/>
            <a:cxnLst/>
            <a:rect l="l" t="t" r="r" b="b"/>
            <a:pathLst>
              <a:path w="9144000" h="4322445">
                <a:moveTo>
                  <a:pt x="9144000" y="0"/>
                </a:moveTo>
                <a:lnTo>
                  <a:pt x="0" y="0"/>
                </a:lnTo>
                <a:lnTo>
                  <a:pt x="0" y="4322064"/>
                </a:lnTo>
                <a:lnTo>
                  <a:pt x="9144000" y="4322064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379C73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464563" y="853439"/>
            <a:ext cx="6215380" cy="3436620"/>
          </a:xfrm>
          <a:custGeom>
            <a:avLst/>
            <a:gdLst/>
            <a:ahLst/>
            <a:cxnLst/>
            <a:rect l="l" t="t" r="r" b="b"/>
            <a:pathLst>
              <a:path w="6215380" h="3436620">
                <a:moveTo>
                  <a:pt x="6154546" y="0"/>
                </a:moveTo>
                <a:lnTo>
                  <a:pt x="60325" y="0"/>
                </a:lnTo>
                <a:lnTo>
                  <a:pt x="36861" y="4746"/>
                </a:lnTo>
                <a:lnTo>
                  <a:pt x="17684" y="17684"/>
                </a:lnTo>
                <a:lnTo>
                  <a:pt x="4746" y="36861"/>
                </a:lnTo>
                <a:lnTo>
                  <a:pt x="0" y="60325"/>
                </a:lnTo>
                <a:lnTo>
                  <a:pt x="0" y="3376282"/>
                </a:lnTo>
                <a:lnTo>
                  <a:pt x="4746" y="3399768"/>
                </a:lnTo>
                <a:lnTo>
                  <a:pt x="17684" y="3418947"/>
                </a:lnTo>
                <a:lnTo>
                  <a:pt x="36861" y="3431878"/>
                </a:lnTo>
                <a:lnTo>
                  <a:pt x="60325" y="3436620"/>
                </a:lnTo>
                <a:lnTo>
                  <a:pt x="6154546" y="3436620"/>
                </a:lnTo>
                <a:lnTo>
                  <a:pt x="6178010" y="3431878"/>
                </a:lnTo>
                <a:lnTo>
                  <a:pt x="6197187" y="3418947"/>
                </a:lnTo>
                <a:lnTo>
                  <a:pt x="6210125" y="3399768"/>
                </a:lnTo>
                <a:lnTo>
                  <a:pt x="6214871" y="3376282"/>
                </a:lnTo>
                <a:lnTo>
                  <a:pt x="6214871" y="60325"/>
                </a:lnTo>
                <a:lnTo>
                  <a:pt x="6197219" y="17652"/>
                </a:lnTo>
                <a:lnTo>
                  <a:pt x="6154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5459" y="1083563"/>
            <a:ext cx="5599176" cy="30556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1802" y="415239"/>
            <a:ext cx="8140395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379C73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172" y="1755775"/>
            <a:ext cx="7593330" cy="2583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3.jpg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4.jpg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5.jpg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6.jpg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77.jpg"/><Relationship Id="rId4" Type="http://schemas.openxmlformats.org/officeDocument/2006/relationships/image" Target="../media/image6.jpg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8.jpg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9.jpg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80.jpg"/></Relationships>
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://www.youtube.com/watch?v=8IwSrqjU_rU" TargetMode="External"/><Relationship Id="rId4" Type="http://schemas.openxmlformats.org/officeDocument/2006/relationships/image" Target="../media/image81.jpg"/></Relationships>
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5.jpg"/></Relationships>
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
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jpg"/><Relationship Id="rId9" Type="http://schemas.openxmlformats.org/officeDocument/2006/relationships/image" Target="../media/image36.jpg"/></Relationships>
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s://www.safewise.com/what-is-fall-detection/" TargetMode="External"/><Relationship Id="rId4" Type="http://schemas.openxmlformats.org/officeDocument/2006/relationships/hyperlink" Target="https://www.oesterreich.gv.at/themen/arbeit_beruf_und_pension/pension/senior_innen/sicherheit_fuer_senioren/1.html" TargetMode="External"/><Relationship Id="rId5" Type="http://schemas.openxmlformats.org/officeDocument/2006/relationships/hyperlink" Target="https://www.input-consulting.de/files/inpcon-DATA/download/20170215_Digitalisierung%20und%20Technisierung%20der%20Pflege%20in%20Deutschland_INPUT.pdf" TargetMode="External"/><Relationship Id="rId6" Type="http://schemas.openxmlformats.org/officeDocument/2006/relationships/hyperlink" Target="https://www.alzheimers.org.uk/sites/default/files/migrate/downloads/factsheet_assistive_technology_%E2%80%93_devices_to_help_with_everyday_living.pdf" TargetMode="External"/><Relationship Id="rId7" Type="http://schemas.openxmlformats.org/officeDocument/2006/relationships/hyperlink" Target="https://www.ecovacs.com/us/blog/smart-home-for-seniors" TargetMode="External"/></Relationships>
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
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2.jpg"/></Relationships>
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jpg"/><Relationship Id="rId3" Type="http://schemas.openxmlformats.org/officeDocument/2006/relationships/image" Target="../media/image6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84.jpg"/></Relationships>
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85.jpg"/></Relationships>
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86.png"/></Relationships>
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jpg"/><Relationship Id="rId3" Type="http://schemas.openxmlformats.org/officeDocument/2006/relationships/image" Target="../media/image6.jpg"/><Relationship Id="rId4" Type="http://schemas.openxmlformats.org/officeDocument/2006/relationships/image" Target="../media/image88.png"/></Relationships>
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7.png"/></Relationships>
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
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jpg"/><Relationship Id="rId3" Type="http://schemas.openxmlformats.org/officeDocument/2006/relationships/image" Target="../media/image6.jpg"/></Relationships>
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jpg"/><Relationship Id="rId3" Type="http://schemas.openxmlformats.org/officeDocument/2006/relationships/image" Target="../media/image6.jpg"/></Relationships>
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91.jpg"/></Relationships>
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7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s://www.youtube.com/watch?v=e6Nyats33Gc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10.png"/></Relationships>
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Relationship Id="rId4" Type="http://schemas.openxmlformats.org/officeDocument/2006/relationships/image" Target="../media/image92.jpg"/></Relationships>
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jpg"/><Relationship Id="rId3" Type="http://schemas.openxmlformats.org/officeDocument/2006/relationships/image" Target="../media/image6.jpg"/></Relationships>
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94.jpg"/></Relationships>
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
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7.png"/></Relationships>
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95.jpg"/><Relationship Id="rId4" Type="http://schemas.openxmlformats.org/officeDocument/2006/relationships/hyperlink" Target="https://play.google.com/store/apps/details?id=steptracker.healthandfitness.walkingtracker.pedometer&amp;hl=gsw&amp;gl=US" TargetMode="External"/><Relationship Id="rId5" Type="http://schemas.openxmlformats.org/officeDocument/2006/relationships/image" Target="../media/image96.jpg"/></Relationships>
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97.jpg"/><Relationship Id="rId4" Type="http://schemas.openxmlformats.org/officeDocument/2006/relationships/hyperlink" Target="https://waterminder.com/" TargetMode="External"/></Relationships>
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jpg"/><Relationship Id="rId3" Type="http://schemas.openxmlformats.org/officeDocument/2006/relationships/image" Target="../media/image6.jpg"/><Relationship Id="rId4" Type="http://schemas.openxmlformats.org/officeDocument/2006/relationships/image" Target="../media/image99.jpg"/><Relationship Id="rId5" Type="http://schemas.openxmlformats.org/officeDocument/2006/relationships/hyperlink" Target="https://apps.apple.com/de/app/diabetesconnect/id657225296" TargetMode="External"/></Relationships>
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00.jpg"/><Relationship Id="rId4" Type="http://schemas.openxmlformats.org/officeDocument/2006/relationships/hyperlink" Target="https://apps.apple.com/us/app/lumosity-brain-training/id577232024" TargetMode="Externa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
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jpg"/><Relationship Id="rId3" Type="http://schemas.openxmlformats.org/officeDocument/2006/relationships/image" Target="../media/image6.jpg"/><Relationship Id="rId4" Type="http://schemas.openxmlformats.org/officeDocument/2006/relationships/image" Target="../media/image102.jpg"/><Relationship Id="rId5" Type="http://schemas.openxmlformats.org/officeDocument/2006/relationships/hyperlink" Target="https://play.google.com/store/apps/details/Magnifying_Glass?id=com.binghuo.magnifyingglass&amp;hl=en_US" TargetMode="External"/></Relationships>
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jpg"/><Relationship Id="rId3" Type="http://schemas.openxmlformats.org/officeDocument/2006/relationships/image" Target="../media/image104.jpg"/><Relationship Id="rId4" Type="http://schemas.openxmlformats.org/officeDocument/2006/relationships/image" Target="../media/image6.jpg"/><Relationship Id="rId5" Type="http://schemas.openxmlformats.org/officeDocument/2006/relationships/hyperlink" Target="https://daylio.net/" TargetMode="External"/></Relationships>
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05.jpg"/><Relationship Id="rId4" Type="http://schemas.openxmlformats.org/officeDocument/2006/relationships/image" Target="../media/image106.jpg"/><Relationship Id="rId5" Type="http://schemas.openxmlformats.org/officeDocument/2006/relationships/hyperlink" Target="https://apps.apple.com/de/app/wysa-mental-health-support/id1166585565" TargetMode="External"/></Relationships>
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07.jpg"/><Relationship Id="rId4" Type="http://schemas.openxmlformats.org/officeDocument/2006/relationships/image" Target="../media/image108.jpg"/><Relationship Id="rId5" Type="http://schemas.openxmlformats.org/officeDocument/2006/relationships/hyperlink" Target="https://play.google.com/store/apps/details?id=com.ada.app&amp;hl=en_US" TargetMode="External"/></Relationships>
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jpg"/><Relationship Id="rId3" Type="http://schemas.openxmlformats.org/officeDocument/2006/relationships/image" Target="../media/image6.jpg"/></Relationships>
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10.jpg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6" Type="http://schemas.openxmlformats.org/officeDocument/2006/relationships/image" Target="../media/image113.png"/><Relationship Id="rId7" Type="http://schemas.openxmlformats.org/officeDocument/2006/relationships/image" Target="../media/image114.png"/></Relationships>
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5.jpg"/><Relationship Id="rId3" Type="http://schemas.openxmlformats.org/officeDocument/2006/relationships/image" Target="../media/image6.jpg"/></Relationships>
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16.jpg"/></Relationships>
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4.jpg"/></Relationships>
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7.jpg"/></Relationships>
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Relationship Id="rId3" Type="http://schemas.openxmlformats.org/officeDocument/2006/relationships/image" Target="../media/image1.png"/></Relationships>
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jpg"/><Relationship Id="rId9" Type="http://schemas.openxmlformats.org/officeDocument/2006/relationships/image" Target="../media/image36.jpg"/></Relationships>
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s://builtin.com/wearables" TargetMode="External"/><Relationship Id="rId4" Type="http://schemas.openxmlformats.org/officeDocument/2006/relationships/hyperlink" Target="https://www.ncbi.nlm.nih.gov/pmc/articles/PMC9664324/" TargetMode="External"/><Relationship Id="rId5" Type="http://schemas.openxmlformats.org/officeDocument/2006/relationships/hyperlink" Target="https://www.ncbi.nlm.nih.gov/pmc/articles/PMC10392281/" TargetMode="External"/><Relationship Id="rId6" Type="http://schemas.openxmlformats.org/officeDocument/2006/relationships/hyperlink" Target="https://www.researchgate.net/publication/359318333_Definitions_of_Health_Apps_Medical_Apps_in_the_Perspectives_of_Public_Health_and_Law_Qualitative_Analysis_of_an_Interdisciplinary_Literature_Overview" TargetMode="External"/><Relationship Id="rId7" Type="http://schemas.openxmlformats.org/officeDocument/2006/relationships/hyperlink" Target="https://ats.net/a-healthier-life-with-wearables-and-health-apps/" TargetMode="External"/><Relationship Id="rId8" Type="http://schemas.openxmlformats.org/officeDocument/2006/relationships/hyperlink" Target="https://www.verbraucherportal-bw.de/%2CLde/Startseite/Verbraucherschutz/Wearables%2Bund%2BGesundheits-Apps_%2BChancen%2Bund%2BRisiken" TargetMode="Externa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5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16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20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21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22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3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3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3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3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24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2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7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Relationship Id="rId3" Type="http://schemas.openxmlformats.org/officeDocument/2006/relationships/image" Target="../media/image1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jpg"/><Relationship Id="rId9" Type="http://schemas.openxmlformats.org/officeDocument/2006/relationships/image" Target="../media/image36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s://averio.co.uk/2023/06/15/the-role-of-technology-in-social-care/" TargetMode="External"/><Relationship Id="rId4" Type="http://schemas.openxmlformats.org/officeDocument/2006/relationships/hyperlink" Target="https://www.ncbi.nlm.nih.gov/pmc/articles/PMC9963556/" TargetMode="External"/><Relationship Id="rId5" Type="http://schemas.openxmlformats.org/officeDocument/2006/relationships/hyperlink" Target="https://www.ncbi.nlm.nih.gov/pmc/articles/PMC3622259/" TargetMode="External"/><Relationship Id="rId6" Type="http://schemas.openxmlformats.org/officeDocument/2006/relationships/hyperlink" Target="https://www.plymouth.ac.uk/discover/how-can-breaking-the-digital-divide-improve-the-health-and-wellbeing-of-older-people" TargetMode="Externa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8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7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9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22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0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5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5" Type="http://schemas.openxmlformats.org/officeDocument/2006/relationships/image" Target="../media/image5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Relationship Id="rId3" Type="http://schemas.openxmlformats.org/officeDocument/2006/relationships/image" Target="../media/image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4.jpg"/><Relationship Id="rId4" Type="http://schemas.openxmlformats.org/officeDocument/2006/relationships/image" Target="../media/image5.pn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Relationship Id="rId3" Type="http://schemas.openxmlformats.org/officeDocument/2006/relationships/image" Target="../media/image1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7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6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Relationship Id="rId3" Type="http://schemas.openxmlformats.org/officeDocument/2006/relationships/image" Target="../media/image6.jp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Relationship Id="rId3" Type="http://schemas.openxmlformats.org/officeDocument/2006/relationships/image" Target="../media/image1.png"/><Relationship Id="rId4" Type="http://schemas.openxmlformats.org/officeDocument/2006/relationships/image" Target="../media/image49.jpg"/><Relationship Id="rId5" Type="http://schemas.openxmlformats.org/officeDocument/2006/relationships/image" Target="../media/image5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5.pn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50.jp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2.pn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4.jp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5.pn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s://www.youtube.com/watch?v=cM4aep7VXb8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10.pn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7.jp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Relationship Id="rId3" Type="http://schemas.openxmlformats.org/officeDocument/2006/relationships/image" Target="../media/image1.pn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s://www.track-pod.com/blog/route-planner-unlimited-stops/" TargetMode="External"/><Relationship Id="rId4" Type="http://schemas.openxmlformats.org/officeDocument/2006/relationships/hyperlink" Target="https://gesund.bund.de/en/telemonitoring#at-a-glance" TargetMode="External"/><Relationship Id="rId5" Type="http://schemas.openxmlformats.org/officeDocument/2006/relationships/hyperlink" Target="https://herohealth.com/blog/medication-management/pill-management-systems/" TargetMode="External"/><Relationship Id="rId6" Type="http://schemas.openxmlformats.org/officeDocument/2006/relationships/hyperlink" Target="https://bcmj.org/articles/part-2-health-apps-wearables-and-sensors-advancing-frontier-digital-health" TargetMode="External"/><Relationship Id="rId7" Type="http://schemas.openxmlformats.org/officeDocument/2006/relationships/hyperlink" Target="https://www.pflegeinformatik.at/digitalisierung-aspekt-pflegealltag/" TargetMode="External"/><Relationship Id="rId8" Type="http://schemas.openxmlformats.org/officeDocument/2006/relationships/hyperlink" Target="https://zeorouteplanner.com/healthcare/" TargetMode="External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jpg"/><Relationship Id="rId9" Type="http://schemas.openxmlformats.org/officeDocument/2006/relationships/image" Target="../media/image36.jp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1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1.jp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s://www.youtube.com/watch?v=n697R3qL4fI" TargetMode="External"/><Relationship Id="rId4" Type="http://schemas.openxmlformats.org/officeDocument/2006/relationships/image" Target="../media/image9.jpg"/><Relationship Id="rId5" Type="http://schemas.openxmlformats.org/officeDocument/2006/relationships/hyperlink" Target="http://www.youtube.com/watch?v=n697R3qL4fI" TargetMode="External"/><Relationship Id="rId6" Type="http://schemas.openxmlformats.org/officeDocument/2006/relationships/image" Target="../media/image55.jpg"/><Relationship Id="rId7" Type="http://schemas.openxmlformats.org/officeDocument/2006/relationships/image" Target="../media/image56.png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://www.youtube.com/watch?v=FCAsEGyNlsg" TargetMode="External"/><Relationship Id="rId4" Type="http://schemas.openxmlformats.org/officeDocument/2006/relationships/image" Target="../media/image57.jpg"/><Relationship Id="rId5" Type="http://schemas.openxmlformats.org/officeDocument/2006/relationships/image" Target="../media/image56.png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8.jpg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59.jpg"/><Relationship Id="rId4" Type="http://schemas.openxmlformats.org/officeDocument/2006/relationships/image" Target="../media/image60.jpg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64.jpg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s://www.youtube.com/watch?v=j_h5WWPtvwc" TargetMode="External"/><Relationship Id="rId4" Type="http://schemas.openxmlformats.org/officeDocument/2006/relationships/image" Target="../media/image9.jpg"/><Relationship Id="rId5" Type="http://schemas.openxmlformats.org/officeDocument/2006/relationships/hyperlink" Target="http://www.youtube.com/watch?v=j_h5WWPtvwc" TargetMode="External"/><Relationship Id="rId6" Type="http://schemas.openxmlformats.org/officeDocument/2006/relationships/image" Target="../media/image65.jpg"/><Relationship Id="rId7" Type="http://schemas.openxmlformats.org/officeDocument/2006/relationships/image" Target="../media/image56.png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2.png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s://www.youtube.com/watch?v=NCixWY3eaOc" TargetMode="External"/><Relationship Id="rId4" Type="http://schemas.openxmlformats.org/officeDocument/2006/relationships/image" Target="../media/image9.jpg"/><Relationship Id="rId5" Type="http://schemas.openxmlformats.org/officeDocument/2006/relationships/hyperlink" Target="http://www.youtube.com/watch?v=NCixWY3eaOc" TargetMode="External"/><Relationship Id="rId6" Type="http://schemas.openxmlformats.org/officeDocument/2006/relationships/image" Target="../media/image66.jpg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67.jpg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7.png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68.jpg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://www.youtube.com/watch?v=P9dlRqRlMMw" TargetMode="External"/><Relationship Id="rId4" Type="http://schemas.openxmlformats.org/officeDocument/2006/relationships/image" Target="../media/image69.jpg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0.jpg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://www.youtube.com/watch?v=aFsxHO4Nltk" TargetMode="External"/><Relationship Id="rId4" Type="http://schemas.openxmlformats.org/officeDocument/2006/relationships/image" Target="../media/image71.jpg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2.jpg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977265"/>
            </a:xfrm>
            <a:custGeom>
              <a:avLst/>
              <a:gdLst/>
              <a:ahLst/>
              <a:cxnLst/>
              <a:rect l="l" t="t" r="r" b="b"/>
              <a:pathLst>
                <a:path w="9144000" h="977265">
                  <a:moveTo>
                    <a:pt x="0" y="976884"/>
                  </a:moveTo>
                  <a:lnTo>
                    <a:pt x="9144000" y="97688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7688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976883"/>
              <a:ext cx="9144000" cy="4166870"/>
            </a:xfrm>
            <a:custGeom>
              <a:avLst/>
              <a:gdLst/>
              <a:ahLst/>
              <a:cxnLst/>
              <a:rect l="l" t="t" r="r" b="b"/>
              <a:pathLst>
                <a:path w="9144000" h="4166870">
                  <a:moveTo>
                    <a:pt x="9144000" y="0"/>
                  </a:moveTo>
                  <a:lnTo>
                    <a:pt x="0" y="0"/>
                  </a:lnTo>
                  <a:lnTo>
                    <a:pt x="0" y="4166614"/>
                  </a:lnTo>
                  <a:lnTo>
                    <a:pt x="9144000" y="416661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51257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0">
                <a:solidFill>
                  <a:srgbClr val="FFFFFF"/>
                </a:solidFill>
              </a:rPr>
              <a:t>Was</a:t>
            </a:r>
            <a:r>
              <a:rPr dirty="0" spc="-110">
                <a:solidFill>
                  <a:srgbClr val="FFFFFF"/>
                </a:solidFill>
              </a:rPr>
              <a:t> </a:t>
            </a:r>
            <a:r>
              <a:rPr dirty="0" spc="-250">
                <a:solidFill>
                  <a:srgbClr val="FFFFFF"/>
                </a:solidFill>
              </a:rPr>
              <a:t>ist</a:t>
            </a:r>
            <a:r>
              <a:rPr dirty="0" spc="-120">
                <a:solidFill>
                  <a:srgbClr val="FFFFFF"/>
                </a:solidFill>
              </a:rPr>
              <a:t> </a:t>
            </a:r>
            <a:r>
              <a:rPr dirty="0" spc="-235">
                <a:solidFill>
                  <a:srgbClr val="FFFFFF"/>
                </a:solidFill>
              </a:rPr>
              <a:t>Technologie</a:t>
            </a:r>
            <a:r>
              <a:rPr dirty="0" spc="-85">
                <a:solidFill>
                  <a:srgbClr val="FFFFFF"/>
                </a:solidFill>
              </a:rPr>
              <a:t> </a:t>
            </a:r>
            <a:r>
              <a:rPr dirty="0" spc="-195">
                <a:solidFill>
                  <a:srgbClr val="FFFFFF"/>
                </a:solidFill>
              </a:rPr>
              <a:t>in</a:t>
            </a:r>
            <a:r>
              <a:rPr dirty="0" spc="-105">
                <a:solidFill>
                  <a:srgbClr val="FFFFFF"/>
                </a:solidFill>
              </a:rPr>
              <a:t> </a:t>
            </a:r>
            <a:r>
              <a:rPr dirty="0" spc="-175">
                <a:solidFill>
                  <a:srgbClr val="FFFFFF"/>
                </a:solidFill>
              </a:rPr>
              <a:t>der</a:t>
            </a:r>
            <a:r>
              <a:rPr dirty="0" spc="-90">
                <a:solidFill>
                  <a:srgbClr val="FFFFFF"/>
                </a:solidFill>
              </a:rPr>
              <a:t> </a:t>
            </a:r>
            <a:r>
              <a:rPr dirty="0" spc="-310">
                <a:solidFill>
                  <a:srgbClr val="FFFFFF"/>
                </a:solidFill>
              </a:rPr>
              <a:t>Pflege?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70103" y="1171702"/>
            <a:ext cx="72358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Hier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sind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einige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mögliche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Definitionen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pflegebezogene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Technologie: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189732" y="1586682"/>
            <a:ext cx="4963795" cy="3496310"/>
            <a:chOff x="3189732" y="1586682"/>
            <a:chExt cx="4963795" cy="349631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9732" y="3003803"/>
              <a:ext cx="2078736" cy="2078736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5269159" y="1599382"/>
              <a:ext cx="2871470" cy="1498600"/>
            </a:xfrm>
            <a:custGeom>
              <a:avLst/>
              <a:gdLst/>
              <a:ahLst/>
              <a:cxnLst/>
              <a:rect l="l" t="t" r="r" b="b"/>
              <a:pathLst>
                <a:path w="2871470" h="1498600">
                  <a:moveTo>
                    <a:pt x="1449895" y="0"/>
                  </a:moveTo>
                  <a:lnTo>
                    <a:pt x="1395776" y="248"/>
                  </a:lnTo>
                  <a:lnTo>
                    <a:pt x="1341813" y="1440"/>
                  </a:lnTo>
                  <a:lnTo>
                    <a:pt x="1288066" y="3568"/>
                  </a:lnTo>
                  <a:lnTo>
                    <a:pt x="1234593" y="6624"/>
                  </a:lnTo>
                  <a:lnTo>
                    <a:pt x="1181453" y="10600"/>
                  </a:lnTo>
                  <a:lnTo>
                    <a:pt x="1128703" y="15489"/>
                  </a:lnTo>
                  <a:lnTo>
                    <a:pt x="1076403" y="21284"/>
                  </a:lnTo>
                  <a:lnTo>
                    <a:pt x="1024610" y="27977"/>
                  </a:lnTo>
                  <a:lnTo>
                    <a:pt x="973384" y="35560"/>
                  </a:lnTo>
                  <a:lnTo>
                    <a:pt x="922782" y="44026"/>
                  </a:lnTo>
                  <a:lnTo>
                    <a:pt x="872863" y="53367"/>
                  </a:lnTo>
                  <a:lnTo>
                    <a:pt x="823685" y="63576"/>
                  </a:lnTo>
                  <a:lnTo>
                    <a:pt x="775308" y="74645"/>
                  </a:lnTo>
                  <a:lnTo>
                    <a:pt x="727789" y="86567"/>
                  </a:lnTo>
                  <a:lnTo>
                    <a:pt x="681186" y="99333"/>
                  </a:lnTo>
                  <a:lnTo>
                    <a:pt x="635559" y="112938"/>
                  </a:lnTo>
                  <a:lnTo>
                    <a:pt x="590965" y="127372"/>
                  </a:lnTo>
                  <a:lnTo>
                    <a:pt x="547463" y="142628"/>
                  </a:lnTo>
                  <a:lnTo>
                    <a:pt x="505112" y="158700"/>
                  </a:lnTo>
                  <a:lnTo>
                    <a:pt x="463970" y="175578"/>
                  </a:lnTo>
                  <a:lnTo>
                    <a:pt x="424095" y="193257"/>
                  </a:lnTo>
                  <a:lnTo>
                    <a:pt x="385545" y="211727"/>
                  </a:lnTo>
                  <a:lnTo>
                    <a:pt x="348380" y="230983"/>
                  </a:lnTo>
                  <a:lnTo>
                    <a:pt x="312658" y="251015"/>
                  </a:lnTo>
                  <a:lnTo>
                    <a:pt x="278437" y="271817"/>
                  </a:lnTo>
                  <a:lnTo>
                    <a:pt x="245775" y="293381"/>
                  </a:lnTo>
                  <a:lnTo>
                    <a:pt x="214731" y="315699"/>
                  </a:lnTo>
                  <a:lnTo>
                    <a:pt x="151682" y="368110"/>
                  </a:lnTo>
                  <a:lnTo>
                    <a:pt x="121460" y="397878"/>
                  </a:lnTo>
                  <a:lnTo>
                    <a:pt x="94667" y="428015"/>
                  </a:lnTo>
                  <a:lnTo>
                    <a:pt x="71271" y="458470"/>
                  </a:lnTo>
                  <a:lnTo>
                    <a:pt x="34547" y="520125"/>
                  </a:lnTo>
                  <a:lnTo>
                    <a:pt x="11036" y="582426"/>
                  </a:lnTo>
                  <a:lnTo>
                    <a:pt x="489" y="644958"/>
                  </a:lnTo>
                  <a:lnTo>
                    <a:pt x="0" y="676180"/>
                  </a:lnTo>
                  <a:lnTo>
                    <a:pt x="2657" y="707304"/>
                  </a:lnTo>
                  <a:lnTo>
                    <a:pt x="17289" y="769048"/>
                  </a:lnTo>
                  <a:lnTo>
                    <a:pt x="44136" y="829775"/>
                  </a:lnTo>
                  <a:lnTo>
                    <a:pt x="82948" y="889067"/>
                  </a:lnTo>
                  <a:lnTo>
                    <a:pt x="133475" y="946509"/>
                  </a:lnTo>
                  <a:lnTo>
                    <a:pt x="163053" y="974407"/>
                  </a:lnTo>
                  <a:lnTo>
                    <a:pt x="195467" y="1001686"/>
                  </a:lnTo>
                  <a:lnTo>
                    <a:pt x="230684" y="1028294"/>
                  </a:lnTo>
                  <a:lnTo>
                    <a:pt x="268674" y="1054180"/>
                  </a:lnTo>
                  <a:lnTo>
                    <a:pt x="309405" y="1079291"/>
                  </a:lnTo>
                  <a:lnTo>
                    <a:pt x="352846" y="1103575"/>
                  </a:lnTo>
                  <a:lnTo>
                    <a:pt x="398966" y="1126981"/>
                  </a:lnTo>
                  <a:lnTo>
                    <a:pt x="447733" y="1149456"/>
                  </a:lnTo>
                  <a:lnTo>
                    <a:pt x="499118" y="1170949"/>
                  </a:lnTo>
                  <a:lnTo>
                    <a:pt x="553087" y="1191407"/>
                  </a:lnTo>
                  <a:lnTo>
                    <a:pt x="609610" y="1210778"/>
                  </a:lnTo>
                  <a:lnTo>
                    <a:pt x="668656" y="1229011"/>
                  </a:lnTo>
                  <a:lnTo>
                    <a:pt x="730193" y="1246052"/>
                  </a:lnTo>
                  <a:lnTo>
                    <a:pt x="837508" y="1498528"/>
                  </a:lnTo>
                  <a:lnTo>
                    <a:pt x="1249877" y="1326443"/>
                  </a:lnTo>
                  <a:lnTo>
                    <a:pt x="1307865" y="1329407"/>
                  </a:lnTo>
                  <a:lnTo>
                    <a:pt x="1365711" y="1331271"/>
                  </a:lnTo>
                  <a:lnTo>
                    <a:pt x="1423356" y="1332049"/>
                  </a:lnTo>
                  <a:lnTo>
                    <a:pt x="1480741" y="1331756"/>
                  </a:lnTo>
                  <a:lnTo>
                    <a:pt x="1537804" y="1330405"/>
                  </a:lnTo>
                  <a:lnTo>
                    <a:pt x="1594488" y="1328009"/>
                  </a:lnTo>
                  <a:lnTo>
                    <a:pt x="1650732" y="1324583"/>
                  </a:lnTo>
                  <a:lnTo>
                    <a:pt x="1706477" y="1320141"/>
                  </a:lnTo>
                  <a:lnTo>
                    <a:pt x="1761663" y="1314697"/>
                  </a:lnTo>
                  <a:lnTo>
                    <a:pt x="1816231" y="1308264"/>
                  </a:lnTo>
                  <a:lnTo>
                    <a:pt x="1870121" y="1300856"/>
                  </a:lnTo>
                  <a:lnTo>
                    <a:pt x="1923274" y="1292487"/>
                  </a:lnTo>
                  <a:lnTo>
                    <a:pt x="1975629" y="1283171"/>
                  </a:lnTo>
                  <a:lnTo>
                    <a:pt x="2027128" y="1272921"/>
                  </a:lnTo>
                  <a:lnTo>
                    <a:pt x="2077711" y="1261753"/>
                  </a:lnTo>
                  <a:lnTo>
                    <a:pt x="2127318" y="1249679"/>
                  </a:lnTo>
                  <a:lnTo>
                    <a:pt x="2175889" y="1236713"/>
                  </a:lnTo>
                  <a:lnTo>
                    <a:pt x="2223366" y="1222869"/>
                  </a:lnTo>
                  <a:lnTo>
                    <a:pt x="2269688" y="1208162"/>
                  </a:lnTo>
                  <a:lnTo>
                    <a:pt x="2314796" y="1192604"/>
                  </a:lnTo>
                  <a:lnTo>
                    <a:pt x="2358630" y="1176210"/>
                  </a:lnTo>
                  <a:lnTo>
                    <a:pt x="2401131" y="1158994"/>
                  </a:lnTo>
                  <a:lnTo>
                    <a:pt x="2442239" y="1140970"/>
                  </a:lnTo>
                  <a:lnTo>
                    <a:pt x="2481895" y="1122150"/>
                  </a:lnTo>
                  <a:lnTo>
                    <a:pt x="2520039" y="1102550"/>
                  </a:lnTo>
                  <a:lnTo>
                    <a:pt x="2556611" y="1082183"/>
                  </a:lnTo>
                  <a:lnTo>
                    <a:pt x="2591552" y="1061063"/>
                  </a:lnTo>
                  <a:lnTo>
                    <a:pt x="2624803" y="1039203"/>
                  </a:lnTo>
                  <a:lnTo>
                    <a:pt x="2656303" y="1016619"/>
                  </a:lnTo>
                  <a:lnTo>
                    <a:pt x="2719674" y="963977"/>
                  </a:lnTo>
                  <a:lnTo>
                    <a:pt x="2749896" y="934209"/>
                  </a:lnTo>
                  <a:lnTo>
                    <a:pt x="2776689" y="904072"/>
                  </a:lnTo>
                  <a:lnTo>
                    <a:pt x="2800085" y="873617"/>
                  </a:lnTo>
                  <a:lnTo>
                    <a:pt x="2836810" y="811962"/>
                  </a:lnTo>
                  <a:lnTo>
                    <a:pt x="2860320" y="749661"/>
                  </a:lnTo>
                  <a:lnTo>
                    <a:pt x="2870867" y="687129"/>
                  </a:lnTo>
                  <a:lnTo>
                    <a:pt x="2871357" y="655907"/>
                  </a:lnTo>
                  <a:lnTo>
                    <a:pt x="2868699" y="624783"/>
                  </a:lnTo>
                  <a:lnTo>
                    <a:pt x="2854067" y="563039"/>
                  </a:lnTo>
                  <a:lnTo>
                    <a:pt x="2827220" y="502312"/>
                  </a:lnTo>
                  <a:lnTo>
                    <a:pt x="2788408" y="443020"/>
                  </a:lnTo>
                  <a:lnTo>
                    <a:pt x="2737881" y="385578"/>
                  </a:lnTo>
                  <a:lnTo>
                    <a:pt x="2708303" y="357680"/>
                  </a:lnTo>
                  <a:lnTo>
                    <a:pt x="2675889" y="330401"/>
                  </a:lnTo>
                  <a:lnTo>
                    <a:pt x="2640672" y="303793"/>
                  </a:lnTo>
                  <a:lnTo>
                    <a:pt x="2602683" y="277907"/>
                  </a:lnTo>
                  <a:lnTo>
                    <a:pt x="2561952" y="252796"/>
                  </a:lnTo>
                  <a:lnTo>
                    <a:pt x="2518510" y="228512"/>
                  </a:lnTo>
                  <a:lnTo>
                    <a:pt x="2472390" y="205106"/>
                  </a:lnTo>
                  <a:lnTo>
                    <a:pt x="2423623" y="182631"/>
                  </a:lnTo>
                  <a:lnTo>
                    <a:pt x="2372239" y="161138"/>
                  </a:lnTo>
                  <a:lnTo>
                    <a:pt x="2318269" y="140680"/>
                  </a:lnTo>
                  <a:lnTo>
                    <a:pt x="2261746" y="121309"/>
                  </a:lnTo>
                  <a:lnTo>
                    <a:pt x="2202700" y="103076"/>
                  </a:lnTo>
                  <a:lnTo>
                    <a:pt x="2141163" y="86034"/>
                  </a:lnTo>
                  <a:lnTo>
                    <a:pt x="2090318" y="73334"/>
                  </a:lnTo>
                  <a:lnTo>
                    <a:pt x="2038871" y="61675"/>
                  </a:lnTo>
                  <a:lnTo>
                    <a:pt x="1986879" y="51050"/>
                  </a:lnTo>
                  <a:lnTo>
                    <a:pt x="1934402" y="41451"/>
                  </a:lnTo>
                  <a:lnTo>
                    <a:pt x="1881497" y="32871"/>
                  </a:lnTo>
                  <a:lnTo>
                    <a:pt x="1828224" y="25303"/>
                  </a:lnTo>
                  <a:lnTo>
                    <a:pt x="1774641" y="18737"/>
                  </a:lnTo>
                  <a:lnTo>
                    <a:pt x="1720805" y="13168"/>
                  </a:lnTo>
                  <a:lnTo>
                    <a:pt x="1666777" y="8588"/>
                  </a:lnTo>
                  <a:lnTo>
                    <a:pt x="1612613" y="4988"/>
                  </a:lnTo>
                  <a:lnTo>
                    <a:pt x="1558372" y="2362"/>
                  </a:lnTo>
                  <a:lnTo>
                    <a:pt x="1504114" y="702"/>
                  </a:lnTo>
                  <a:lnTo>
                    <a:pt x="1449895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269159" y="1599382"/>
              <a:ext cx="2871470" cy="1498600"/>
            </a:xfrm>
            <a:custGeom>
              <a:avLst/>
              <a:gdLst/>
              <a:ahLst/>
              <a:cxnLst/>
              <a:rect l="l" t="t" r="r" b="b"/>
              <a:pathLst>
                <a:path w="2871470" h="1498600">
                  <a:moveTo>
                    <a:pt x="837508" y="1498528"/>
                  </a:moveTo>
                  <a:lnTo>
                    <a:pt x="730193" y="1246052"/>
                  </a:lnTo>
                  <a:lnTo>
                    <a:pt x="668656" y="1229011"/>
                  </a:lnTo>
                  <a:lnTo>
                    <a:pt x="609610" y="1210778"/>
                  </a:lnTo>
                  <a:lnTo>
                    <a:pt x="553087" y="1191407"/>
                  </a:lnTo>
                  <a:lnTo>
                    <a:pt x="499118" y="1170949"/>
                  </a:lnTo>
                  <a:lnTo>
                    <a:pt x="447733" y="1149456"/>
                  </a:lnTo>
                  <a:lnTo>
                    <a:pt x="398966" y="1126981"/>
                  </a:lnTo>
                  <a:lnTo>
                    <a:pt x="352846" y="1103575"/>
                  </a:lnTo>
                  <a:lnTo>
                    <a:pt x="309405" y="1079291"/>
                  </a:lnTo>
                  <a:lnTo>
                    <a:pt x="268674" y="1054180"/>
                  </a:lnTo>
                  <a:lnTo>
                    <a:pt x="230684" y="1028294"/>
                  </a:lnTo>
                  <a:lnTo>
                    <a:pt x="195467" y="1001686"/>
                  </a:lnTo>
                  <a:lnTo>
                    <a:pt x="163053" y="974407"/>
                  </a:lnTo>
                  <a:lnTo>
                    <a:pt x="133475" y="946509"/>
                  </a:lnTo>
                  <a:lnTo>
                    <a:pt x="106763" y="918045"/>
                  </a:lnTo>
                  <a:lnTo>
                    <a:pt x="62062" y="859626"/>
                  </a:lnTo>
                  <a:lnTo>
                    <a:pt x="29202" y="799565"/>
                  </a:lnTo>
                  <a:lnTo>
                    <a:pt x="8431" y="738277"/>
                  </a:lnTo>
                  <a:lnTo>
                    <a:pt x="0" y="676180"/>
                  </a:lnTo>
                  <a:lnTo>
                    <a:pt x="489" y="644958"/>
                  </a:lnTo>
                  <a:lnTo>
                    <a:pt x="11036" y="582426"/>
                  </a:lnTo>
                  <a:lnTo>
                    <a:pt x="34547" y="520125"/>
                  </a:lnTo>
                  <a:lnTo>
                    <a:pt x="71271" y="458470"/>
                  </a:lnTo>
                  <a:lnTo>
                    <a:pt x="94667" y="428015"/>
                  </a:lnTo>
                  <a:lnTo>
                    <a:pt x="121460" y="397878"/>
                  </a:lnTo>
                  <a:lnTo>
                    <a:pt x="151682" y="368110"/>
                  </a:lnTo>
                  <a:lnTo>
                    <a:pt x="185363" y="338764"/>
                  </a:lnTo>
                  <a:lnTo>
                    <a:pt x="245775" y="293381"/>
                  </a:lnTo>
                  <a:lnTo>
                    <a:pt x="278437" y="271817"/>
                  </a:lnTo>
                  <a:lnTo>
                    <a:pt x="312658" y="251015"/>
                  </a:lnTo>
                  <a:lnTo>
                    <a:pt x="348380" y="230983"/>
                  </a:lnTo>
                  <a:lnTo>
                    <a:pt x="385545" y="211727"/>
                  </a:lnTo>
                  <a:lnTo>
                    <a:pt x="424095" y="193257"/>
                  </a:lnTo>
                  <a:lnTo>
                    <a:pt x="463970" y="175578"/>
                  </a:lnTo>
                  <a:lnTo>
                    <a:pt x="505112" y="158700"/>
                  </a:lnTo>
                  <a:lnTo>
                    <a:pt x="547463" y="142628"/>
                  </a:lnTo>
                  <a:lnTo>
                    <a:pt x="590965" y="127372"/>
                  </a:lnTo>
                  <a:lnTo>
                    <a:pt x="635559" y="112938"/>
                  </a:lnTo>
                  <a:lnTo>
                    <a:pt x="681186" y="99333"/>
                  </a:lnTo>
                  <a:lnTo>
                    <a:pt x="727789" y="86567"/>
                  </a:lnTo>
                  <a:lnTo>
                    <a:pt x="775308" y="74645"/>
                  </a:lnTo>
                  <a:lnTo>
                    <a:pt x="823685" y="63576"/>
                  </a:lnTo>
                  <a:lnTo>
                    <a:pt x="872863" y="53367"/>
                  </a:lnTo>
                  <a:lnTo>
                    <a:pt x="922782" y="44026"/>
                  </a:lnTo>
                  <a:lnTo>
                    <a:pt x="973384" y="35560"/>
                  </a:lnTo>
                  <a:lnTo>
                    <a:pt x="1024610" y="27977"/>
                  </a:lnTo>
                  <a:lnTo>
                    <a:pt x="1076403" y="21284"/>
                  </a:lnTo>
                  <a:lnTo>
                    <a:pt x="1128703" y="15489"/>
                  </a:lnTo>
                  <a:lnTo>
                    <a:pt x="1181453" y="10600"/>
                  </a:lnTo>
                  <a:lnTo>
                    <a:pt x="1234593" y="6624"/>
                  </a:lnTo>
                  <a:lnTo>
                    <a:pt x="1288066" y="3568"/>
                  </a:lnTo>
                  <a:lnTo>
                    <a:pt x="1341813" y="1440"/>
                  </a:lnTo>
                  <a:lnTo>
                    <a:pt x="1395776" y="248"/>
                  </a:lnTo>
                  <a:lnTo>
                    <a:pt x="1449895" y="0"/>
                  </a:lnTo>
                  <a:lnTo>
                    <a:pt x="1504114" y="702"/>
                  </a:lnTo>
                  <a:lnTo>
                    <a:pt x="1558372" y="2362"/>
                  </a:lnTo>
                  <a:lnTo>
                    <a:pt x="1612613" y="4988"/>
                  </a:lnTo>
                  <a:lnTo>
                    <a:pt x="1666777" y="8588"/>
                  </a:lnTo>
                  <a:lnTo>
                    <a:pt x="1720805" y="13168"/>
                  </a:lnTo>
                  <a:lnTo>
                    <a:pt x="1774641" y="18737"/>
                  </a:lnTo>
                  <a:lnTo>
                    <a:pt x="1828224" y="25303"/>
                  </a:lnTo>
                  <a:lnTo>
                    <a:pt x="1881497" y="32871"/>
                  </a:lnTo>
                  <a:lnTo>
                    <a:pt x="1934402" y="41451"/>
                  </a:lnTo>
                  <a:lnTo>
                    <a:pt x="1986879" y="51050"/>
                  </a:lnTo>
                  <a:lnTo>
                    <a:pt x="2038871" y="61675"/>
                  </a:lnTo>
                  <a:lnTo>
                    <a:pt x="2090318" y="73334"/>
                  </a:lnTo>
                  <a:lnTo>
                    <a:pt x="2141163" y="86034"/>
                  </a:lnTo>
                  <a:lnTo>
                    <a:pt x="2202700" y="103076"/>
                  </a:lnTo>
                  <a:lnTo>
                    <a:pt x="2261746" y="121309"/>
                  </a:lnTo>
                  <a:lnTo>
                    <a:pt x="2318269" y="140680"/>
                  </a:lnTo>
                  <a:lnTo>
                    <a:pt x="2372239" y="161138"/>
                  </a:lnTo>
                  <a:lnTo>
                    <a:pt x="2423623" y="182631"/>
                  </a:lnTo>
                  <a:lnTo>
                    <a:pt x="2472390" y="205106"/>
                  </a:lnTo>
                  <a:lnTo>
                    <a:pt x="2518510" y="228512"/>
                  </a:lnTo>
                  <a:lnTo>
                    <a:pt x="2561952" y="252796"/>
                  </a:lnTo>
                  <a:lnTo>
                    <a:pt x="2602683" y="277907"/>
                  </a:lnTo>
                  <a:lnTo>
                    <a:pt x="2640672" y="303793"/>
                  </a:lnTo>
                  <a:lnTo>
                    <a:pt x="2675889" y="330401"/>
                  </a:lnTo>
                  <a:lnTo>
                    <a:pt x="2708303" y="357680"/>
                  </a:lnTo>
                  <a:lnTo>
                    <a:pt x="2737881" y="385578"/>
                  </a:lnTo>
                  <a:lnTo>
                    <a:pt x="2764593" y="414041"/>
                  </a:lnTo>
                  <a:lnTo>
                    <a:pt x="2809294" y="472461"/>
                  </a:lnTo>
                  <a:lnTo>
                    <a:pt x="2842154" y="532522"/>
                  </a:lnTo>
                  <a:lnTo>
                    <a:pt x="2862925" y="593810"/>
                  </a:lnTo>
                  <a:lnTo>
                    <a:pt x="2871357" y="655907"/>
                  </a:lnTo>
                  <a:lnTo>
                    <a:pt x="2870867" y="687129"/>
                  </a:lnTo>
                  <a:lnTo>
                    <a:pt x="2860320" y="749661"/>
                  </a:lnTo>
                  <a:lnTo>
                    <a:pt x="2836810" y="811962"/>
                  </a:lnTo>
                  <a:lnTo>
                    <a:pt x="2800085" y="873617"/>
                  </a:lnTo>
                  <a:lnTo>
                    <a:pt x="2776689" y="904072"/>
                  </a:lnTo>
                  <a:lnTo>
                    <a:pt x="2749896" y="934209"/>
                  </a:lnTo>
                  <a:lnTo>
                    <a:pt x="2719674" y="963977"/>
                  </a:lnTo>
                  <a:lnTo>
                    <a:pt x="2685993" y="993322"/>
                  </a:lnTo>
                  <a:lnTo>
                    <a:pt x="2624803" y="1039203"/>
                  </a:lnTo>
                  <a:lnTo>
                    <a:pt x="2591552" y="1061063"/>
                  </a:lnTo>
                  <a:lnTo>
                    <a:pt x="2556611" y="1082183"/>
                  </a:lnTo>
                  <a:lnTo>
                    <a:pt x="2520039" y="1102550"/>
                  </a:lnTo>
                  <a:lnTo>
                    <a:pt x="2481895" y="1122150"/>
                  </a:lnTo>
                  <a:lnTo>
                    <a:pt x="2442239" y="1140970"/>
                  </a:lnTo>
                  <a:lnTo>
                    <a:pt x="2401131" y="1158994"/>
                  </a:lnTo>
                  <a:lnTo>
                    <a:pt x="2358630" y="1176210"/>
                  </a:lnTo>
                  <a:lnTo>
                    <a:pt x="2314796" y="1192604"/>
                  </a:lnTo>
                  <a:lnTo>
                    <a:pt x="2269688" y="1208162"/>
                  </a:lnTo>
                  <a:lnTo>
                    <a:pt x="2223366" y="1222869"/>
                  </a:lnTo>
                  <a:lnTo>
                    <a:pt x="2175889" y="1236713"/>
                  </a:lnTo>
                  <a:lnTo>
                    <a:pt x="2127318" y="1249679"/>
                  </a:lnTo>
                  <a:lnTo>
                    <a:pt x="2077711" y="1261753"/>
                  </a:lnTo>
                  <a:lnTo>
                    <a:pt x="2027128" y="1272921"/>
                  </a:lnTo>
                  <a:lnTo>
                    <a:pt x="1975629" y="1283171"/>
                  </a:lnTo>
                  <a:lnTo>
                    <a:pt x="1923274" y="1292487"/>
                  </a:lnTo>
                  <a:lnTo>
                    <a:pt x="1870121" y="1300856"/>
                  </a:lnTo>
                  <a:lnTo>
                    <a:pt x="1816231" y="1308264"/>
                  </a:lnTo>
                  <a:lnTo>
                    <a:pt x="1761663" y="1314697"/>
                  </a:lnTo>
                  <a:lnTo>
                    <a:pt x="1706477" y="1320141"/>
                  </a:lnTo>
                  <a:lnTo>
                    <a:pt x="1650732" y="1324583"/>
                  </a:lnTo>
                  <a:lnTo>
                    <a:pt x="1594488" y="1328009"/>
                  </a:lnTo>
                  <a:lnTo>
                    <a:pt x="1537804" y="1330405"/>
                  </a:lnTo>
                  <a:lnTo>
                    <a:pt x="1480741" y="1331756"/>
                  </a:lnTo>
                  <a:lnTo>
                    <a:pt x="1423356" y="1332049"/>
                  </a:lnTo>
                  <a:lnTo>
                    <a:pt x="1365711" y="1331271"/>
                  </a:lnTo>
                  <a:lnTo>
                    <a:pt x="1307865" y="1329407"/>
                  </a:lnTo>
                  <a:lnTo>
                    <a:pt x="1249877" y="1326443"/>
                  </a:lnTo>
                  <a:lnTo>
                    <a:pt x="837508" y="1498528"/>
                  </a:lnTo>
                  <a:close/>
                </a:path>
              </a:pathLst>
            </a:custGeom>
            <a:ln w="25400">
              <a:solidFill>
                <a:srgbClr val="5D477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5617845" y="1703984"/>
            <a:ext cx="2179955" cy="1092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270">
              <a:lnSpc>
                <a:spcPct val="140000"/>
              </a:lnSpc>
              <a:spcBef>
                <a:spcPts val="100"/>
              </a:spcBef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Pflege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bezieht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sich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Begriff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Technologie</a:t>
            </a:r>
            <a:r>
              <a:rPr dirty="0" sz="1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auf</a:t>
            </a:r>
            <a:r>
              <a:rPr dirty="0" sz="1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moderne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und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vernetzte</a:t>
            </a:r>
            <a:r>
              <a:rPr dirty="0" sz="10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Informations-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und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Kommunikationstechnologien, einschließlich</a:t>
            </a:r>
            <a:r>
              <a:rPr dirty="0" sz="10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Software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Hardware.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421993" y="1673363"/>
            <a:ext cx="3215640" cy="1966595"/>
            <a:chOff x="421993" y="1673363"/>
            <a:chExt cx="3215640" cy="1966595"/>
          </a:xfrm>
        </p:grpSpPr>
        <p:sp>
          <p:nvSpPr>
            <p:cNvPr id="14" name="object 14" descr=""/>
            <p:cNvSpPr/>
            <p:nvPr/>
          </p:nvSpPr>
          <p:spPr>
            <a:xfrm>
              <a:off x="434693" y="1686063"/>
              <a:ext cx="3190240" cy="1941195"/>
            </a:xfrm>
            <a:custGeom>
              <a:avLst/>
              <a:gdLst/>
              <a:ahLst/>
              <a:cxnLst/>
              <a:rect l="l" t="t" r="r" b="b"/>
              <a:pathLst>
                <a:path w="3190240" h="1941195">
                  <a:moveTo>
                    <a:pt x="1606276" y="0"/>
                  </a:moveTo>
                  <a:lnTo>
                    <a:pt x="1549044" y="315"/>
                  </a:lnTo>
                  <a:lnTo>
                    <a:pt x="1491605" y="1625"/>
                  </a:lnTo>
                  <a:lnTo>
                    <a:pt x="1434008" y="3945"/>
                  </a:lnTo>
                  <a:lnTo>
                    <a:pt x="1376299" y="7285"/>
                  </a:lnTo>
                  <a:lnTo>
                    <a:pt x="1318528" y="11658"/>
                  </a:lnTo>
                  <a:lnTo>
                    <a:pt x="1260741" y="17077"/>
                  </a:lnTo>
                  <a:lnTo>
                    <a:pt x="1202987" y="23555"/>
                  </a:lnTo>
                  <a:lnTo>
                    <a:pt x="1145313" y="31103"/>
                  </a:lnTo>
                  <a:lnTo>
                    <a:pt x="1081028" y="40822"/>
                  </a:lnTo>
                  <a:lnTo>
                    <a:pt x="1018208" y="51711"/>
                  </a:lnTo>
                  <a:lnTo>
                    <a:pt x="956888" y="63735"/>
                  </a:lnTo>
                  <a:lnTo>
                    <a:pt x="897106" y="76862"/>
                  </a:lnTo>
                  <a:lnTo>
                    <a:pt x="838900" y="91059"/>
                  </a:lnTo>
                  <a:lnTo>
                    <a:pt x="782308" y="106293"/>
                  </a:lnTo>
                  <a:lnTo>
                    <a:pt x="727366" y="122532"/>
                  </a:lnTo>
                  <a:lnTo>
                    <a:pt x="674113" y="139743"/>
                  </a:lnTo>
                  <a:lnTo>
                    <a:pt x="622585" y="157892"/>
                  </a:lnTo>
                  <a:lnTo>
                    <a:pt x="572821" y="176948"/>
                  </a:lnTo>
                  <a:lnTo>
                    <a:pt x="524858" y="196876"/>
                  </a:lnTo>
                  <a:lnTo>
                    <a:pt x="478733" y="217646"/>
                  </a:lnTo>
                  <a:lnTo>
                    <a:pt x="434483" y="239223"/>
                  </a:lnTo>
                  <a:lnTo>
                    <a:pt x="392147" y="261575"/>
                  </a:lnTo>
                  <a:lnTo>
                    <a:pt x="351762" y="284669"/>
                  </a:lnTo>
                  <a:lnTo>
                    <a:pt x="313365" y="308472"/>
                  </a:lnTo>
                  <a:lnTo>
                    <a:pt x="276993" y="332951"/>
                  </a:lnTo>
                  <a:lnTo>
                    <a:pt x="242685" y="358075"/>
                  </a:lnTo>
                  <a:lnTo>
                    <a:pt x="210478" y="383809"/>
                  </a:lnTo>
                  <a:lnTo>
                    <a:pt x="180408" y="410121"/>
                  </a:lnTo>
                  <a:lnTo>
                    <a:pt x="152515" y="436978"/>
                  </a:lnTo>
                  <a:lnTo>
                    <a:pt x="103404" y="492197"/>
                  </a:lnTo>
                  <a:lnTo>
                    <a:pt x="63446" y="549203"/>
                  </a:lnTo>
                  <a:lnTo>
                    <a:pt x="32941" y="607734"/>
                  </a:lnTo>
                  <a:lnTo>
                    <a:pt x="12188" y="667526"/>
                  </a:lnTo>
                  <a:lnTo>
                    <a:pt x="1487" y="728319"/>
                  </a:lnTo>
                  <a:lnTo>
                    <a:pt x="0" y="759008"/>
                  </a:lnTo>
                  <a:lnTo>
                    <a:pt x="1138" y="789849"/>
                  </a:lnTo>
                  <a:lnTo>
                    <a:pt x="11441" y="851853"/>
                  </a:lnTo>
                  <a:lnTo>
                    <a:pt x="32696" y="914070"/>
                  </a:lnTo>
                  <a:lnTo>
                    <a:pt x="65203" y="976237"/>
                  </a:lnTo>
                  <a:lnTo>
                    <a:pt x="102982" y="1030153"/>
                  </a:lnTo>
                  <a:lnTo>
                    <a:pt x="148286" y="1081830"/>
                  </a:lnTo>
                  <a:lnTo>
                    <a:pt x="200733" y="1131168"/>
                  </a:lnTo>
                  <a:lnTo>
                    <a:pt x="259940" y="1178068"/>
                  </a:lnTo>
                  <a:lnTo>
                    <a:pt x="291959" y="1200572"/>
                  </a:lnTo>
                  <a:lnTo>
                    <a:pt x="325525" y="1222429"/>
                  </a:lnTo>
                  <a:lnTo>
                    <a:pt x="360588" y="1243627"/>
                  </a:lnTo>
                  <a:lnTo>
                    <a:pt x="397103" y="1264153"/>
                  </a:lnTo>
                  <a:lnTo>
                    <a:pt x="435021" y="1283995"/>
                  </a:lnTo>
                  <a:lnTo>
                    <a:pt x="474294" y="1303140"/>
                  </a:lnTo>
                  <a:lnTo>
                    <a:pt x="514873" y="1321576"/>
                  </a:lnTo>
                  <a:lnTo>
                    <a:pt x="556713" y="1339290"/>
                  </a:lnTo>
                  <a:lnTo>
                    <a:pt x="599763" y="1356270"/>
                  </a:lnTo>
                  <a:lnTo>
                    <a:pt x="643978" y="1372503"/>
                  </a:lnTo>
                  <a:lnTo>
                    <a:pt x="689308" y="1387978"/>
                  </a:lnTo>
                  <a:lnTo>
                    <a:pt x="735706" y="1402681"/>
                  </a:lnTo>
                  <a:lnTo>
                    <a:pt x="783124" y="1416599"/>
                  </a:lnTo>
                  <a:lnTo>
                    <a:pt x="831515" y="1429722"/>
                  </a:lnTo>
                  <a:lnTo>
                    <a:pt x="880830" y="1442036"/>
                  </a:lnTo>
                  <a:lnTo>
                    <a:pt x="931021" y="1453528"/>
                  </a:lnTo>
                  <a:lnTo>
                    <a:pt x="982041" y="1464187"/>
                  </a:lnTo>
                  <a:lnTo>
                    <a:pt x="1033842" y="1473999"/>
                  </a:lnTo>
                  <a:lnTo>
                    <a:pt x="1086376" y="1482953"/>
                  </a:lnTo>
                  <a:lnTo>
                    <a:pt x="1139595" y="1491036"/>
                  </a:lnTo>
                  <a:lnTo>
                    <a:pt x="1193452" y="1498235"/>
                  </a:lnTo>
                  <a:lnTo>
                    <a:pt x="1247898" y="1504538"/>
                  </a:lnTo>
                  <a:lnTo>
                    <a:pt x="1302885" y="1509933"/>
                  </a:lnTo>
                  <a:lnTo>
                    <a:pt x="1358366" y="1514407"/>
                  </a:lnTo>
                  <a:lnTo>
                    <a:pt x="1414293" y="1517947"/>
                  </a:lnTo>
                  <a:lnTo>
                    <a:pt x="1470618" y="1520542"/>
                  </a:lnTo>
                  <a:lnTo>
                    <a:pt x="1527294" y="1522178"/>
                  </a:lnTo>
                  <a:lnTo>
                    <a:pt x="1584271" y="1522844"/>
                  </a:lnTo>
                  <a:lnTo>
                    <a:pt x="1641503" y="1522527"/>
                  </a:lnTo>
                  <a:lnTo>
                    <a:pt x="1698942" y="1521214"/>
                  </a:lnTo>
                  <a:lnTo>
                    <a:pt x="1756540" y="1518892"/>
                  </a:lnTo>
                  <a:lnTo>
                    <a:pt x="1814248" y="1515551"/>
                  </a:lnTo>
                  <a:lnTo>
                    <a:pt x="1872020" y="1511176"/>
                  </a:lnTo>
                  <a:lnTo>
                    <a:pt x="1929807" y="1505756"/>
                  </a:lnTo>
                  <a:lnTo>
                    <a:pt x="1987561" y="1499278"/>
                  </a:lnTo>
                  <a:lnTo>
                    <a:pt x="2045235" y="1491730"/>
                  </a:lnTo>
                  <a:lnTo>
                    <a:pt x="2875180" y="1940675"/>
                  </a:lnTo>
                  <a:lnTo>
                    <a:pt x="2585620" y="1358126"/>
                  </a:lnTo>
                  <a:lnTo>
                    <a:pt x="2645350" y="1334400"/>
                  </a:lnTo>
                  <a:lnTo>
                    <a:pt x="2702198" y="1309500"/>
                  </a:lnTo>
                  <a:lnTo>
                    <a:pt x="2756126" y="1283484"/>
                  </a:lnTo>
                  <a:lnTo>
                    <a:pt x="2807094" y="1256410"/>
                  </a:lnTo>
                  <a:lnTo>
                    <a:pt x="2855065" y="1228337"/>
                  </a:lnTo>
                  <a:lnTo>
                    <a:pt x="2899999" y="1199322"/>
                  </a:lnTo>
                  <a:lnTo>
                    <a:pt x="2941858" y="1169425"/>
                  </a:lnTo>
                  <a:lnTo>
                    <a:pt x="2980603" y="1138703"/>
                  </a:lnTo>
                  <a:lnTo>
                    <a:pt x="3016196" y="1107214"/>
                  </a:lnTo>
                  <a:lnTo>
                    <a:pt x="3048597" y="1075017"/>
                  </a:lnTo>
                  <a:lnTo>
                    <a:pt x="3077768" y="1042171"/>
                  </a:lnTo>
                  <a:lnTo>
                    <a:pt x="3103671" y="1008733"/>
                  </a:lnTo>
                  <a:lnTo>
                    <a:pt x="3126266" y="974761"/>
                  </a:lnTo>
                  <a:lnTo>
                    <a:pt x="3145516" y="940315"/>
                  </a:lnTo>
                  <a:lnTo>
                    <a:pt x="3161381" y="905452"/>
                  </a:lnTo>
                  <a:lnTo>
                    <a:pt x="3182802" y="834709"/>
                  </a:lnTo>
                  <a:lnTo>
                    <a:pt x="3190221" y="762998"/>
                  </a:lnTo>
                  <a:lnTo>
                    <a:pt x="3188583" y="726926"/>
                  </a:lnTo>
                  <a:lnTo>
                    <a:pt x="3174418" y="654638"/>
                  </a:lnTo>
                  <a:lnTo>
                    <a:pt x="3161814" y="618539"/>
                  </a:lnTo>
                  <a:lnTo>
                    <a:pt x="3145478" y="582548"/>
                  </a:lnTo>
                  <a:lnTo>
                    <a:pt x="3125370" y="546723"/>
                  </a:lnTo>
                  <a:lnTo>
                    <a:pt x="3087588" y="492806"/>
                  </a:lnTo>
                  <a:lnTo>
                    <a:pt x="3042281" y="441127"/>
                  </a:lnTo>
                  <a:lnTo>
                    <a:pt x="2989831" y="391785"/>
                  </a:lnTo>
                  <a:lnTo>
                    <a:pt x="2930621" y="344881"/>
                  </a:lnTo>
                  <a:lnTo>
                    <a:pt x="2898601" y="322374"/>
                  </a:lnTo>
                  <a:lnTo>
                    <a:pt x="2865035" y="300513"/>
                  </a:lnTo>
                  <a:lnTo>
                    <a:pt x="2829970" y="279312"/>
                  </a:lnTo>
                  <a:lnTo>
                    <a:pt x="2793454" y="258783"/>
                  </a:lnTo>
                  <a:lnTo>
                    <a:pt x="2755536" y="238938"/>
                  </a:lnTo>
                  <a:lnTo>
                    <a:pt x="2716262" y="219789"/>
                  </a:lnTo>
                  <a:lnTo>
                    <a:pt x="2675681" y="201349"/>
                  </a:lnTo>
                  <a:lnTo>
                    <a:pt x="2633841" y="183631"/>
                  </a:lnTo>
                  <a:lnTo>
                    <a:pt x="2590790" y="166647"/>
                  </a:lnTo>
                  <a:lnTo>
                    <a:pt x="2546575" y="150410"/>
                  </a:lnTo>
                  <a:lnTo>
                    <a:pt x="2501244" y="134931"/>
                  </a:lnTo>
                  <a:lnTo>
                    <a:pt x="2454846" y="120224"/>
                  </a:lnTo>
                  <a:lnTo>
                    <a:pt x="2407427" y="106301"/>
                  </a:lnTo>
                  <a:lnTo>
                    <a:pt x="2359036" y="93174"/>
                  </a:lnTo>
                  <a:lnTo>
                    <a:pt x="2309721" y="80856"/>
                  </a:lnTo>
                  <a:lnTo>
                    <a:pt x="2259529" y="69359"/>
                  </a:lnTo>
                  <a:lnTo>
                    <a:pt x="2208508" y="58696"/>
                  </a:lnTo>
                  <a:lnTo>
                    <a:pt x="2156707" y="48880"/>
                  </a:lnTo>
                  <a:lnTo>
                    <a:pt x="2104173" y="39922"/>
                  </a:lnTo>
                  <a:lnTo>
                    <a:pt x="2050953" y="31835"/>
                  </a:lnTo>
                  <a:lnTo>
                    <a:pt x="1997097" y="24632"/>
                  </a:lnTo>
                  <a:lnTo>
                    <a:pt x="1942651" y="18325"/>
                  </a:lnTo>
                  <a:lnTo>
                    <a:pt x="1887663" y="12926"/>
                  </a:lnTo>
                  <a:lnTo>
                    <a:pt x="1832182" y="8449"/>
                  </a:lnTo>
                  <a:lnTo>
                    <a:pt x="1776255" y="4905"/>
                  </a:lnTo>
                  <a:lnTo>
                    <a:pt x="1719930" y="2307"/>
                  </a:lnTo>
                  <a:lnTo>
                    <a:pt x="1663254" y="668"/>
                  </a:lnTo>
                  <a:lnTo>
                    <a:pt x="1606276" y="0"/>
                  </a:lnTo>
                  <a:close/>
                </a:path>
              </a:pathLst>
            </a:custGeom>
            <a:solidFill>
              <a:srgbClr val="D994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34693" y="1686063"/>
              <a:ext cx="3190240" cy="1941195"/>
            </a:xfrm>
            <a:custGeom>
              <a:avLst/>
              <a:gdLst/>
              <a:ahLst/>
              <a:cxnLst/>
              <a:rect l="l" t="t" r="r" b="b"/>
              <a:pathLst>
                <a:path w="3190240" h="1941195">
                  <a:moveTo>
                    <a:pt x="2875180" y="1940675"/>
                  </a:moveTo>
                  <a:lnTo>
                    <a:pt x="2045235" y="1491730"/>
                  </a:lnTo>
                  <a:lnTo>
                    <a:pt x="1987561" y="1499278"/>
                  </a:lnTo>
                  <a:lnTo>
                    <a:pt x="1929807" y="1505756"/>
                  </a:lnTo>
                  <a:lnTo>
                    <a:pt x="1872020" y="1511176"/>
                  </a:lnTo>
                  <a:lnTo>
                    <a:pt x="1814248" y="1515551"/>
                  </a:lnTo>
                  <a:lnTo>
                    <a:pt x="1756540" y="1518892"/>
                  </a:lnTo>
                  <a:lnTo>
                    <a:pt x="1698942" y="1521214"/>
                  </a:lnTo>
                  <a:lnTo>
                    <a:pt x="1641503" y="1522527"/>
                  </a:lnTo>
                  <a:lnTo>
                    <a:pt x="1584271" y="1522844"/>
                  </a:lnTo>
                  <a:lnTo>
                    <a:pt x="1527294" y="1522178"/>
                  </a:lnTo>
                  <a:lnTo>
                    <a:pt x="1470618" y="1520542"/>
                  </a:lnTo>
                  <a:lnTo>
                    <a:pt x="1414293" y="1517947"/>
                  </a:lnTo>
                  <a:lnTo>
                    <a:pt x="1358366" y="1514407"/>
                  </a:lnTo>
                  <a:lnTo>
                    <a:pt x="1302885" y="1509933"/>
                  </a:lnTo>
                  <a:lnTo>
                    <a:pt x="1247898" y="1504538"/>
                  </a:lnTo>
                  <a:lnTo>
                    <a:pt x="1193452" y="1498235"/>
                  </a:lnTo>
                  <a:lnTo>
                    <a:pt x="1139595" y="1491036"/>
                  </a:lnTo>
                  <a:lnTo>
                    <a:pt x="1086376" y="1482953"/>
                  </a:lnTo>
                  <a:lnTo>
                    <a:pt x="1033842" y="1473999"/>
                  </a:lnTo>
                  <a:lnTo>
                    <a:pt x="982041" y="1464187"/>
                  </a:lnTo>
                  <a:lnTo>
                    <a:pt x="931021" y="1453528"/>
                  </a:lnTo>
                  <a:lnTo>
                    <a:pt x="880830" y="1442036"/>
                  </a:lnTo>
                  <a:lnTo>
                    <a:pt x="831515" y="1429722"/>
                  </a:lnTo>
                  <a:lnTo>
                    <a:pt x="783124" y="1416599"/>
                  </a:lnTo>
                  <a:lnTo>
                    <a:pt x="735706" y="1402681"/>
                  </a:lnTo>
                  <a:lnTo>
                    <a:pt x="689308" y="1387978"/>
                  </a:lnTo>
                  <a:lnTo>
                    <a:pt x="643978" y="1372503"/>
                  </a:lnTo>
                  <a:lnTo>
                    <a:pt x="599763" y="1356270"/>
                  </a:lnTo>
                  <a:lnTo>
                    <a:pt x="556713" y="1339290"/>
                  </a:lnTo>
                  <a:lnTo>
                    <a:pt x="514873" y="1321576"/>
                  </a:lnTo>
                  <a:lnTo>
                    <a:pt x="474294" y="1303140"/>
                  </a:lnTo>
                  <a:lnTo>
                    <a:pt x="435021" y="1283995"/>
                  </a:lnTo>
                  <a:lnTo>
                    <a:pt x="397103" y="1264153"/>
                  </a:lnTo>
                  <a:lnTo>
                    <a:pt x="360588" y="1243627"/>
                  </a:lnTo>
                  <a:lnTo>
                    <a:pt x="325525" y="1222429"/>
                  </a:lnTo>
                  <a:lnTo>
                    <a:pt x="291959" y="1200572"/>
                  </a:lnTo>
                  <a:lnTo>
                    <a:pt x="259940" y="1178068"/>
                  </a:lnTo>
                  <a:lnTo>
                    <a:pt x="229516" y="1154929"/>
                  </a:lnTo>
                  <a:lnTo>
                    <a:pt x="173641" y="1106798"/>
                  </a:lnTo>
                  <a:lnTo>
                    <a:pt x="124717" y="1056278"/>
                  </a:lnTo>
                  <a:lnTo>
                    <a:pt x="83128" y="1003469"/>
                  </a:lnTo>
                  <a:lnTo>
                    <a:pt x="47524" y="945176"/>
                  </a:lnTo>
                  <a:lnTo>
                    <a:pt x="20681" y="882951"/>
                  </a:lnTo>
                  <a:lnTo>
                    <a:pt x="4939" y="820808"/>
                  </a:lnTo>
                  <a:lnTo>
                    <a:pt x="0" y="759008"/>
                  </a:lnTo>
                  <a:lnTo>
                    <a:pt x="1487" y="728319"/>
                  </a:lnTo>
                  <a:lnTo>
                    <a:pt x="12188" y="667526"/>
                  </a:lnTo>
                  <a:lnTo>
                    <a:pt x="32941" y="607734"/>
                  </a:lnTo>
                  <a:lnTo>
                    <a:pt x="63446" y="549203"/>
                  </a:lnTo>
                  <a:lnTo>
                    <a:pt x="103404" y="492197"/>
                  </a:lnTo>
                  <a:lnTo>
                    <a:pt x="152515" y="436978"/>
                  </a:lnTo>
                  <a:lnTo>
                    <a:pt x="180408" y="410121"/>
                  </a:lnTo>
                  <a:lnTo>
                    <a:pt x="210478" y="383809"/>
                  </a:lnTo>
                  <a:lnTo>
                    <a:pt x="242685" y="358075"/>
                  </a:lnTo>
                  <a:lnTo>
                    <a:pt x="276993" y="332951"/>
                  </a:lnTo>
                  <a:lnTo>
                    <a:pt x="313365" y="308472"/>
                  </a:lnTo>
                  <a:lnTo>
                    <a:pt x="351762" y="284669"/>
                  </a:lnTo>
                  <a:lnTo>
                    <a:pt x="392147" y="261575"/>
                  </a:lnTo>
                  <a:lnTo>
                    <a:pt x="434483" y="239223"/>
                  </a:lnTo>
                  <a:lnTo>
                    <a:pt x="478733" y="217646"/>
                  </a:lnTo>
                  <a:lnTo>
                    <a:pt x="524858" y="196876"/>
                  </a:lnTo>
                  <a:lnTo>
                    <a:pt x="572821" y="176948"/>
                  </a:lnTo>
                  <a:lnTo>
                    <a:pt x="622585" y="157892"/>
                  </a:lnTo>
                  <a:lnTo>
                    <a:pt x="674113" y="139743"/>
                  </a:lnTo>
                  <a:lnTo>
                    <a:pt x="727366" y="122532"/>
                  </a:lnTo>
                  <a:lnTo>
                    <a:pt x="782308" y="106293"/>
                  </a:lnTo>
                  <a:lnTo>
                    <a:pt x="838900" y="91059"/>
                  </a:lnTo>
                  <a:lnTo>
                    <a:pt x="897106" y="76862"/>
                  </a:lnTo>
                  <a:lnTo>
                    <a:pt x="956888" y="63735"/>
                  </a:lnTo>
                  <a:lnTo>
                    <a:pt x="1018208" y="51711"/>
                  </a:lnTo>
                  <a:lnTo>
                    <a:pt x="1081028" y="40822"/>
                  </a:lnTo>
                  <a:lnTo>
                    <a:pt x="1145313" y="31103"/>
                  </a:lnTo>
                  <a:lnTo>
                    <a:pt x="1202987" y="23555"/>
                  </a:lnTo>
                  <a:lnTo>
                    <a:pt x="1260741" y="17077"/>
                  </a:lnTo>
                  <a:lnTo>
                    <a:pt x="1318528" y="11658"/>
                  </a:lnTo>
                  <a:lnTo>
                    <a:pt x="1376299" y="7285"/>
                  </a:lnTo>
                  <a:lnTo>
                    <a:pt x="1434008" y="3945"/>
                  </a:lnTo>
                  <a:lnTo>
                    <a:pt x="1491605" y="1625"/>
                  </a:lnTo>
                  <a:lnTo>
                    <a:pt x="1549044" y="315"/>
                  </a:lnTo>
                  <a:lnTo>
                    <a:pt x="1606276" y="0"/>
                  </a:lnTo>
                  <a:lnTo>
                    <a:pt x="1663254" y="668"/>
                  </a:lnTo>
                  <a:lnTo>
                    <a:pt x="1719930" y="2307"/>
                  </a:lnTo>
                  <a:lnTo>
                    <a:pt x="1776255" y="4905"/>
                  </a:lnTo>
                  <a:lnTo>
                    <a:pt x="1832182" y="8449"/>
                  </a:lnTo>
                  <a:lnTo>
                    <a:pt x="1887663" y="12926"/>
                  </a:lnTo>
                  <a:lnTo>
                    <a:pt x="1942651" y="18325"/>
                  </a:lnTo>
                  <a:lnTo>
                    <a:pt x="1997097" y="24632"/>
                  </a:lnTo>
                  <a:lnTo>
                    <a:pt x="2050953" y="31835"/>
                  </a:lnTo>
                  <a:lnTo>
                    <a:pt x="2104173" y="39922"/>
                  </a:lnTo>
                  <a:lnTo>
                    <a:pt x="2156707" y="48880"/>
                  </a:lnTo>
                  <a:lnTo>
                    <a:pt x="2208508" y="58696"/>
                  </a:lnTo>
                  <a:lnTo>
                    <a:pt x="2259529" y="69359"/>
                  </a:lnTo>
                  <a:lnTo>
                    <a:pt x="2309721" y="80856"/>
                  </a:lnTo>
                  <a:lnTo>
                    <a:pt x="2359036" y="93174"/>
                  </a:lnTo>
                  <a:lnTo>
                    <a:pt x="2407427" y="106301"/>
                  </a:lnTo>
                  <a:lnTo>
                    <a:pt x="2454846" y="120224"/>
                  </a:lnTo>
                  <a:lnTo>
                    <a:pt x="2501244" y="134931"/>
                  </a:lnTo>
                  <a:lnTo>
                    <a:pt x="2546575" y="150410"/>
                  </a:lnTo>
                  <a:lnTo>
                    <a:pt x="2590790" y="166647"/>
                  </a:lnTo>
                  <a:lnTo>
                    <a:pt x="2633841" y="183631"/>
                  </a:lnTo>
                  <a:lnTo>
                    <a:pt x="2675681" y="201349"/>
                  </a:lnTo>
                  <a:lnTo>
                    <a:pt x="2716262" y="219789"/>
                  </a:lnTo>
                  <a:lnTo>
                    <a:pt x="2755536" y="238938"/>
                  </a:lnTo>
                  <a:lnTo>
                    <a:pt x="2793454" y="258783"/>
                  </a:lnTo>
                  <a:lnTo>
                    <a:pt x="2829970" y="279312"/>
                  </a:lnTo>
                  <a:lnTo>
                    <a:pt x="2865035" y="300513"/>
                  </a:lnTo>
                  <a:lnTo>
                    <a:pt x="2898601" y="322374"/>
                  </a:lnTo>
                  <a:lnTo>
                    <a:pt x="2930621" y="344881"/>
                  </a:lnTo>
                  <a:lnTo>
                    <a:pt x="2961047" y="368022"/>
                  </a:lnTo>
                  <a:lnTo>
                    <a:pt x="3016925" y="416157"/>
                  </a:lnTo>
                  <a:lnTo>
                    <a:pt x="3065851" y="466680"/>
                  </a:lnTo>
                  <a:lnTo>
                    <a:pt x="3107443" y="519491"/>
                  </a:lnTo>
                  <a:lnTo>
                    <a:pt x="3145478" y="582548"/>
                  </a:lnTo>
                  <a:lnTo>
                    <a:pt x="3161814" y="618539"/>
                  </a:lnTo>
                  <a:lnTo>
                    <a:pt x="3174418" y="654638"/>
                  </a:lnTo>
                  <a:lnTo>
                    <a:pt x="3188583" y="726926"/>
                  </a:lnTo>
                  <a:lnTo>
                    <a:pt x="3190221" y="762998"/>
                  </a:lnTo>
                  <a:lnTo>
                    <a:pt x="3188281" y="798945"/>
                  </a:lnTo>
                  <a:lnTo>
                    <a:pt x="3173823" y="870231"/>
                  </a:lnTo>
                  <a:lnTo>
                    <a:pt x="3145516" y="940315"/>
                  </a:lnTo>
                  <a:lnTo>
                    <a:pt x="3126266" y="974761"/>
                  </a:lnTo>
                  <a:lnTo>
                    <a:pt x="3103671" y="1008733"/>
                  </a:lnTo>
                  <a:lnTo>
                    <a:pt x="3077768" y="1042171"/>
                  </a:lnTo>
                  <a:lnTo>
                    <a:pt x="3048597" y="1075017"/>
                  </a:lnTo>
                  <a:lnTo>
                    <a:pt x="3016196" y="1107214"/>
                  </a:lnTo>
                  <a:lnTo>
                    <a:pt x="2980603" y="1138703"/>
                  </a:lnTo>
                  <a:lnTo>
                    <a:pt x="2941858" y="1169425"/>
                  </a:lnTo>
                  <a:lnTo>
                    <a:pt x="2899999" y="1199322"/>
                  </a:lnTo>
                  <a:lnTo>
                    <a:pt x="2855065" y="1228337"/>
                  </a:lnTo>
                  <a:lnTo>
                    <a:pt x="2807094" y="1256410"/>
                  </a:lnTo>
                  <a:lnTo>
                    <a:pt x="2756126" y="1283484"/>
                  </a:lnTo>
                  <a:lnTo>
                    <a:pt x="2702198" y="1309500"/>
                  </a:lnTo>
                  <a:lnTo>
                    <a:pt x="2645350" y="1334400"/>
                  </a:lnTo>
                  <a:lnTo>
                    <a:pt x="2585620" y="1358126"/>
                  </a:lnTo>
                  <a:lnTo>
                    <a:pt x="2875180" y="1940675"/>
                  </a:lnTo>
                  <a:close/>
                </a:path>
              </a:pathLst>
            </a:custGeom>
            <a:ln w="25399">
              <a:solidFill>
                <a:srgbClr val="E4B8B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884326" y="1803413"/>
            <a:ext cx="2333625" cy="1520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 indent="635">
              <a:lnSpc>
                <a:spcPct val="140000"/>
              </a:lnSpc>
              <a:spcBef>
                <a:spcPts val="105"/>
              </a:spcBef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Unter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pflegebezogener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Technologie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versteht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man</a:t>
            </a:r>
            <a:r>
              <a:rPr dirty="0" sz="1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Einsatz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von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Technologie,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Menschen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ein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längeres,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gesünderes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unabhängigeres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Leben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zuhause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oder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einer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Gemeinschaftseinrichtung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wie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einem</a:t>
            </a:r>
            <a:endParaRPr sz="1000">
              <a:latin typeface="Arial"/>
              <a:cs typeface="Arial"/>
            </a:endParaRPr>
          </a:p>
          <a:p>
            <a:pPr algn="ctr" marL="286385">
              <a:lnSpc>
                <a:spcPct val="100000"/>
              </a:lnSpc>
              <a:spcBef>
                <a:spcPts val="480"/>
              </a:spcBef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eheim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zu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ermöglichen.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5102539" y="3182297"/>
            <a:ext cx="3215640" cy="1567815"/>
            <a:chOff x="5102539" y="3182297"/>
            <a:chExt cx="3215640" cy="1567815"/>
          </a:xfrm>
        </p:grpSpPr>
        <p:sp>
          <p:nvSpPr>
            <p:cNvPr id="18" name="object 18" descr=""/>
            <p:cNvSpPr/>
            <p:nvPr/>
          </p:nvSpPr>
          <p:spPr>
            <a:xfrm>
              <a:off x="5115239" y="3194997"/>
              <a:ext cx="3190240" cy="1542415"/>
            </a:xfrm>
            <a:custGeom>
              <a:avLst/>
              <a:gdLst/>
              <a:ahLst/>
              <a:cxnLst/>
              <a:rect l="l" t="t" r="r" b="b"/>
              <a:pathLst>
                <a:path w="3190240" h="1542414">
                  <a:moveTo>
                    <a:pt x="1595282" y="0"/>
                  </a:moveTo>
                  <a:lnTo>
                    <a:pt x="1543054" y="379"/>
                  </a:lnTo>
                  <a:lnTo>
                    <a:pt x="1490822" y="1574"/>
                  </a:lnTo>
                  <a:lnTo>
                    <a:pt x="1438629" y="3588"/>
                  </a:lnTo>
                  <a:lnTo>
                    <a:pt x="1386519" y="6425"/>
                  </a:lnTo>
                  <a:lnTo>
                    <a:pt x="1334537" y="10088"/>
                  </a:lnTo>
                  <a:lnTo>
                    <a:pt x="1282727" y="14579"/>
                  </a:lnTo>
                  <a:lnTo>
                    <a:pt x="1231133" y="19901"/>
                  </a:lnTo>
                  <a:lnTo>
                    <a:pt x="1179799" y="26059"/>
                  </a:lnTo>
                  <a:lnTo>
                    <a:pt x="1128771" y="33055"/>
                  </a:lnTo>
                  <a:lnTo>
                    <a:pt x="1078091" y="40892"/>
                  </a:lnTo>
                  <a:lnTo>
                    <a:pt x="1027804" y="49573"/>
                  </a:lnTo>
                  <a:lnTo>
                    <a:pt x="977954" y="59102"/>
                  </a:lnTo>
                  <a:lnTo>
                    <a:pt x="928587" y="69482"/>
                  </a:lnTo>
                  <a:lnTo>
                    <a:pt x="879745" y="80716"/>
                  </a:lnTo>
                  <a:lnTo>
                    <a:pt x="831473" y="92806"/>
                  </a:lnTo>
                  <a:lnTo>
                    <a:pt x="783816" y="105757"/>
                  </a:lnTo>
                  <a:lnTo>
                    <a:pt x="736817" y="119571"/>
                  </a:lnTo>
                  <a:lnTo>
                    <a:pt x="690521" y="134251"/>
                  </a:lnTo>
                  <a:lnTo>
                    <a:pt x="644972" y="149801"/>
                  </a:lnTo>
                  <a:lnTo>
                    <a:pt x="588833" y="170596"/>
                  </a:lnTo>
                  <a:lnTo>
                    <a:pt x="535160" y="192340"/>
                  </a:lnTo>
                  <a:lnTo>
                    <a:pt x="483964" y="214989"/>
                  </a:lnTo>
                  <a:lnTo>
                    <a:pt x="435261" y="238501"/>
                  </a:lnTo>
                  <a:lnTo>
                    <a:pt x="389062" y="262831"/>
                  </a:lnTo>
                  <a:lnTo>
                    <a:pt x="345382" y="287937"/>
                  </a:lnTo>
                  <a:lnTo>
                    <a:pt x="304234" y="313776"/>
                  </a:lnTo>
                  <a:lnTo>
                    <a:pt x="265631" y="340303"/>
                  </a:lnTo>
                  <a:lnTo>
                    <a:pt x="229588" y="367476"/>
                  </a:lnTo>
                  <a:lnTo>
                    <a:pt x="196116" y="395252"/>
                  </a:lnTo>
                  <a:lnTo>
                    <a:pt x="165231" y="423586"/>
                  </a:lnTo>
                  <a:lnTo>
                    <a:pt x="136945" y="452437"/>
                  </a:lnTo>
                  <a:lnTo>
                    <a:pt x="111271" y="481760"/>
                  </a:lnTo>
                  <a:lnTo>
                    <a:pt x="67816" y="541651"/>
                  </a:lnTo>
                  <a:lnTo>
                    <a:pt x="34973" y="602913"/>
                  </a:lnTo>
                  <a:lnTo>
                    <a:pt x="12849" y="665200"/>
                  </a:lnTo>
                  <a:lnTo>
                    <a:pt x="1554" y="728165"/>
                  </a:lnTo>
                  <a:lnTo>
                    <a:pt x="0" y="759793"/>
                  </a:lnTo>
                  <a:lnTo>
                    <a:pt x="1193" y="791461"/>
                  </a:lnTo>
                  <a:lnTo>
                    <a:pt x="11874" y="854744"/>
                  </a:lnTo>
                  <a:lnTo>
                    <a:pt x="33706" y="917666"/>
                  </a:lnTo>
                  <a:lnTo>
                    <a:pt x="66795" y="979881"/>
                  </a:lnTo>
                  <a:lnTo>
                    <a:pt x="111250" y="1041043"/>
                  </a:lnTo>
                  <a:lnTo>
                    <a:pt x="137773" y="1071121"/>
                  </a:lnTo>
                  <a:lnTo>
                    <a:pt x="167178" y="1100806"/>
                  </a:lnTo>
                  <a:lnTo>
                    <a:pt x="199478" y="1130054"/>
                  </a:lnTo>
                  <a:lnTo>
                    <a:pt x="234686" y="1158822"/>
                  </a:lnTo>
                  <a:lnTo>
                    <a:pt x="272817" y="1187068"/>
                  </a:lnTo>
                  <a:lnTo>
                    <a:pt x="313883" y="1214747"/>
                  </a:lnTo>
                  <a:lnTo>
                    <a:pt x="98745" y="1542255"/>
                  </a:lnTo>
                  <a:lnTo>
                    <a:pt x="763082" y="1410784"/>
                  </a:lnTo>
                  <a:lnTo>
                    <a:pt x="809640" y="1423863"/>
                  </a:lnTo>
                  <a:lnTo>
                    <a:pt x="856852" y="1436124"/>
                  </a:lnTo>
                  <a:lnTo>
                    <a:pt x="904674" y="1447568"/>
                  </a:lnTo>
                  <a:lnTo>
                    <a:pt x="953064" y="1458195"/>
                  </a:lnTo>
                  <a:lnTo>
                    <a:pt x="1001978" y="1468008"/>
                  </a:lnTo>
                  <a:lnTo>
                    <a:pt x="1051375" y="1477005"/>
                  </a:lnTo>
                  <a:lnTo>
                    <a:pt x="1101210" y="1485189"/>
                  </a:lnTo>
                  <a:lnTo>
                    <a:pt x="1151442" y="1492561"/>
                  </a:lnTo>
                  <a:lnTo>
                    <a:pt x="1202027" y="1499121"/>
                  </a:lnTo>
                  <a:lnTo>
                    <a:pt x="1252923" y="1504870"/>
                  </a:lnTo>
                  <a:lnTo>
                    <a:pt x="1304087" y="1509809"/>
                  </a:lnTo>
                  <a:lnTo>
                    <a:pt x="1355476" y="1513939"/>
                  </a:lnTo>
                  <a:lnTo>
                    <a:pt x="1407046" y="1517261"/>
                  </a:lnTo>
                  <a:lnTo>
                    <a:pt x="1458756" y="1519776"/>
                  </a:lnTo>
                  <a:lnTo>
                    <a:pt x="1510562" y="1521485"/>
                  </a:lnTo>
                  <a:lnTo>
                    <a:pt x="1562422" y="1522389"/>
                  </a:lnTo>
                  <a:lnTo>
                    <a:pt x="1614293" y="1522488"/>
                  </a:lnTo>
                  <a:lnTo>
                    <a:pt x="1666131" y="1521784"/>
                  </a:lnTo>
                  <a:lnTo>
                    <a:pt x="1717894" y="1520277"/>
                  </a:lnTo>
                  <a:lnTo>
                    <a:pt x="1769540" y="1517968"/>
                  </a:lnTo>
                  <a:lnTo>
                    <a:pt x="1821025" y="1514859"/>
                  </a:lnTo>
                  <a:lnTo>
                    <a:pt x="1872307" y="1510950"/>
                  </a:lnTo>
                  <a:lnTo>
                    <a:pt x="1923342" y="1506243"/>
                  </a:lnTo>
                  <a:lnTo>
                    <a:pt x="1974088" y="1500737"/>
                  </a:lnTo>
                  <a:lnTo>
                    <a:pt x="2024502" y="1494434"/>
                  </a:lnTo>
                  <a:lnTo>
                    <a:pt x="2074541" y="1487335"/>
                  </a:lnTo>
                  <a:lnTo>
                    <a:pt x="2124162" y="1479441"/>
                  </a:lnTo>
                  <a:lnTo>
                    <a:pt x="2173323" y="1470752"/>
                  </a:lnTo>
                  <a:lnTo>
                    <a:pt x="2221981" y="1461271"/>
                  </a:lnTo>
                  <a:lnTo>
                    <a:pt x="2270092" y="1450996"/>
                  </a:lnTo>
                  <a:lnTo>
                    <a:pt x="2317615" y="1439931"/>
                  </a:lnTo>
                  <a:lnTo>
                    <a:pt x="2364505" y="1428074"/>
                  </a:lnTo>
                  <a:lnTo>
                    <a:pt x="2410721" y="1415428"/>
                  </a:lnTo>
                  <a:lnTo>
                    <a:pt x="2456219" y="1401993"/>
                  </a:lnTo>
                  <a:lnTo>
                    <a:pt x="2500957" y="1387770"/>
                  </a:lnTo>
                  <a:lnTo>
                    <a:pt x="2544892" y="1372760"/>
                  </a:lnTo>
                  <a:lnTo>
                    <a:pt x="2601030" y="1351966"/>
                  </a:lnTo>
                  <a:lnTo>
                    <a:pt x="2654704" y="1330224"/>
                  </a:lnTo>
                  <a:lnTo>
                    <a:pt x="2705899" y="1307576"/>
                  </a:lnTo>
                  <a:lnTo>
                    <a:pt x="2754603" y="1284067"/>
                  </a:lnTo>
                  <a:lnTo>
                    <a:pt x="2800801" y="1259739"/>
                  </a:lnTo>
                  <a:lnTo>
                    <a:pt x="2844481" y="1234635"/>
                  </a:lnTo>
                  <a:lnTo>
                    <a:pt x="2885629" y="1208799"/>
                  </a:lnTo>
                  <a:lnTo>
                    <a:pt x="2924232" y="1182274"/>
                  </a:lnTo>
                  <a:lnTo>
                    <a:pt x="2960276" y="1155104"/>
                  </a:lnTo>
                  <a:lnTo>
                    <a:pt x="2993747" y="1127332"/>
                  </a:lnTo>
                  <a:lnTo>
                    <a:pt x="3024632" y="1099000"/>
                  </a:lnTo>
                  <a:lnTo>
                    <a:pt x="3052919" y="1070153"/>
                  </a:lnTo>
                  <a:lnTo>
                    <a:pt x="3078592" y="1040833"/>
                  </a:lnTo>
                  <a:lnTo>
                    <a:pt x="3122048" y="980949"/>
                  </a:lnTo>
                  <a:lnTo>
                    <a:pt x="3154891" y="919694"/>
                  </a:lnTo>
                  <a:lnTo>
                    <a:pt x="3177014" y="857414"/>
                  </a:lnTo>
                  <a:lnTo>
                    <a:pt x="3188310" y="794457"/>
                  </a:lnTo>
                  <a:lnTo>
                    <a:pt x="3189864" y="762832"/>
                  </a:lnTo>
                  <a:lnTo>
                    <a:pt x="3188671" y="731167"/>
                  </a:lnTo>
                  <a:lnTo>
                    <a:pt x="3177989" y="667891"/>
                  </a:lnTo>
                  <a:lnTo>
                    <a:pt x="3156157" y="604975"/>
                  </a:lnTo>
                  <a:lnTo>
                    <a:pt x="3123068" y="542766"/>
                  </a:lnTo>
                  <a:lnTo>
                    <a:pt x="3078613" y="481609"/>
                  </a:lnTo>
                  <a:lnTo>
                    <a:pt x="3052090" y="451534"/>
                  </a:lnTo>
                  <a:lnTo>
                    <a:pt x="3022685" y="421851"/>
                  </a:lnTo>
                  <a:lnTo>
                    <a:pt x="2990385" y="392605"/>
                  </a:lnTo>
                  <a:lnTo>
                    <a:pt x="2955177" y="363838"/>
                  </a:lnTo>
                  <a:lnTo>
                    <a:pt x="2917047" y="335594"/>
                  </a:lnTo>
                  <a:lnTo>
                    <a:pt x="2875981" y="307916"/>
                  </a:lnTo>
                  <a:lnTo>
                    <a:pt x="2841857" y="286724"/>
                  </a:lnTo>
                  <a:lnTo>
                    <a:pt x="2806489" y="266260"/>
                  </a:lnTo>
                  <a:lnTo>
                    <a:pt x="2769921" y="246527"/>
                  </a:lnTo>
                  <a:lnTo>
                    <a:pt x="2732198" y="227528"/>
                  </a:lnTo>
                  <a:lnTo>
                    <a:pt x="2693364" y="209267"/>
                  </a:lnTo>
                  <a:lnTo>
                    <a:pt x="2653464" y="191746"/>
                  </a:lnTo>
                  <a:lnTo>
                    <a:pt x="2612540" y="174968"/>
                  </a:lnTo>
                  <a:lnTo>
                    <a:pt x="2570639" y="158938"/>
                  </a:lnTo>
                  <a:lnTo>
                    <a:pt x="2527803" y="143657"/>
                  </a:lnTo>
                  <a:lnTo>
                    <a:pt x="2484077" y="129129"/>
                  </a:lnTo>
                  <a:lnTo>
                    <a:pt x="2439506" y="115358"/>
                  </a:lnTo>
                  <a:lnTo>
                    <a:pt x="2394133" y="102346"/>
                  </a:lnTo>
                  <a:lnTo>
                    <a:pt x="2348003" y="90097"/>
                  </a:lnTo>
                  <a:lnTo>
                    <a:pt x="2301160" y="78613"/>
                  </a:lnTo>
                  <a:lnTo>
                    <a:pt x="2253649" y="67898"/>
                  </a:lnTo>
                  <a:lnTo>
                    <a:pt x="2205513" y="57955"/>
                  </a:lnTo>
                  <a:lnTo>
                    <a:pt x="2156797" y="48787"/>
                  </a:lnTo>
                  <a:lnTo>
                    <a:pt x="2107545" y="40398"/>
                  </a:lnTo>
                  <a:lnTo>
                    <a:pt x="2057801" y="32789"/>
                  </a:lnTo>
                  <a:lnTo>
                    <a:pt x="2007610" y="25966"/>
                  </a:lnTo>
                  <a:lnTo>
                    <a:pt x="1957016" y="19930"/>
                  </a:lnTo>
                  <a:lnTo>
                    <a:pt x="1906062" y="14685"/>
                  </a:lnTo>
                  <a:lnTo>
                    <a:pt x="1854794" y="10234"/>
                  </a:lnTo>
                  <a:lnTo>
                    <a:pt x="1803256" y="6580"/>
                  </a:lnTo>
                  <a:lnTo>
                    <a:pt x="1751491" y="3727"/>
                  </a:lnTo>
                  <a:lnTo>
                    <a:pt x="1699544" y="1677"/>
                  </a:lnTo>
                  <a:lnTo>
                    <a:pt x="1647460" y="433"/>
                  </a:lnTo>
                  <a:lnTo>
                    <a:pt x="1595282" y="0"/>
                  </a:lnTo>
                  <a:close/>
                </a:path>
              </a:pathLst>
            </a:custGeom>
            <a:solidFill>
              <a:srgbClr val="3085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115239" y="3194997"/>
              <a:ext cx="3190240" cy="1542415"/>
            </a:xfrm>
            <a:custGeom>
              <a:avLst/>
              <a:gdLst/>
              <a:ahLst/>
              <a:cxnLst/>
              <a:rect l="l" t="t" r="r" b="b"/>
              <a:pathLst>
                <a:path w="3190240" h="1542414">
                  <a:moveTo>
                    <a:pt x="98745" y="1542255"/>
                  </a:moveTo>
                  <a:lnTo>
                    <a:pt x="313883" y="1214747"/>
                  </a:lnTo>
                  <a:lnTo>
                    <a:pt x="272817" y="1187068"/>
                  </a:lnTo>
                  <a:lnTo>
                    <a:pt x="234686" y="1158822"/>
                  </a:lnTo>
                  <a:lnTo>
                    <a:pt x="199478" y="1130054"/>
                  </a:lnTo>
                  <a:lnTo>
                    <a:pt x="167178" y="1100806"/>
                  </a:lnTo>
                  <a:lnTo>
                    <a:pt x="137773" y="1071121"/>
                  </a:lnTo>
                  <a:lnTo>
                    <a:pt x="111250" y="1041043"/>
                  </a:lnTo>
                  <a:lnTo>
                    <a:pt x="87596" y="1010616"/>
                  </a:lnTo>
                  <a:lnTo>
                    <a:pt x="48837" y="948884"/>
                  </a:lnTo>
                  <a:lnTo>
                    <a:pt x="21390" y="886272"/>
                  </a:lnTo>
                  <a:lnTo>
                    <a:pt x="5146" y="823126"/>
                  </a:lnTo>
                  <a:lnTo>
                    <a:pt x="0" y="759793"/>
                  </a:lnTo>
                  <a:lnTo>
                    <a:pt x="1554" y="728165"/>
                  </a:lnTo>
                  <a:lnTo>
                    <a:pt x="12849" y="665200"/>
                  </a:lnTo>
                  <a:lnTo>
                    <a:pt x="34973" y="602913"/>
                  </a:lnTo>
                  <a:lnTo>
                    <a:pt x="67816" y="541651"/>
                  </a:lnTo>
                  <a:lnTo>
                    <a:pt x="111271" y="481760"/>
                  </a:lnTo>
                  <a:lnTo>
                    <a:pt x="136945" y="452437"/>
                  </a:lnTo>
                  <a:lnTo>
                    <a:pt x="165231" y="423586"/>
                  </a:lnTo>
                  <a:lnTo>
                    <a:pt x="196116" y="395252"/>
                  </a:lnTo>
                  <a:lnTo>
                    <a:pt x="229588" y="367476"/>
                  </a:lnTo>
                  <a:lnTo>
                    <a:pt x="265631" y="340303"/>
                  </a:lnTo>
                  <a:lnTo>
                    <a:pt x="304234" y="313776"/>
                  </a:lnTo>
                  <a:lnTo>
                    <a:pt x="345382" y="287937"/>
                  </a:lnTo>
                  <a:lnTo>
                    <a:pt x="389062" y="262831"/>
                  </a:lnTo>
                  <a:lnTo>
                    <a:pt x="435261" y="238501"/>
                  </a:lnTo>
                  <a:lnTo>
                    <a:pt x="483964" y="214989"/>
                  </a:lnTo>
                  <a:lnTo>
                    <a:pt x="535160" y="192340"/>
                  </a:lnTo>
                  <a:lnTo>
                    <a:pt x="588833" y="170596"/>
                  </a:lnTo>
                  <a:lnTo>
                    <a:pt x="644972" y="149801"/>
                  </a:lnTo>
                  <a:lnTo>
                    <a:pt x="690521" y="134251"/>
                  </a:lnTo>
                  <a:lnTo>
                    <a:pt x="736817" y="119571"/>
                  </a:lnTo>
                  <a:lnTo>
                    <a:pt x="783816" y="105757"/>
                  </a:lnTo>
                  <a:lnTo>
                    <a:pt x="831473" y="92806"/>
                  </a:lnTo>
                  <a:lnTo>
                    <a:pt x="879745" y="80716"/>
                  </a:lnTo>
                  <a:lnTo>
                    <a:pt x="928587" y="69482"/>
                  </a:lnTo>
                  <a:lnTo>
                    <a:pt x="977954" y="59102"/>
                  </a:lnTo>
                  <a:lnTo>
                    <a:pt x="1027804" y="49573"/>
                  </a:lnTo>
                  <a:lnTo>
                    <a:pt x="1078091" y="40892"/>
                  </a:lnTo>
                  <a:lnTo>
                    <a:pt x="1128771" y="33055"/>
                  </a:lnTo>
                  <a:lnTo>
                    <a:pt x="1179799" y="26059"/>
                  </a:lnTo>
                  <a:lnTo>
                    <a:pt x="1231133" y="19901"/>
                  </a:lnTo>
                  <a:lnTo>
                    <a:pt x="1282727" y="14579"/>
                  </a:lnTo>
                  <a:lnTo>
                    <a:pt x="1334537" y="10088"/>
                  </a:lnTo>
                  <a:lnTo>
                    <a:pt x="1386519" y="6425"/>
                  </a:lnTo>
                  <a:lnTo>
                    <a:pt x="1438629" y="3588"/>
                  </a:lnTo>
                  <a:lnTo>
                    <a:pt x="1490822" y="1574"/>
                  </a:lnTo>
                  <a:lnTo>
                    <a:pt x="1543054" y="379"/>
                  </a:lnTo>
                  <a:lnTo>
                    <a:pt x="1595282" y="0"/>
                  </a:lnTo>
                  <a:lnTo>
                    <a:pt x="1647460" y="433"/>
                  </a:lnTo>
                  <a:lnTo>
                    <a:pt x="1699544" y="1677"/>
                  </a:lnTo>
                  <a:lnTo>
                    <a:pt x="1751491" y="3727"/>
                  </a:lnTo>
                  <a:lnTo>
                    <a:pt x="1803256" y="6580"/>
                  </a:lnTo>
                  <a:lnTo>
                    <a:pt x="1854794" y="10234"/>
                  </a:lnTo>
                  <a:lnTo>
                    <a:pt x="1906062" y="14685"/>
                  </a:lnTo>
                  <a:lnTo>
                    <a:pt x="1957016" y="19930"/>
                  </a:lnTo>
                  <a:lnTo>
                    <a:pt x="2007610" y="25966"/>
                  </a:lnTo>
                  <a:lnTo>
                    <a:pt x="2057801" y="32789"/>
                  </a:lnTo>
                  <a:lnTo>
                    <a:pt x="2107545" y="40398"/>
                  </a:lnTo>
                  <a:lnTo>
                    <a:pt x="2156797" y="48787"/>
                  </a:lnTo>
                  <a:lnTo>
                    <a:pt x="2205513" y="57955"/>
                  </a:lnTo>
                  <a:lnTo>
                    <a:pt x="2253649" y="67898"/>
                  </a:lnTo>
                  <a:lnTo>
                    <a:pt x="2301160" y="78613"/>
                  </a:lnTo>
                  <a:lnTo>
                    <a:pt x="2348003" y="90097"/>
                  </a:lnTo>
                  <a:lnTo>
                    <a:pt x="2394133" y="102346"/>
                  </a:lnTo>
                  <a:lnTo>
                    <a:pt x="2439506" y="115358"/>
                  </a:lnTo>
                  <a:lnTo>
                    <a:pt x="2484077" y="129129"/>
                  </a:lnTo>
                  <a:lnTo>
                    <a:pt x="2527803" y="143657"/>
                  </a:lnTo>
                  <a:lnTo>
                    <a:pt x="2570639" y="158938"/>
                  </a:lnTo>
                  <a:lnTo>
                    <a:pt x="2612540" y="174968"/>
                  </a:lnTo>
                  <a:lnTo>
                    <a:pt x="2653464" y="191746"/>
                  </a:lnTo>
                  <a:lnTo>
                    <a:pt x="2693364" y="209267"/>
                  </a:lnTo>
                  <a:lnTo>
                    <a:pt x="2732198" y="227528"/>
                  </a:lnTo>
                  <a:lnTo>
                    <a:pt x="2769921" y="246527"/>
                  </a:lnTo>
                  <a:lnTo>
                    <a:pt x="2806489" y="266260"/>
                  </a:lnTo>
                  <a:lnTo>
                    <a:pt x="2841857" y="286724"/>
                  </a:lnTo>
                  <a:lnTo>
                    <a:pt x="2875981" y="307916"/>
                  </a:lnTo>
                  <a:lnTo>
                    <a:pt x="2917047" y="335594"/>
                  </a:lnTo>
                  <a:lnTo>
                    <a:pt x="2955177" y="363838"/>
                  </a:lnTo>
                  <a:lnTo>
                    <a:pt x="2990385" y="392605"/>
                  </a:lnTo>
                  <a:lnTo>
                    <a:pt x="3022685" y="421851"/>
                  </a:lnTo>
                  <a:lnTo>
                    <a:pt x="3052090" y="451534"/>
                  </a:lnTo>
                  <a:lnTo>
                    <a:pt x="3078613" y="481609"/>
                  </a:lnTo>
                  <a:lnTo>
                    <a:pt x="3102268" y="512034"/>
                  </a:lnTo>
                  <a:lnTo>
                    <a:pt x="3141027" y="573761"/>
                  </a:lnTo>
                  <a:lnTo>
                    <a:pt x="3168474" y="636366"/>
                  </a:lnTo>
                  <a:lnTo>
                    <a:pt x="3184717" y="699505"/>
                  </a:lnTo>
                  <a:lnTo>
                    <a:pt x="3189864" y="762832"/>
                  </a:lnTo>
                  <a:lnTo>
                    <a:pt x="3188310" y="794457"/>
                  </a:lnTo>
                  <a:lnTo>
                    <a:pt x="3177014" y="857414"/>
                  </a:lnTo>
                  <a:lnTo>
                    <a:pt x="3154891" y="919694"/>
                  </a:lnTo>
                  <a:lnTo>
                    <a:pt x="3122048" y="980949"/>
                  </a:lnTo>
                  <a:lnTo>
                    <a:pt x="3078592" y="1040833"/>
                  </a:lnTo>
                  <a:lnTo>
                    <a:pt x="3052919" y="1070153"/>
                  </a:lnTo>
                  <a:lnTo>
                    <a:pt x="3024632" y="1099000"/>
                  </a:lnTo>
                  <a:lnTo>
                    <a:pt x="2993747" y="1127332"/>
                  </a:lnTo>
                  <a:lnTo>
                    <a:pt x="2960276" y="1155104"/>
                  </a:lnTo>
                  <a:lnTo>
                    <a:pt x="2924232" y="1182274"/>
                  </a:lnTo>
                  <a:lnTo>
                    <a:pt x="2885629" y="1208799"/>
                  </a:lnTo>
                  <a:lnTo>
                    <a:pt x="2844481" y="1234635"/>
                  </a:lnTo>
                  <a:lnTo>
                    <a:pt x="2800801" y="1259739"/>
                  </a:lnTo>
                  <a:lnTo>
                    <a:pt x="2754603" y="1284067"/>
                  </a:lnTo>
                  <a:lnTo>
                    <a:pt x="2705899" y="1307576"/>
                  </a:lnTo>
                  <a:lnTo>
                    <a:pt x="2654704" y="1330224"/>
                  </a:lnTo>
                  <a:lnTo>
                    <a:pt x="2601030" y="1351966"/>
                  </a:lnTo>
                  <a:lnTo>
                    <a:pt x="2544892" y="1372760"/>
                  </a:lnTo>
                  <a:lnTo>
                    <a:pt x="2500957" y="1387770"/>
                  </a:lnTo>
                  <a:lnTo>
                    <a:pt x="2456219" y="1401993"/>
                  </a:lnTo>
                  <a:lnTo>
                    <a:pt x="2410721" y="1415428"/>
                  </a:lnTo>
                  <a:lnTo>
                    <a:pt x="2364505" y="1428074"/>
                  </a:lnTo>
                  <a:lnTo>
                    <a:pt x="2317615" y="1439931"/>
                  </a:lnTo>
                  <a:lnTo>
                    <a:pt x="2270092" y="1450996"/>
                  </a:lnTo>
                  <a:lnTo>
                    <a:pt x="2221981" y="1461271"/>
                  </a:lnTo>
                  <a:lnTo>
                    <a:pt x="2173323" y="1470752"/>
                  </a:lnTo>
                  <a:lnTo>
                    <a:pt x="2124162" y="1479441"/>
                  </a:lnTo>
                  <a:lnTo>
                    <a:pt x="2074541" y="1487335"/>
                  </a:lnTo>
                  <a:lnTo>
                    <a:pt x="2024502" y="1494434"/>
                  </a:lnTo>
                  <a:lnTo>
                    <a:pt x="1974088" y="1500737"/>
                  </a:lnTo>
                  <a:lnTo>
                    <a:pt x="1923342" y="1506243"/>
                  </a:lnTo>
                  <a:lnTo>
                    <a:pt x="1872307" y="1510950"/>
                  </a:lnTo>
                  <a:lnTo>
                    <a:pt x="1821025" y="1514859"/>
                  </a:lnTo>
                  <a:lnTo>
                    <a:pt x="1769540" y="1517968"/>
                  </a:lnTo>
                  <a:lnTo>
                    <a:pt x="1717894" y="1520277"/>
                  </a:lnTo>
                  <a:lnTo>
                    <a:pt x="1666131" y="1521784"/>
                  </a:lnTo>
                  <a:lnTo>
                    <a:pt x="1614293" y="1522488"/>
                  </a:lnTo>
                  <a:lnTo>
                    <a:pt x="1562422" y="1522389"/>
                  </a:lnTo>
                  <a:lnTo>
                    <a:pt x="1510562" y="1521485"/>
                  </a:lnTo>
                  <a:lnTo>
                    <a:pt x="1458756" y="1519776"/>
                  </a:lnTo>
                  <a:lnTo>
                    <a:pt x="1407046" y="1517261"/>
                  </a:lnTo>
                  <a:lnTo>
                    <a:pt x="1355476" y="1513939"/>
                  </a:lnTo>
                  <a:lnTo>
                    <a:pt x="1304087" y="1509809"/>
                  </a:lnTo>
                  <a:lnTo>
                    <a:pt x="1252923" y="1504870"/>
                  </a:lnTo>
                  <a:lnTo>
                    <a:pt x="1202027" y="1499121"/>
                  </a:lnTo>
                  <a:lnTo>
                    <a:pt x="1151442" y="1492561"/>
                  </a:lnTo>
                  <a:lnTo>
                    <a:pt x="1101210" y="1485189"/>
                  </a:lnTo>
                  <a:lnTo>
                    <a:pt x="1051375" y="1477005"/>
                  </a:lnTo>
                  <a:lnTo>
                    <a:pt x="1001978" y="1468008"/>
                  </a:lnTo>
                  <a:lnTo>
                    <a:pt x="953064" y="1458195"/>
                  </a:lnTo>
                  <a:lnTo>
                    <a:pt x="904674" y="1447568"/>
                  </a:lnTo>
                  <a:lnTo>
                    <a:pt x="856852" y="1436124"/>
                  </a:lnTo>
                  <a:lnTo>
                    <a:pt x="809640" y="1423863"/>
                  </a:lnTo>
                  <a:lnTo>
                    <a:pt x="763082" y="1410784"/>
                  </a:lnTo>
                  <a:lnTo>
                    <a:pt x="98745" y="1542255"/>
                  </a:lnTo>
                  <a:close/>
                </a:path>
              </a:pathLst>
            </a:custGeom>
            <a:ln w="25400">
              <a:solidFill>
                <a:srgbClr val="E4B8B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5848350" y="3275736"/>
            <a:ext cx="1911985" cy="1306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270">
              <a:lnSpc>
                <a:spcPct val="140000"/>
              </a:lnSpc>
              <a:spcBef>
                <a:spcPts val="100"/>
              </a:spcBef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Unter</a:t>
            </a:r>
            <a:r>
              <a:rPr dirty="0" sz="10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Pflegetechnologie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versteht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man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ein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breites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Spektrum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digitalen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Prozessen</a:t>
            </a:r>
            <a:r>
              <a:rPr dirty="0" sz="1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und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Produkten,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mobilen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und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stationären</a:t>
            </a:r>
            <a:r>
              <a:rPr dirty="0" sz="1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Pflege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eingesetzt werden.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383476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0"/>
              <a:t>Was</a:t>
            </a:r>
            <a:r>
              <a:rPr dirty="0" spc="-114"/>
              <a:t> </a:t>
            </a:r>
            <a:r>
              <a:rPr dirty="0" spc="-250"/>
              <a:t>ist</a:t>
            </a:r>
            <a:r>
              <a:rPr dirty="0" spc="-110"/>
              <a:t> </a:t>
            </a:r>
            <a:r>
              <a:rPr dirty="0" spc="-229"/>
              <a:t>ein</a:t>
            </a:r>
            <a:r>
              <a:rPr dirty="0" spc="-95"/>
              <a:t> </a:t>
            </a:r>
            <a:r>
              <a:rPr dirty="0" spc="-190"/>
              <a:t>Smart</a:t>
            </a:r>
            <a:r>
              <a:rPr dirty="0" spc="-100"/>
              <a:t> </a:t>
            </a:r>
            <a:r>
              <a:rPr dirty="0" spc="-215"/>
              <a:t>Home?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7522" y="1224788"/>
            <a:ext cx="6652259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beispielsweise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folgenden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Aktivitäten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einem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einfachen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Befehl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ausführen: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47522" y="2596642"/>
            <a:ext cx="418909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Innentemperaturen</a:t>
            </a:r>
            <a:r>
              <a:rPr dirty="0" sz="18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anpassen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Bett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verstellen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Licht/Ventilatoren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ein-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ausschalten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Türen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öffnen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schließen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TV,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Stereoanlage,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bedienen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0" y="1658111"/>
            <a:ext cx="3461004" cy="3266757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3209" y="395731"/>
            <a:ext cx="474281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0"/>
              <a:t>So</a:t>
            </a:r>
            <a:r>
              <a:rPr dirty="0" spc="-110"/>
              <a:t> </a:t>
            </a:r>
            <a:r>
              <a:rPr dirty="0" spc="-229"/>
              <a:t>steuern</a:t>
            </a:r>
            <a:r>
              <a:rPr dirty="0" spc="-95"/>
              <a:t> </a:t>
            </a:r>
            <a:r>
              <a:rPr dirty="0" spc="-260"/>
              <a:t>Sie</a:t>
            </a:r>
            <a:r>
              <a:rPr dirty="0" spc="-114"/>
              <a:t> </a:t>
            </a:r>
            <a:r>
              <a:rPr dirty="0" spc="-229"/>
              <a:t>ein</a:t>
            </a:r>
            <a:r>
              <a:rPr dirty="0" spc="-90"/>
              <a:t> </a:t>
            </a:r>
            <a:r>
              <a:rPr dirty="0" spc="-190"/>
              <a:t>Smart</a:t>
            </a:r>
            <a:r>
              <a:rPr dirty="0" spc="-105"/>
              <a:t> </a:t>
            </a:r>
            <a:r>
              <a:rPr dirty="0" spc="-100"/>
              <a:t>Home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28929" y="1320959"/>
            <a:ext cx="4558665" cy="3235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7150">
              <a:lnSpc>
                <a:spcPct val="130000"/>
              </a:lnSpc>
              <a:spcBef>
                <a:spcPts val="9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gibt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verschiedene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Möglichkeiten,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Befehle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erteilen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intelligenten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Geräte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in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Haushalt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steuern.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30100"/>
              </a:lnSpc>
            </a:pP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App-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Fernbedienung: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einfache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Nutzer:innen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Status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von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Haushaltsgeräten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Rollläden,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Licht,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Jalousien,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Heizung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usw.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überprüfen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und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steuern.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6400" y="1353311"/>
            <a:ext cx="3377184" cy="3450336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474281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0"/>
              <a:t>So</a:t>
            </a:r>
            <a:r>
              <a:rPr dirty="0" spc="-110"/>
              <a:t> </a:t>
            </a:r>
            <a:r>
              <a:rPr dirty="0" spc="-229"/>
              <a:t>steuern</a:t>
            </a:r>
            <a:r>
              <a:rPr dirty="0" spc="-95"/>
              <a:t> </a:t>
            </a:r>
            <a:r>
              <a:rPr dirty="0" spc="-260"/>
              <a:t>Sie</a:t>
            </a:r>
            <a:r>
              <a:rPr dirty="0" spc="-114"/>
              <a:t> </a:t>
            </a:r>
            <a:r>
              <a:rPr dirty="0" spc="-229"/>
              <a:t>ein</a:t>
            </a:r>
            <a:r>
              <a:rPr dirty="0" spc="-90"/>
              <a:t> </a:t>
            </a:r>
            <a:r>
              <a:rPr dirty="0" spc="-190"/>
              <a:t>Smart</a:t>
            </a:r>
            <a:r>
              <a:rPr dirty="0" spc="-105"/>
              <a:t> </a:t>
            </a:r>
            <a:r>
              <a:rPr dirty="0" spc="-100"/>
              <a:t>Home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5900" y="1115567"/>
            <a:ext cx="3543300" cy="236524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40207" y="1111123"/>
            <a:ext cx="7604125" cy="3394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012440">
              <a:lnSpc>
                <a:spcPct val="13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Sprachsteuerung:</a:t>
            </a:r>
            <a:r>
              <a:rPr dirty="0" sz="18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Durch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Spracherkennung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Nutzer:innen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Licht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und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Haushaltsgeräte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bedienen,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ohne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selbst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Hand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anlegen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müssen.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besonders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hilfreich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Menschen,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ihren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motorischen</a:t>
            </a:r>
            <a:r>
              <a:rPr dirty="0" sz="18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Fähigkeiten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eingeschränkt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sind.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nächsten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Folien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werden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verschiedenen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intelligenten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Haushaltsgeräten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vertraut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gemacht,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zuhause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installiert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werden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können.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888735" y="1104899"/>
            <a:ext cx="3255645" cy="4038600"/>
            <a:chOff x="5888735" y="1104899"/>
            <a:chExt cx="3255645" cy="40386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5095" y="3441192"/>
              <a:ext cx="1898903" cy="170230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88735" y="1104899"/>
              <a:ext cx="3255264" cy="403859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/>
              <a:t>Intelligente</a:t>
            </a:r>
            <a:r>
              <a:rPr dirty="0" spc="-15"/>
              <a:t> </a:t>
            </a:r>
            <a:r>
              <a:rPr dirty="0" spc="-270"/>
              <a:t>Sicherheitssysteme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52119" y="1479041"/>
            <a:ext cx="5080635" cy="3044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Intelligente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Sicherheitssysteme,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z.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B.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Kameras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und</a:t>
            </a:r>
            <a:r>
              <a:rPr dirty="0" sz="1800" spc="-6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Bewegungssensoren,</a:t>
            </a:r>
            <a:r>
              <a:rPr dirty="0" sz="1800" spc="-6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ermöglichen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rund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um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Uhr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Überwachung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Zuhauses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Ferne.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6350">
              <a:lnSpc>
                <a:spcPct val="100000"/>
              </a:lnSpc>
            </a:pP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Intelligente</a:t>
            </a:r>
            <a:r>
              <a:rPr dirty="0" sz="1800" spc="-7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Türklingeln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Kameras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lassen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Sie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sehen,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wer</a:t>
            </a:r>
            <a:r>
              <a:rPr dirty="0" sz="18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vor</a:t>
            </a:r>
            <a:r>
              <a:rPr dirty="0" sz="1800" spc="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der</a:t>
            </a:r>
            <a:r>
              <a:rPr dirty="0" sz="18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Tür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steht,</a:t>
            </a:r>
            <a:r>
              <a:rPr dirty="0" sz="1800" spc="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bevor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diese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öffnen,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intelligente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Schlösser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ermöglichen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es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Familienmitgliedern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Rettungskräften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(im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Notfall),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Hilfe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Passwörtern oder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Codes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die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Tür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öffnen.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/>
              <a:t>Intelligente</a:t>
            </a:r>
            <a:r>
              <a:rPr dirty="0" spc="-15"/>
              <a:t> </a:t>
            </a:r>
            <a:r>
              <a:rPr dirty="0" spc="-275"/>
              <a:t>Beleuchtung/Jalousien: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14019" y="1714576"/>
            <a:ext cx="3839210" cy="2495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intelligenter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Beleuchtung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können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Nutzer:innen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Lampen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aus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Ferne</a:t>
            </a:r>
            <a:r>
              <a:rPr dirty="0" sz="18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steuern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ein-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und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ausschalten,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 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ohne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  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physisch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anwesend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sein.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715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Ebenso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ermöglichen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intelligente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Jalousien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Öffnen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Schließen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Jalousien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Ferne.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5800" y="1780032"/>
            <a:ext cx="3924300" cy="2615183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/>
              <a:t>Intelligente</a:t>
            </a:r>
            <a:r>
              <a:rPr dirty="0" spc="-15"/>
              <a:t> </a:t>
            </a:r>
            <a:r>
              <a:rPr dirty="0" spc="-275"/>
              <a:t>Haushaltsüberwachung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52119" y="1555241"/>
            <a:ext cx="5307330" cy="33185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just" marL="12700" marR="5080">
              <a:lnSpc>
                <a:spcPct val="98700"/>
              </a:lnSpc>
              <a:spcBef>
                <a:spcPts val="12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8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weitere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hilfreiche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Funktion</a:t>
            </a:r>
            <a:r>
              <a:rPr dirty="0" sz="18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intelligente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Haushaltsüberwachung,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20">
                <a:solidFill>
                  <a:srgbClr val="379C73"/>
                </a:solidFill>
                <a:latin typeface="Arial Black"/>
                <a:cs typeface="Arial Black"/>
              </a:rPr>
              <a:t>Temperaturkontrolle, </a:t>
            </a:r>
            <a:r>
              <a:rPr dirty="0" sz="1800">
                <a:solidFill>
                  <a:srgbClr val="379C73"/>
                </a:solidFill>
                <a:latin typeface="Arial Black"/>
                <a:cs typeface="Arial Black"/>
              </a:rPr>
              <a:t>Leckdetektoren</a:t>
            </a:r>
            <a:r>
              <a:rPr dirty="0" sz="1800" spc="434">
                <a:solidFill>
                  <a:srgbClr val="379C73"/>
                </a:solidFill>
                <a:latin typeface="Arial Black"/>
                <a:cs typeface="Arial Black"/>
              </a:rPr>
              <a:t>  </a:t>
            </a:r>
            <a:r>
              <a:rPr dirty="0" sz="1800">
                <a:solidFill>
                  <a:srgbClr val="379C73"/>
                </a:solidFill>
                <a:latin typeface="Arial Black"/>
                <a:cs typeface="Arial Black"/>
              </a:rPr>
              <a:t>und</a:t>
            </a:r>
            <a:r>
              <a:rPr dirty="0" sz="1800" spc="434">
                <a:solidFill>
                  <a:srgbClr val="379C73"/>
                </a:solidFill>
                <a:latin typeface="Arial Black"/>
                <a:cs typeface="Arial Black"/>
              </a:rPr>
              <a:t>  </a:t>
            </a:r>
            <a:r>
              <a:rPr dirty="0" sz="1800" spc="-170">
                <a:solidFill>
                  <a:srgbClr val="379C73"/>
                </a:solidFill>
                <a:latin typeface="Arial Black"/>
                <a:cs typeface="Arial Black"/>
              </a:rPr>
              <a:t>Luftqualitätssensoren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umfasst</a:t>
            </a:r>
            <a:r>
              <a:rPr dirty="0" sz="1800" spc="-10">
                <a:solidFill>
                  <a:srgbClr val="379C73"/>
                </a:solidFill>
                <a:latin typeface="Arial Black"/>
                <a:cs typeface="Arial Black"/>
              </a:rPr>
              <a:t>.</a:t>
            </a:r>
            <a:endParaRPr sz="1800">
              <a:latin typeface="Arial Black"/>
              <a:cs typeface="Arial Black"/>
            </a:endParaRPr>
          </a:p>
          <a:p>
            <a:pPr algn="just" marL="12700">
              <a:lnSpc>
                <a:spcPct val="100000"/>
              </a:lnSpc>
              <a:spcBef>
                <a:spcPts val="224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Dies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gibt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älteren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Menschen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mehr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Kontrolle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Wohnung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dient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Sicherheitsmaßnahme.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715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beispielsweise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Gassensoren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Bewohner:innen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Gasleck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aufmerksam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machen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bestimmten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Situationen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automatisch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Notdienst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verständigen.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7211" y="1217675"/>
            <a:ext cx="2728722" cy="3790188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/>
              <a:t>Intelligente</a:t>
            </a:r>
            <a:r>
              <a:rPr dirty="0" spc="-15"/>
              <a:t> </a:t>
            </a:r>
            <a:r>
              <a:rPr dirty="0" spc="-235"/>
              <a:t>Küchengeräte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52119" y="1561033"/>
            <a:ext cx="27920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5699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Intelligente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Küchengeräte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461130" y="1561033"/>
            <a:ext cx="21824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4360" algn="l"/>
                <a:tab pos="1789430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Backöfen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und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52119" y="1835911"/>
            <a:ext cx="519239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Mikrowellen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ermöglichen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älteren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Menschen, </a:t>
            </a:r>
            <a:r>
              <a:rPr dirty="0" sz="1800" spc="-125">
                <a:solidFill>
                  <a:srgbClr val="379C73"/>
                </a:solidFill>
                <a:latin typeface="Arial Black"/>
                <a:cs typeface="Arial Black"/>
              </a:rPr>
              <a:t>aus</a:t>
            </a:r>
            <a:r>
              <a:rPr dirty="0" sz="1800" spc="-1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379C73"/>
                </a:solidFill>
                <a:latin typeface="Arial Black"/>
                <a:cs typeface="Arial Black"/>
              </a:rPr>
              <a:t>der</a:t>
            </a:r>
            <a:r>
              <a:rPr dirty="0" sz="1800" spc="1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800" spc="-60">
                <a:solidFill>
                  <a:srgbClr val="379C73"/>
                </a:solidFill>
                <a:latin typeface="Arial Black"/>
                <a:cs typeface="Arial Black"/>
              </a:rPr>
              <a:t>Ferne</a:t>
            </a:r>
            <a:r>
              <a:rPr dirty="0" sz="1800" spc="2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800" spc="-185">
                <a:solidFill>
                  <a:srgbClr val="379C73"/>
                </a:solidFill>
                <a:latin typeface="Arial Black"/>
                <a:cs typeface="Arial Black"/>
              </a:rPr>
              <a:t>Küchenwecker</a:t>
            </a:r>
            <a:r>
              <a:rPr dirty="0" sz="1800" spc="3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800" spc="-140">
                <a:solidFill>
                  <a:srgbClr val="379C73"/>
                </a:solidFill>
                <a:latin typeface="Arial Black"/>
                <a:cs typeface="Arial Black"/>
              </a:rPr>
              <a:t>einzustellen,</a:t>
            </a:r>
            <a:r>
              <a:rPr dirty="0" sz="1800" spc="2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800" spc="-120">
                <a:solidFill>
                  <a:srgbClr val="379C73"/>
                </a:solidFill>
                <a:latin typeface="Arial Black"/>
                <a:cs typeface="Arial Black"/>
              </a:rPr>
              <a:t>die </a:t>
            </a:r>
            <a:r>
              <a:rPr dirty="0" sz="1800" spc="-60">
                <a:solidFill>
                  <a:srgbClr val="379C73"/>
                </a:solidFill>
                <a:latin typeface="Arial Black"/>
                <a:cs typeface="Arial Black"/>
              </a:rPr>
              <a:t>Stromversorgung</a:t>
            </a:r>
            <a:r>
              <a:rPr dirty="0" sz="1800" spc="39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379C73"/>
                </a:solidFill>
                <a:latin typeface="Arial Black"/>
                <a:cs typeface="Arial Black"/>
              </a:rPr>
              <a:t>zu</a:t>
            </a:r>
            <a:r>
              <a:rPr dirty="0" sz="1800" spc="39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800" spc="-30">
                <a:solidFill>
                  <a:srgbClr val="379C73"/>
                </a:solidFill>
                <a:latin typeface="Arial Black"/>
                <a:cs typeface="Arial Black"/>
              </a:rPr>
              <a:t>kontrollieren</a:t>
            </a:r>
            <a:r>
              <a:rPr dirty="0" sz="1800" spc="39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379C73"/>
                </a:solidFill>
                <a:latin typeface="Arial Black"/>
                <a:cs typeface="Arial Black"/>
              </a:rPr>
              <a:t>und</a:t>
            </a:r>
            <a:r>
              <a:rPr dirty="0" sz="1800" spc="39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800" spc="-120">
                <a:solidFill>
                  <a:srgbClr val="379C73"/>
                </a:solidFill>
                <a:latin typeface="Arial Black"/>
                <a:cs typeface="Arial Black"/>
              </a:rPr>
              <a:t>die </a:t>
            </a:r>
            <a:r>
              <a:rPr dirty="0" sz="1800">
                <a:solidFill>
                  <a:srgbClr val="379C73"/>
                </a:solidFill>
                <a:latin typeface="Arial Black"/>
                <a:cs typeface="Arial Black"/>
              </a:rPr>
              <a:t>Temperatur</a:t>
            </a:r>
            <a:r>
              <a:rPr dirty="0" sz="1800" spc="220">
                <a:solidFill>
                  <a:srgbClr val="379C73"/>
                </a:solidFill>
                <a:latin typeface="Arial Black"/>
                <a:cs typeface="Arial Black"/>
              </a:rPr>
              <a:t>  </a:t>
            </a:r>
            <a:r>
              <a:rPr dirty="0" sz="1800">
                <a:solidFill>
                  <a:srgbClr val="379C73"/>
                </a:solidFill>
                <a:latin typeface="Arial Black"/>
                <a:cs typeface="Arial Black"/>
              </a:rPr>
              <a:t>zu</a:t>
            </a:r>
            <a:r>
              <a:rPr dirty="0" sz="1800" spc="220">
                <a:solidFill>
                  <a:srgbClr val="379C73"/>
                </a:solidFill>
                <a:latin typeface="Arial Black"/>
                <a:cs typeface="Arial Black"/>
              </a:rPr>
              <a:t>  </a:t>
            </a:r>
            <a:r>
              <a:rPr dirty="0" sz="1800">
                <a:solidFill>
                  <a:srgbClr val="379C73"/>
                </a:solidFill>
                <a:latin typeface="Arial Black"/>
                <a:cs typeface="Arial Black"/>
              </a:rPr>
              <a:t>regulieren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wodurch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das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Unfallrisiko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verringert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wird.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52119" y="3482085"/>
            <a:ext cx="358838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4295" algn="l"/>
                <a:tab pos="235966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Außerdem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senden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eingebaute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83705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Kühlschränken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Warnmeldungen,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195698" y="3482085"/>
            <a:ext cx="144970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  <a:tabLst>
                <a:tab pos="124333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Sensoren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in</a:t>
            </a:r>
            <a:endParaRPr sz="1800">
              <a:latin typeface="Arial"/>
              <a:cs typeface="Arial"/>
            </a:endParaRPr>
          </a:p>
          <a:p>
            <a:pPr algn="r" marR="5715">
              <a:lnSpc>
                <a:spcPct val="100000"/>
              </a:lnSpc>
              <a:tabLst>
                <a:tab pos="856615" algn="l"/>
              </a:tabLst>
            </a:pP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wenn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52119" y="4031081"/>
            <a:ext cx="38417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Kühlschranktür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offen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gelassen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wurde.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57900" y="1283206"/>
            <a:ext cx="2359152" cy="3602330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109220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70"/>
              <a:t>VIDEO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7522" y="1109598"/>
            <a:ext cx="804545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Sehen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sich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kurzen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Beitrag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Ray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verstehen,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wie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Einsatz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intelligenter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Haushaltstechnologie dem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Paar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hilft,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unabhängiges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entspannteres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Leben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führen.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63574" y="4016146"/>
            <a:ext cx="69926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Caregiver Stress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|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Unabhängig leben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dank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Home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80588" y="2334767"/>
            <a:ext cx="2668524" cy="1501140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75990" y="198516"/>
            <a:ext cx="4850765" cy="16268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5"/>
              </a:spcBef>
            </a:pPr>
            <a:r>
              <a:rPr dirty="0" spc="-254">
                <a:solidFill>
                  <a:srgbClr val="FFFFFF"/>
                </a:solidFill>
              </a:rPr>
              <a:t>Relevante</a:t>
            </a:r>
            <a:r>
              <a:rPr dirty="0" spc="-65">
                <a:solidFill>
                  <a:srgbClr val="FFFFFF"/>
                </a:solidFill>
              </a:rPr>
              <a:t> </a:t>
            </a:r>
            <a:r>
              <a:rPr dirty="0" spc="-229">
                <a:solidFill>
                  <a:srgbClr val="FFFFFF"/>
                </a:solidFill>
              </a:rPr>
              <a:t>digitale</a:t>
            </a:r>
            <a:r>
              <a:rPr dirty="0" spc="-45">
                <a:solidFill>
                  <a:srgbClr val="FFFFFF"/>
                </a:solidFill>
              </a:rPr>
              <a:t> </a:t>
            </a:r>
            <a:r>
              <a:rPr dirty="0" spc="-210">
                <a:solidFill>
                  <a:srgbClr val="FFFFFF"/>
                </a:solidFill>
              </a:rPr>
              <a:t>Kompetenzen </a:t>
            </a:r>
            <a:r>
              <a:rPr dirty="0" spc="-160">
                <a:solidFill>
                  <a:srgbClr val="FFFFFF"/>
                </a:solidFill>
              </a:rPr>
              <a:t>für</a:t>
            </a:r>
            <a:r>
              <a:rPr dirty="0" spc="-110">
                <a:solidFill>
                  <a:srgbClr val="FFFFFF"/>
                </a:solidFill>
              </a:rPr>
              <a:t> </a:t>
            </a:r>
            <a:r>
              <a:rPr dirty="0" spc="-254">
                <a:solidFill>
                  <a:srgbClr val="FFFFFF"/>
                </a:solidFill>
              </a:rPr>
              <a:t>den</a:t>
            </a:r>
            <a:r>
              <a:rPr dirty="0" spc="-95">
                <a:solidFill>
                  <a:srgbClr val="FFFFFF"/>
                </a:solidFill>
              </a:rPr>
              <a:t> </a:t>
            </a:r>
            <a:r>
              <a:rPr dirty="0" spc="-229">
                <a:solidFill>
                  <a:srgbClr val="FFFFFF"/>
                </a:solidFill>
              </a:rPr>
              <a:t>Umgang</a:t>
            </a:r>
            <a:r>
              <a:rPr dirty="0" spc="-75">
                <a:solidFill>
                  <a:srgbClr val="FFFFFF"/>
                </a:solidFill>
              </a:rPr>
              <a:t> </a:t>
            </a:r>
            <a:r>
              <a:rPr dirty="0" spc="-145">
                <a:solidFill>
                  <a:srgbClr val="FFFFFF"/>
                </a:solidFill>
              </a:rPr>
              <a:t>mit</a:t>
            </a:r>
            <a:r>
              <a:rPr dirty="0" spc="-100">
                <a:solidFill>
                  <a:srgbClr val="FFFFFF"/>
                </a:solidFill>
              </a:rPr>
              <a:t> </a:t>
            </a:r>
            <a:r>
              <a:rPr dirty="0" spc="-310">
                <a:solidFill>
                  <a:srgbClr val="FFFFFF"/>
                </a:solidFill>
              </a:rPr>
              <a:t>assistiven </a:t>
            </a:r>
            <a:r>
              <a:rPr dirty="0" spc="-145">
                <a:solidFill>
                  <a:srgbClr val="FFFFFF"/>
                </a:solidFill>
              </a:rPr>
              <a:t>Technologien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78834" y="1898211"/>
            <a:ext cx="4938395" cy="1945639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960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Eine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App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herunterladen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können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Eine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Terminerinnerung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einrichten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können</a:t>
            </a: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Eine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Bluetooth-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Verbindung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zu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einem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anderen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Gerät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herstellen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können (z.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B.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zu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einem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elektronischen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Pillenorganisator)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896111"/>
            <a:ext cx="2894457" cy="3762755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6292850" cy="787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140"/>
              <a:t>Was</a:t>
            </a:r>
            <a:r>
              <a:rPr dirty="0" spc="-114"/>
              <a:t> </a:t>
            </a:r>
            <a:r>
              <a:rPr dirty="0" spc="-260"/>
              <a:t>Sie</a:t>
            </a:r>
            <a:r>
              <a:rPr dirty="0" spc="-110"/>
              <a:t> </a:t>
            </a:r>
            <a:r>
              <a:rPr dirty="0" spc="-160"/>
              <a:t>im</a:t>
            </a:r>
            <a:r>
              <a:rPr dirty="0" spc="-90"/>
              <a:t> </a:t>
            </a:r>
            <a:r>
              <a:rPr dirty="0" spc="-254"/>
              <a:t>Zusammenhang</a:t>
            </a:r>
            <a:r>
              <a:rPr dirty="0" spc="-40"/>
              <a:t> </a:t>
            </a:r>
            <a:r>
              <a:rPr dirty="0" spc="-145"/>
              <a:t>mit</a:t>
            </a:r>
            <a:r>
              <a:rPr dirty="0" spc="-95"/>
              <a:t> </a:t>
            </a:r>
            <a:r>
              <a:rPr dirty="0" spc="-310"/>
              <a:t>assistiven </a:t>
            </a:r>
            <a:r>
              <a:rPr dirty="0" spc="-240"/>
              <a:t>Technologien</a:t>
            </a:r>
            <a:r>
              <a:rPr dirty="0" spc="-60"/>
              <a:t> </a:t>
            </a:r>
            <a:r>
              <a:rPr dirty="0" spc="-270"/>
              <a:t>beachten</a:t>
            </a:r>
            <a:r>
              <a:rPr dirty="0" spc="-35"/>
              <a:t> </a:t>
            </a:r>
            <a:r>
              <a:rPr dirty="0" spc="-60"/>
              <a:t>sollten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21919" y="1286001"/>
            <a:ext cx="7822565" cy="3554729"/>
          </a:xfrm>
          <a:prstGeom prst="rect">
            <a:avLst/>
          </a:prstGeom>
        </p:spPr>
        <p:txBody>
          <a:bodyPr wrap="square" lIns="0" tIns="17081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345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Assistive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ersetzen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niemals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den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menschlichen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Kontakt</a:t>
            </a:r>
            <a:endParaRPr sz="1800">
              <a:latin typeface="Arial"/>
              <a:cs typeface="Arial"/>
            </a:endParaRPr>
          </a:p>
          <a:p>
            <a:pPr marL="241300" marR="171450" indent="-228600">
              <a:lnSpc>
                <a:spcPct val="130100"/>
              </a:lnSpc>
              <a:spcBef>
                <a:spcPts val="600"/>
              </a:spcBef>
              <a:buChar char="●"/>
              <a:tabLst>
                <a:tab pos="2413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wichtig,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sich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bewusst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machen,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dass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diese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Risiken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nicht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ausschließen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245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Assistive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Technologien,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insbesondere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bestimmte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Hightech-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Geräte,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65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recht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teuer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sein.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Manchmal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möglich,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mieten.</a:t>
            </a:r>
            <a:endParaRPr sz="1800">
              <a:latin typeface="Arial"/>
              <a:cs typeface="Arial"/>
            </a:endParaRPr>
          </a:p>
          <a:p>
            <a:pPr marL="241300" marR="1515745" indent="-228600">
              <a:lnSpc>
                <a:spcPct val="130000"/>
              </a:lnSpc>
              <a:spcBef>
                <a:spcPts val="710"/>
              </a:spcBef>
              <a:buClr>
                <a:srgbClr val="585858"/>
              </a:buClr>
              <a:buFont typeface="Arial"/>
              <a:buChar char="●"/>
              <a:tabLst>
                <a:tab pos="2413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Ethische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Fragen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müssen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berücksichtigt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werden,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insbesondere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Zusammenhang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Überwachung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von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Personen.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umfassende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Untersuchung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dieses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Themas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Modul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5.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35"/>
              <a:t>Arten</a:t>
            </a:r>
            <a:r>
              <a:rPr dirty="0" spc="-95"/>
              <a:t> </a:t>
            </a:r>
            <a:r>
              <a:rPr dirty="0" spc="-235"/>
              <a:t>von</a:t>
            </a:r>
            <a:r>
              <a:rPr dirty="0" spc="-75"/>
              <a:t> </a:t>
            </a:r>
            <a:r>
              <a:rPr dirty="0" spc="-229"/>
              <a:t>Technologie</a:t>
            </a:r>
            <a:r>
              <a:rPr dirty="0" spc="-90"/>
              <a:t> </a:t>
            </a:r>
            <a:r>
              <a:rPr dirty="0" spc="-195"/>
              <a:t>in</a:t>
            </a:r>
            <a:r>
              <a:rPr dirty="0" spc="-85"/>
              <a:t> </a:t>
            </a:r>
            <a:r>
              <a:rPr dirty="0" spc="-175"/>
              <a:t>der</a:t>
            </a:r>
            <a:r>
              <a:rPr dirty="0" spc="-95"/>
              <a:t> </a:t>
            </a:r>
            <a:r>
              <a:rPr dirty="0" spc="-215"/>
              <a:t>Pflege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41451" y="1176908"/>
            <a:ext cx="7359650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gibt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verschiedene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Möglichkeiten,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pflegebezogene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zu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kategorisieren.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Ansatz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Klassifizierung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nach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Technologietypen: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362197" y="2974085"/>
            <a:ext cx="1551305" cy="1506220"/>
            <a:chOff x="3362197" y="2974085"/>
            <a:chExt cx="1551305" cy="1506220"/>
          </a:xfrm>
        </p:grpSpPr>
        <p:sp>
          <p:nvSpPr>
            <p:cNvPr id="6" name="object 6" descr=""/>
            <p:cNvSpPr/>
            <p:nvPr/>
          </p:nvSpPr>
          <p:spPr>
            <a:xfrm>
              <a:off x="3704081" y="2974085"/>
              <a:ext cx="866140" cy="867410"/>
            </a:xfrm>
            <a:custGeom>
              <a:avLst/>
              <a:gdLst/>
              <a:ahLst/>
              <a:cxnLst/>
              <a:rect l="l" t="t" r="r" b="b"/>
              <a:pathLst>
                <a:path w="866139" h="867410">
                  <a:moveTo>
                    <a:pt x="432815" y="0"/>
                  </a:moveTo>
                  <a:lnTo>
                    <a:pt x="385660" y="2543"/>
                  </a:lnTo>
                  <a:lnTo>
                    <a:pt x="339973" y="9997"/>
                  </a:lnTo>
                  <a:lnTo>
                    <a:pt x="296021" y="22098"/>
                  </a:lnTo>
                  <a:lnTo>
                    <a:pt x="254067" y="38580"/>
                  </a:lnTo>
                  <a:lnTo>
                    <a:pt x="214375" y="59181"/>
                  </a:lnTo>
                  <a:lnTo>
                    <a:pt x="177210" y="83637"/>
                  </a:lnTo>
                  <a:lnTo>
                    <a:pt x="142836" y="111682"/>
                  </a:lnTo>
                  <a:lnTo>
                    <a:pt x="111516" y="143052"/>
                  </a:lnTo>
                  <a:lnTo>
                    <a:pt x="83515" y="177485"/>
                  </a:lnTo>
                  <a:lnTo>
                    <a:pt x="59097" y="214714"/>
                  </a:lnTo>
                  <a:lnTo>
                    <a:pt x="38526" y="254477"/>
                  </a:lnTo>
                  <a:lnTo>
                    <a:pt x="22067" y="296509"/>
                  </a:lnTo>
                  <a:lnTo>
                    <a:pt x="9983" y="340546"/>
                  </a:lnTo>
                  <a:lnTo>
                    <a:pt x="2539" y="386323"/>
                  </a:lnTo>
                  <a:lnTo>
                    <a:pt x="0" y="433577"/>
                  </a:lnTo>
                  <a:lnTo>
                    <a:pt x="2539" y="480810"/>
                  </a:lnTo>
                  <a:lnTo>
                    <a:pt x="9983" y="526571"/>
                  </a:lnTo>
                  <a:lnTo>
                    <a:pt x="22067" y="570597"/>
                  </a:lnTo>
                  <a:lnTo>
                    <a:pt x="38526" y="612623"/>
                  </a:lnTo>
                  <a:lnTo>
                    <a:pt x="59097" y="652384"/>
                  </a:lnTo>
                  <a:lnTo>
                    <a:pt x="83515" y="689616"/>
                  </a:lnTo>
                  <a:lnTo>
                    <a:pt x="111516" y="724052"/>
                  </a:lnTo>
                  <a:lnTo>
                    <a:pt x="142836" y="755429"/>
                  </a:lnTo>
                  <a:lnTo>
                    <a:pt x="177210" y="783482"/>
                  </a:lnTo>
                  <a:lnTo>
                    <a:pt x="214375" y="807945"/>
                  </a:lnTo>
                  <a:lnTo>
                    <a:pt x="254067" y="828555"/>
                  </a:lnTo>
                  <a:lnTo>
                    <a:pt x="296021" y="845045"/>
                  </a:lnTo>
                  <a:lnTo>
                    <a:pt x="339973" y="857152"/>
                  </a:lnTo>
                  <a:lnTo>
                    <a:pt x="385660" y="864611"/>
                  </a:lnTo>
                  <a:lnTo>
                    <a:pt x="432815" y="867155"/>
                  </a:lnTo>
                  <a:lnTo>
                    <a:pt x="479971" y="864611"/>
                  </a:lnTo>
                  <a:lnTo>
                    <a:pt x="525658" y="857152"/>
                  </a:lnTo>
                  <a:lnTo>
                    <a:pt x="569610" y="845045"/>
                  </a:lnTo>
                  <a:lnTo>
                    <a:pt x="611564" y="828555"/>
                  </a:lnTo>
                  <a:lnTo>
                    <a:pt x="651256" y="807945"/>
                  </a:lnTo>
                  <a:lnTo>
                    <a:pt x="688421" y="783482"/>
                  </a:lnTo>
                  <a:lnTo>
                    <a:pt x="722795" y="755429"/>
                  </a:lnTo>
                  <a:lnTo>
                    <a:pt x="754115" y="724052"/>
                  </a:lnTo>
                  <a:lnTo>
                    <a:pt x="782116" y="689616"/>
                  </a:lnTo>
                  <a:lnTo>
                    <a:pt x="806534" y="652384"/>
                  </a:lnTo>
                  <a:lnTo>
                    <a:pt x="827105" y="612623"/>
                  </a:lnTo>
                  <a:lnTo>
                    <a:pt x="843564" y="570597"/>
                  </a:lnTo>
                  <a:lnTo>
                    <a:pt x="855648" y="526571"/>
                  </a:lnTo>
                  <a:lnTo>
                    <a:pt x="863091" y="480810"/>
                  </a:lnTo>
                  <a:lnTo>
                    <a:pt x="865631" y="433577"/>
                  </a:lnTo>
                  <a:lnTo>
                    <a:pt x="863091" y="386323"/>
                  </a:lnTo>
                  <a:lnTo>
                    <a:pt x="855648" y="340546"/>
                  </a:lnTo>
                  <a:lnTo>
                    <a:pt x="843564" y="296509"/>
                  </a:lnTo>
                  <a:lnTo>
                    <a:pt x="827105" y="254477"/>
                  </a:lnTo>
                  <a:lnTo>
                    <a:pt x="806534" y="214714"/>
                  </a:lnTo>
                  <a:lnTo>
                    <a:pt x="782116" y="177485"/>
                  </a:lnTo>
                  <a:lnTo>
                    <a:pt x="754115" y="143052"/>
                  </a:lnTo>
                  <a:lnTo>
                    <a:pt x="722795" y="111682"/>
                  </a:lnTo>
                  <a:lnTo>
                    <a:pt x="688421" y="83637"/>
                  </a:lnTo>
                  <a:lnTo>
                    <a:pt x="651256" y="59181"/>
                  </a:lnTo>
                  <a:lnTo>
                    <a:pt x="611564" y="38580"/>
                  </a:lnTo>
                  <a:lnTo>
                    <a:pt x="569610" y="22097"/>
                  </a:lnTo>
                  <a:lnTo>
                    <a:pt x="525658" y="9997"/>
                  </a:lnTo>
                  <a:lnTo>
                    <a:pt x="479971" y="2543"/>
                  </a:lnTo>
                  <a:lnTo>
                    <a:pt x="432815" y="0"/>
                  </a:lnTo>
                  <a:close/>
                </a:path>
              </a:pathLst>
            </a:custGeom>
            <a:solidFill>
              <a:srgbClr val="BE504D">
                <a:alpha val="4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033265" y="3213353"/>
              <a:ext cx="867410" cy="867410"/>
            </a:xfrm>
            <a:custGeom>
              <a:avLst/>
              <a:gdLst/>
              <a:ahLst/>
              <a:cxnLst/>
              <a:rect l="l" t="t" r="r" b="b"/>
              <a:pathLst>
                <a:path w="867410" h="867410">
                  <a:moveTo>
                    <a:pt x="433578" y="0"/>
                  </a:moveTo>
                  <a:lnTo>
                    <a:pt x="386323" y="2543"/>
                  </a:lnTo>
                  <a:lnTo>
                    <a:pt x="340546" y="9997"/>
                  </a:lnTo>
                  <a:lnTo>
                    <a:pt x="296509" y="22098"/>
                  </a:lnTo>
                  <a:lnTo>
                    <a:pt x="254477" y="38580"/>
                  </a:lnTo>
                  <a:lnTo>
                    <a:pt x="214714" y="59181"/>
                  </a:lnTo>
                  <a:lnTo>
                    <a:pt x="177485" y="83637"/>
                  </a:lnTo>
                  <a:lnTo>
                    <a:pt x="143052" y="111682"/>
                  </a:lnTo>
                  <a:lnTo>
                    <a:pt x="111682" y="143052"/>
                  </a:lnTo>
                  <a:lnTo>
                    <a:pt x="83637" y="177485"/>
                  </a:lnTo>
                  <a:lnTo>
                    <a:pt x="59182" y="214714"/>
                  </a:lnTo>
                  <a:lnTo>
                    <a:pt x="38580" y="254477"/>
                  </a:lnTo>
                  <a:lnTo>
                    <a:pt x="22098" y="296509"/>
                  </a:lnTo>
                  <a:lnTo>
                    <a:pt x="9997" y="340546"/>
                  </a:lnTo>
                  <a:lnTo>
                    <a:pt x="2543" y="386323"/>
                  </a:lnTo>
                  <a:lnTo>
                    <a:pt x="0" y="433577"/>
                  </a:lnTo>
                  <a:lnTo>
                    <a:pt x="2543" y="480821"/>
                  </a:lnTo>
                  <a:lnTo>
                    <a:pt x="9997" y="526590"/>
                  </a:lnTo>
                  <a:lnTo>
                    <a:pt x="22098" y="570622"/>
                  </a:lnTo>
                  <a:lnTo>
                    <a:pt x="38580" y="612651"/>
                  </a:lnTo>
                  <a:lnTo>
                    <a:pt x="59182" y="652413"/>
                  </a:lnTo>
                  <a:lnTo>
                    <a:pt x="83637" y="689643"/>
                  </a:lnTo>
                  <a:lnTo>
                    <a:pt x="111682" y="724077"/>
                  </a:lnTo>
                  <a:lnTo>
                    <a:pt x="143052" y="755451"/>
                  </a:lnTo>
                  <a:lnTo>
                    <a:pt x="177485" y="783500"/>
                  </a:lnTo>
                  <a:lnTo>
                    <a:pt x="214714" y="807959"/>
                  </a:lnTo>
                  <a:lnTo>
                    <a:pt x="254477" y="828565"/>
                  </a:lnTo>
                  <a:lnTo>
                    <a:pt x="296509" y="845051"/>
                  </a:lnTo>
                  <a:lnTo>
                    <a:pt x="340546" y="857155"/>
                  </a:lnTo>
                  <a:lnTo>
                    <a:pt x="386323" y="864611"/>
                  </a:lnTo>
                  <a:lnTo>
                    <a:pt x="433578" y="867155"/>
                  </a:lnTo>
                  <a:lnTo>
                    <a:pt x="480810" y="864611"/>
                  </a:lnTo>
                  <a:lnTo>
                    <a:pt x="526571" y="857155"/>
                  </a:lnTo>
                  <a:lnTo>
                    <a:pt x="570597" y="845051"/>
                  </a:lnTo>
                  <a:lnTo>
                    <a:pt x="612623" y="828565"/>
                  </a:lnTo>
                  <a:lnTo>
                    <a:pt x="652384" y="807959"/>
                  </a:lnTo>
                  <a:lnTo>
                    <a:pt x="689616" y="783500"/>
                  </a:lnTo>
                  <a:lnTo>
                    <a:pt x="724052" y="755451"/>
                  </a:lnTo>
                  <a:lnTo>
                    <a:pt x="755429" y="724077"/>
                  </a:lnTo>
                  <a:lnTo>
                    <a:pt x="783482" y="689643"/>
                  </a:lnTo>
                  <a:lnTo>
                    <a:pt x="807945" y="652413"/>
                  </a:lnTo>
                  <a:lnTo>
                    <a:pt x="828555" y="612651"/>
                  </a:lnTo>
                  <a:lnTo>
                    <a:pt x="845045" y="570622"/>
                  </a:lnTo>
                  <a:lnTo>
                    <a:pt x="857152" y="526590"/>
                  </a:lnTo>
                  <a:lnTo>
                    <a:pt x="864611" y="480821"/>
                  </a:lnTo>
                  <a:lnTo>
                    <a:pt x="867156" y="433577"/>
                  </a:lnTo>
                  <a:lnTo>
                    <a:pt x="864611" y="386323"/>
                  </a:lnTo>
                  <a:lnTo>
                    <a:pt x="857152" y="340546"/>
                  </a:lnTo>
                  <a:lnTo>
                    <a:pt x="845045" y="296509"/>
                  </a:lnTo>
                  <a:lnTo>
                    <a:pt x="828555" y="254477"/>
                  </a:lnTo>
                  <a:lnTo>
                    <a:pt x="807945" y="214714"/>
                  </a:lnTo>
                  <a:lnTo>
                    <a:pt x="783482" y="177485"/>
                  </a:lnTo>
                  <a:lnTo>
                    <a:pt x="755429" y="143052"/>
                  </a:lnTo>
                  <a:lnTo>
                    <a:pt x="724052" y="111682"/>
                  </a:lnTo>
                  <a:lnTo>
                    <a:pt x="689616" y="83637"/>
                  </a:lnTo>
                  <a:lnTo>
                    <a:pt x="652384" y="59181"/>
                  </a:lnTo>
                  <a:lnTo>
                    <a:pt x="612623" y="38580"/>
                  </a:lnTo>
                  <a:lnTo>
                    <a:pt x="570597" y="22097"/>
                  </a:lnTo>
                  <a:lnTo>
                    <a:pt x="526571" y="9997"/>
                  </a:lnTo>
                  <a:lnTo>
                    <a:pt x="480810" y="2543"/>
                  </a:lnTo>
                  <a:lnTo>
                    <a:pt x="433578" y="0"/>
                  </a:lnTo>
                  <a:close/>
                </a:path>
              </a:pathLst>
            </a:custGeom>
            <a:solidFill>
              <a:srgbClr val="BC754F">
                <a:alpha val="4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033265" y="3213353"/>
              <a:ext cx="867410" cy="867410"/>
            </a:xfrm>
            <a:custGeom>
              <a:avLst/>
              <a:gdLst/>
              <a:ahLst/>
              <a:cxnLst/>
              <a:rect l="l" t="t" r="r" b="b"/>
              <a:pathLst>
                <a:path w="867410" h="867410">
                  <a:moveTo>
                    <a:pt x="0" y="433577"/>
                  </a:moveTo>
                  <a:lnTo>
                    <a:pt x="2543" y="386323"/>
                  </a:lnTo>
                  <a:lnTo>
                    <a:pt x="9997" y="340546"/>
                  </a:lnTo>
                  <a:lnTo>
                    <a:pt x="22098" y="296509"/>
                  </a:lnTo>
                  <a:lnTo>
                    <a:pt x="38580" y="254477"/>
                  </a:lnTo>
                  <a:lnTo>
                    <a:pt x="59182" y="214714"/>
                  </a:lnTo>
                  <a:lnTo>
                    <a:pt x="83637" y="177485"/>
                  </a:lnTo>
                  <a:lnTo>
                    <a:pt x="111682" y="143052"/>
                  </a:lnTo>
                  <a:lnTo>
                    <a:pt x="143052" y="111682"/>
                  </a:lnTo>
                  <a:lnTo>
                    <a:pt x="177485" y="83637"/>
                  </a:lnTo>
                  <a:lnTo>
                    <a:pt x="214714" y="59181"/>
                  </a:lnTo>
                  <a:lnTo>
                    <a:pt x="254477" y="38580"/>
                  </a:lnTo>
                  <a:lnTo>
                    <a:pt x="296509" y="22098"/>
                  </a:lnTo>
                  <a:lnTo>
                    <a:pt x="340546" y="9997"/>
                  </a:lnTo>
                  <a:lnTo>
                    <a:pt x="386323" y="2543"/>
                  </a:lnTo>
                  <a:lnTo>
                    <a:pt x="433578" y="0"/>
                  </a:lnTo>
                  <a:lnTo>
                    <a:pt x="480810" y="2543"/>
                  </a:lnTo>
                  <a:lnTo>
                    <a:pt x="526571" y="9997"/>
                  </a:lnTo>
                  <a:lnTo>
                    <a:pt x="570597" y="22097"/>
                  </a:lnTo>
                  <a:lnTo>
                    <a:pt x="612623" y="38580"/>
                  </a:lnTo>
                  <a:lnTo>
                    <a:pt x="652384" y="59181"/>
                  </a:lnTo>
                  <a:lnTo>
                    <a:pt x="689616" y="83637"/>
                  </a:lnTo>
                  <a:lnTo>
                    <a:pt x="724052" y="111682"/>
                  </a:lnTo>
                  <a:lnTo>
                    <a:pt x="755429" y="143052"/>
                  </a:lnTo>
                  <a:lnTo>
                    <a:pt x="783482" y="177485"/>
                  </a:lnTo>
                  <a:lnTo>
                    <a:pt x="807945" y="214714"/>
                  </a:lnTo>
                  <a:lnTo>
                    <a:pt x="828555" y="254477"/>
                  </a:lnTo>
                  <a:lnTo>
                    <a:pt x="845045" y="296509"/>
                  </a:lnTo>
                  <a:lnTo>
                    <a:pt x="857152" y="340546"/>
                  </a:lnTo>
                  <a:lnTo>
                    <a:pt x="864611" y="386323"/>
                  </a:lnTo>
                  <a:lnTo>
                    <a:pt x="867156" y="433577"/>
                  </a:lnTo>
                  <a:lnTo>
                    <a:pt x="864611" y="480821"/>
                  </a:lnTo>
                  <a:lnTo>
                    <a:pt x="857152" y="526590"/>
                  </a:lnTo>
                  <a:lnTo>
                    <a:pt x="845045" y="570622"/>
                  </a:lnTo>
                  <a:lnTo>
                    <a:pt x="828555" y="612651"/>
                  </a:lnTo>
                  <a:lnTo>
                    <a:pt x="807945" y="652413"/>
                  </a:lnTo>
                  <a:lnTo>
                    <a:pt x="783482" y="689643"/>
                  </a:lnTo>
                  <a:lnTo>
                    <a:pt x="755429" y="724077"/>
                  </a:lnTo>
                  <a:lnTo>
                    <a:pt x="724052" y="755451"/>
                  </a:lnTo>
                  <a:lnTo>
                    <a:pt x="689616" y="783500"/>
                  </a:lnTo>
                  <a:lnTo>
                    <a:pt x="652384" y="807959"/>
                  </a:lnTo>
                  <a:lnTo>
                    <a:pt x="612623" y="828565"/>
                  </a:lnTo>
                  <a:lnTo>
                    <a:pt x="570597" y="845051"/>
                  </a:lnTo>
                  <a:lnTo>
                    <a:pt x="526571" y="857155"/>
                  </a:lnTo>
                  <a:lnTo>
                    <a:pt x="480810" y="864611"/>
                  </a:lnTo>
                  <a:lnTo>
                    <a:pt x="433578" y="867155"/>
                  </a:lnTo>
                  <a:lnTo>
                    <a:pt x="386323" y="864611"/>
                  </a:lnTo>
                  <a:lnTo>
                    <a:pt x="340546" y="857155"/>
                  </a:lnTo>
                  <a:lnTo>
                    <a:pt x="296509" y="845051"/>
                  </a:lnTo>
                  <a:lnTo>
                    <a:pt x="254477" y="828565"/>
                  </a:lnTo>
                  <a:lnTo>
                    <a:pt x="214714" y="807959"/>
                  </a:lnTo>
                  <a:lnTo>
                    <a:pt x="177485" y="783500"/>
                  </a:lnTo>
                  <a:lnTo>
                    <a:pt x="143052" y="755451"/>
                  </a:lnTo>
                  <a:lnTo>
                    <a:pt x="111682" y="724077"/>
                  </a:lnTo>
                  <a:lnTo>
                    <a:pt x="83637" y="689643"/>
                  </a:lnTo>
                  <a:lnTo>
                    <a:pt x="59182" y="652413"/>
                  </a:lnTo>
                  <a:lnTo>
                    <a:pt x="38580" y="612651"/>
                  </a:lnTo>
                  <a:lnTo>
                    <a:pt x="22098" y="570622"/>
                  </a:lnTo>
                  <a:lnTo>
                    <a:pt x="9997" y="526590"/>
                  </a:lnTo>
                  <a:lnTo>
                    <a:pt x="2543" y="480821"/>
                  </a:lnTo>
                  <a:lnTo>
                    <a:pt x="0" y="43357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908297" y="3601973"/>
              <a:ext cx="866140" cy="866140"/>
            </a:xfrm>
            <a:custGeom>
              <a:avLst/>
              <a:gdLst/>
              <a:ahLst/>
              <a:cxnLst/>
              <a:rect l="l" t="t" r="r" b="b"/>
              <a:pathLst>
                <a:path w="866139" h="866139">
                  <a:moveTo>
                    <a:pt x="432815" y="0"/>
                  </a:moveTo>
                  <a:lnTo>
                    <a:pt x="385660" y="2540"/>
                  </a:lnTo>
                  <a:lnTo>
                    <a:pt x="339973" y="9983"/>
                  </a:lnTo>
                  <a:lnTo>
                    <a:pt x="296021" y="22067"/>
                  </a:lnTo>
                  <a:lnTo>
                    <a:pt x="254067" y="38526"/>
                  </a:lnTo>
                  <a:lnTo>
                    <a:pt x="214375" y="59097"/>
                  </a:lnTo>
                  <a:lnTo>
                    <a:pt x="177210" y="83515"/>
                  </a:lnTo>
                  <a:lnTo>
                    <a:pt x="142836" y="111516"/>
                  </a:lnTo>
                  <a:lnTo>
                    <a:pt x="111516" y="142836"/>
                  </a:lnTo>
                  <a:lnTo>
                    <a:pt x="83515" y="177210"/>
                  </a:lnTo>
                  <a:lnTo>
                    <a:pt x="59097" y="214375"/>
                  </a:lnTo>
                  <a:lnTo>
                    <a:pt x="38526" y="254067"/>
                  </a:lnTo>
                  <a:lnTo>
                    <a:pt x="22067" y="296021"/>
                  </a:lnTo>
                  <a:lnTo>
                    <a:pt x="9983" y="339973"/>
                  </a:lnTo>
                  <a:lnTo>
                    <a:pt x="2539" y="385660"/>
                  </a:lnTo>
                  <a:lnTo>
                    <a:pt x="0" y="432816"/>
                  </a:lnTo>
                  <a:lnTo>
                    <a:pt x="2539" y="479976"/>
                  </a:lnTo>
                  <a:lnTo>
                    <a:pt x="9983" y="525665"/>
                  </a:lnTo>
                  <a:lnTo>
                    <a:pt x="22067" y="569619"/>
                  </a:lnTo>
                  <a:lnTo>
                    <a:pt x="38526" y="611575"/>
                  </a:lnTo>
                  <a:lnTo>
                    <a:pt x="59097" y="651267"/>
                  </a:lnTo>
                  <a:lnTo>
                    <a:pt x="83515" y="688432"/>
                  </a:lnTo>
                  <a:lnTo>
                    <a:pt x="111516" y="722806"/>
                  </a:lnTo>
                  <a:lnTo>
                    <a:pt x="142836" y="754124"/>
                  </a:lnTo>
                  <a:lnTo>
                    <a:pt x="177210" y="782124"/>
                  </a:lnTo>
                  <a:lnTo>
                    <a:pt x="214375" y="806540"/>
                  </a:lnTo>
                  <a:lnTo>
                    <a:pt x="254067" y="827109"/>
                  </a:lnTo>
                  <a:lnTo>
                    <a:pt x="296021" y="843566"/>
                  </a:lnTo>
                  <a:lnTo>
                    <a:pt x="339973" y="855649"/>
                  </a:lnTo>
                  <a:lnTo>
                    <a:pt x="385660" y="863092"/>
                  </a:lnTo>
                  <a:lnTo>
                    <a:pt x="432815" y="865632"/>
                  </a:lnTo>
                  <a:lnTo>
                    <a:pt x="479971" y="863092"/>
                  </a:lnTo>
                  <a:lnTo>
                    <a:pt x="525658" y="855649"/>
                  </a:lnTo>
                  <a:lnTo>
                    <a:pt x="569610" y="843566"/>
                  </a:lnTo>
                  <a:lnTo>
                    <a:pt x="611564" y="827109"/>
                  </a:lnTo>
                  <a:lnTo>
                    <a:pt x="651256" y="806540"/>
                  </a:lnTo>
                  <a:lnTo>
                    <a:pt x="688421" y="782124"/>
                  </a:lnTo>
                  <a:lnTo>
                    <a:pt x="722795" y="754124"/>
                  </a:lnTo>
                  <a:lnTo>
                    <a:pt x="754115" y="722806"/>
                  </a:lnTo>
                  <a:lnTo>
                    <a:pt x="782116" y="688432"/>
                  </a:lnTo>
                  <a:lnTo>
                    <a:pt x="806534" y="651267"/>
                  </a:lnTo>
                  <a:lnTo>
                    <a:pt x="827105" y="611575"/>
                  </a:lnTo>
                  <a:lnTo>
                    <a:pt x="843564" y="569619"/>
                  </a:lnTo>
                  <a:lnTo>
                    <a:pt x="855648" y="525665"/>
                  </a:lnTo>
                  <a:lnTo>
                    <a:pt x="863091" y="479976"/>
                  </a:lnTo>
                  <a:lnTo>
                    <a:pt x="865631" y="432816"/>
                  </a:lnTo>
                  <a:lnTo>
                    <a:pt x="863091" y="385660"/>
                  </a:lnTo>
                  <a:lnTo>
                    <a:pt x="855648" y="339973"/>
                  </a:lnTo>
                  <a:lnTo>
                    <a:pt x="843564" y="296021"/>
                  </a:lnTo>
                  <a:lnTo>
                    <a:pt x="827105" y="254067"/>
                  </a:lnTo>
                  <a:lnTo>
                    <a:pt x="806534" y="214376"/>
                  </a:lnTo>
                  <a:lnTo>
                    <a:pt x="782116" y="177210"/>
                  </a:lnTo>
                  <a:lnTo>
                    <a:pt x="754115" y="142836"/>
                  </a:lnTo>
                  <a:lnTo>
                    <a:pt x="722795" y="111516"/>
                  </a:lnTo>
                  <a:lnTo>
                    <a:pt x="688421" y="83515"/>
                  </a:lnTo>
                  <a:lnTo>
                    <a:pt x="651256" y="59097"/>
                  </a:lnTo>
                  <a:lnTo>
                    <a:pt x="611564" y="38526"/>
                  </a:lnTo>
                  <a:lnTo>
                    <a:pt x="569610" y="22067"/>
                  </a:lnTo>
                  <a:lnTo>
                    <a:pt x="525658" y="9983"/>
                  </a:lnTo>
                  <a:lnTo>
                    <a:pt x="479971" y="2540"/>
                  </a:lnTo>
                  <a:lnTo>
                    <a:pt x="432815" y="0"/>
                  </a:lnTo>
                  <a:close/>
                </a:path>
              </a:pathLst>
            </a:custGeom>
            <a:solidFill>
              <a:srgbClr val="BA9952">
                <a:alpha val="4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908297" y="3601973"/>
              <a:ext cx="866140" cy="866140"/>
            </a:xfrm>
            <a:custGeom>
              <a:avLst/>
              <a:gdLst/>
              <a:ahLst/>
              <a:cxnLst/>
              <a:rect l="l" t="t" r="r" b="b"/>
              <a:pathLst>
                <a:path w="866139" h="866139">
                  <a:moveTo>
                    <a:pt x="0" y="432816"/>
                  </a:moveTo>
                  <a:lnTo>
                    <a:pt x="2539" y="385660"/>
                  </a:lnTo>
                  <a:lnTo>
                    <a:pt x="9983" y="339973"/>
                  </a:lnTo>
                  <a:lnTo>
                    <a:pt x="22067" y="296021"/>
                  </a:lnTo>
                  <a:lnTo>
                    <a:pt x="38526" y="254067"/>
                  </a:lnTo>
                  <a:lnTo>
                    <a:pt x="59097" y="214375"/>
                  </a:lnTo>
                  <a:lnTo>
                    <a:pt x="83515" y="177210"/>
                  </a:lnTo>
                  <a:lnTo>
                    <a:pt x="111516" y="142836"/>
                  </a:lnTo>
                  <a:lnTo>
                    <a:pt x="142836" y="111516"/>
                  </a:lnTo>
                  <a:lnTo>
                    <a:pt x="177210" y="83515"/>
                  </a:lnTo>
                  <a:lnTo>
                    <a:pt x="214375" y="59097"/>
                  </a:lnTo>
                  <a:lnTo>
                    <a:pt x="254067" y="38526"/>
                  </a:lnTo>
                  <a:lnTo>
                    <a:pt x="296021" y="22067"/>
                  </a:lnTo>
                  <a:lnTo>
                    <a:pt x="339973" y="9983"/>
                  </a:lnTo>
                  <a:lnTo>
                    <a:pt x="385660" y="2540"/>
                  </a:lnTo>
                  <a:lnTo>
                    <a:pt x="432815" y="0"/>
                  </a:lnTo>
                  <a:lnTo>
                    <a:pt x="479971" y="2540"/>
                  </a:lnTo>
                  <a:lnTo>
                    <a:pt x="525658" y="9983"/>
                  </a:lnTo>
                  <a:lnTo>
                    <a:pt x="569610" y="22067"/>
                  </a:lnTo>
                  <a:lnTo>
                    <a:pt x="611564" y="38526"/>
                  </a:lnTo>
                  <a:lnTo>
                    <a:pt x="651256" y="59097"/>
                  </a:lnTo>
                  <a:lnTo>
                    <a:pt x="688421" y="83515"/>
                  </a:lnTo>
                  <a:lnTo>
                    <a:pt x="722795" y="111516"/>
                  </a:lnTo>
                  <a:lnTo>
                    <a:pt x="754115" y="142836"/>
                  </a:lnTo>
                  <a:lnTo>
                    <a:pt x="782116" y="177210"/>
                  </a:lnTo>
                  <a:lnTo>
                    <a:pt x="806534" y="214376"/>
                  </a:lnTo>
                  <a:lnTo>
                    <a:pt x="827105" y="254067"/>
                  </a:lnTo>
                  <a:lnTo>
                    <a:pt x="843564" y="296021"/>
                  </a:lnTo>
                  <a:lnTo>
                    <a:pt x="855648" y="339973"/>
                  </a:lnTo>
                  <a:lnTo>
                    <a:pt x="863091" y="385660"/>
                  </a:lnTo>
                  <a:lnTo>
                    <a:pt x="865631" y="432816"/>
                  </a:lnTo>
                  <a:lnTo>
                    <a:pt x="863091" y="479976"/>
                  </a:lnTo>
                  <a:lnTo>
                    <a:pt x="855648" y="525665"/>
                  </a:lnTo>
                  <a:lnTo>
                    <a:pt x="843564" y="569619"/>
                  </a:lnTo>
                  <a:lnTo>
                    <a:pt x="827105" y="611575"/>
                  </a:lnTo>
                  <a:lnTo>
                    <a:pt x="806534" y="651267"/>
                  </a:lnTo>
                  <a:lnTo>
                    <a:pt x="782116" y="688432"/>
                  </a:lnTo>
                  <a:lnTo>
                    <a:pt x="754115" y="722806"/>
                  </a:lnTo>
                  <a:lnTo>
                    <a:pt x="722795" y="754124"/>
                  </a:lnTo>
                  <a:lnTo>
                    <a:pt x="688421" y="782124"/>
                  </a:lnTo>
                  <a:lnTo>
                    <a:pt x="651256" y="806540"/>
                  </a:lnTo>
                  <a:lnTo>
                    <a:pt x="611564" y="827109"/>
                  </a:lnTo>
                  <a:lnTo>
                    <a:pt x="569610" y="843566"/>
                  </a:lnTo>
                  <a:lnTo>
                    <a:pt x="525658" y="855649"/>
                  </a:lnTo>
                  <a:lnTo>
                    <a:pt x="479971" y="863092"/>
                  </a:lnTo>
                  <a:lnTo>
                    <a:pt x="432815" y="865632"/>
                  </a:lnTo>
                  <a:lnTo>
                    <a:pt x="385660" y="863092"/>
                  </a:lnTo>
                  <a:lnTo>
                    <a:pt x="339973" y="855649"/>
                  </a:lnTo>
                  <a:lnTo>
                    <a:pt x="296021" y="843566"/>
                  </a:lnTo>
                  <a:lnTo>
                    <a:pt x="254067" y="827109"/>
                  </a:lnTo>
                  <a:lnTo>
                    <a:pt x="214375" y="806540"/>
                  </a:lnTo>
                  <a:lnTo>
                    <a:pt x="177210" y="782124"/>
                  </a:lnTo>
                  <a:lnTo>
                    <a:pt x="142836" y="754124"/>
                  </a:lnTo>
                  <a:lnTo>
                    <a:pt x="111516" y="722806"/>
                  </a:lnTo>
                  <a:lnTo>
                    <a:pt x="83515" y="688432"/>
                  </a:lnTo>
                  <a:lnTo>
                    <a:pt x="59097" y="651267"/>
                  </a:lnTo>
                  <a:lnTo>
                    <a:pt x="38526" y="611575"/>
                  </a:lnTo>
                  <a:lnTo>
                    <a:pt x="22067" y="569619"/>
                  </a:lnTo>
                  <a:lnTo>
                    <a:pt x="9983" y="525665"/>
                  </a:lnTo>
                  <a:lnTo>
                    <a:pt x="2539" y="479976"/>
                  </a:lnTo>
                  <a:lnTo>
                    <a:pt x="0" y="43281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499865" y="3601973"/>
              <a:ext cx="867410" cy="866140"/>
            </a:xfrm>
            <a:custGeom>
              <a:avLst/>
              <a:gdLst/>
              <a:ahLst/>
              <a:cxnLst/>
              <a:rect l="l" t="t" r="r" b="b"/>
              <a:pathLst>
                <a:path w="867410" h="866139">
                  <a:moveTo>
                    <a:pt x="433578" y="0"/>
                  </a:moveTo>
                  <a:lnTo>
                    <a:pt x="386323" y="2540"/>
                  </a:lnTo>
                  <a:lnTo>
                    <a:pt x="340546" y="9983"/>
                  </a:lnTo>
                  <a:lnTo>
                    <a:pt x="296509" y="22067"/>
                  </a:lnTo>
                  <a:lnTo>
                    <a:pt x="254477" y="38526"/>
                  </a:lnTo>
                  <a:lnTo>
                    <a:pt x="214714" y="59097"/>
                  </a:lnTo>
                  <a:lnTo>
                    <a:pt x="177485" y="83515"/>
                  </a:lnTo>
                  <a:lnTo>
                    <a:pt x="143052" y="111516"/>
                  </a:lnTo>
                  <a:lnTo>
                    <a:pt x="111682" y="142836"/>
                  </a:lnTo>
                  <a:lnTo>
                    <a:pt x="83637" y="177210"/>
                  </a:lnTo>
                  <a:lnTo>
                    <a:pt x="59182" y="214375"/>
                  </a:lnTo>
                  <a:lnTo>
                    <a:pt x="38580" y="254067"/>
                  </a:lnTo>
                  <a:lnTo>
                    <a:pt x="22098" y="296021"/>
                  </a:lnTo>
                  <a:lnTo>
                    <a:pt x="9997" y="339973"/>
                  </a:lnTo>
                  <a:lnTo>
                    <a:pt x="2543" y="385660"/>
                  </a:lnTo>
                  <a:lnTo>
                    <a:pt x="0" y="432816"/>
                  </a:lnTo>
                  <a:lnTo>
                    <a:pt x="2543" y="479976"/>
                  </a:lnTo>
                  <a:lnTo>
                    <a:pt x="9997" y="525665"/>
                  </a:lnTo>
                  <a:lnTo>
                    <a:pt x="22098" y="569619"/>
                  </a:lnTo>
                  <a:lnTo>
                    <a:pt x="38580" y="611575"/>
                  </a:lnTo>
                  <a:lnTo>
                    <a:pt x="59182" y="651267"/>
                  </a:lnTo>
                  <a:lnTo>
                    <a:pt x="83637" y="688432"/>
                  </a:lnTo>
                  <a:lnTo>
                    <a:pt x="111682" y="722806"/>
                  </a:lnTo>
                  <a:lnTo>
                    <a:pt x="143052" y="754124"/>
                  </a:lnTo>
                  <a:lnTo>
                    <a:pt x="177485" y="782124"/>
                  </a:lnTo>
                  <a:lnTo>
                    <a:pt x="214714" y="806540"/>
                  </a:lnTo>
                  <a:lnTo>
                    <a:pt x="254477" y="827109"/>
                  </a:lnTo>
                  <a:lnTo>
                    <a:pt x="296509" y="843566"/>
                  </a:lnTo>
                  <a:lnTo>
                    <a:pt x="340546" y="855649"/>
                  </a:lnTo>
                  <a:lnTo>
                    <a:pt x="386323" y="863092"/>
                  </a:lnTo>
                  <a:lnTo>
                    <a:pt x="433578" y="865632"/>
                  </a:lnTo>
                  <a:lnTo>
                    <a:pt x="480810" y="863092"/>
                  </a:lnTo>
                  <a:lnTo>
                    <a:pt x="526571" y="855649"/>
                  </a:lnTo>
                  <a:lnTo>
                    <a:pt x="570597" y="843566"/>
                  </a:lnTo>
                  <a:lnTo>
                    <a:pt x="612623" y="827109"/>
                  </a:lnTo>
                  <a:lnTo>
                    <a:pt x="652384" y="806540"/>
                  </a:lnTo>
                  <a:lnTo>
                    <a:pt x="689616" y="782124"/>
                  </a:lnTo>
                  <a:lnTo>
                    <a:pt x="724052" y="754124"/>
                  </a:lnTo>
                  <a:lnTo>
                    <a:pt x="755429" y="722806"/>
                  </a:lnTo>
                  <a:lnTo>
                    <a:pt x="783482" y="688432"/>
                  </a:lnTo>
                  <a:lnTo>
                    <a:pt x="807945" y="651267"/>
                  </a:lnTo>
                  <a:lnTo>
                    <a:pt x="828555" y="611575"/>
                  </a:lnTo>
                  <a:lnTo>
                    <a:pt x="845045" y="569619"/>
                  </a:lnTo>
                  <a:lnTo>
                    <a:pt x="857152" y="525665"/>
                  </a:lnTo>
                  <a:lnTo>
                    <a:pt x="864611" y="479976"/>
                  </a:lnTo>
                  <a:lnTo>
                    <a:pt x="867156" y="432816"/>
                  </a:lnTo>
                  <a:lnTo>
                    <a:pt x="864611" y="385660"/>
                  </a:lnTo>
                  <a:lnTo>
                    <a:pt x="857152" y="339973"/>
                  </a:lnTo>
                  <a:lnTo>
                    <a:pt x="845045" y="296021"/>
                  </a:lnTo>
                  <a:lnTo>
                    <a:pt x="828555" y="254067"/>
                  </a:lnTo>
                  <a:lnTo>
                    <a:pt x="807945" y="214376"/>
                  </a:lnTo>
                  <a:lnTo>
                    <a:pt x="783482" y="177210"/>
                  </a:lnTo>
                  <a:lnTo>
                    <a:pt x="755429" y="142836"/>
                  </a:lnTo>
                  <a:lnTo>
                    <a:pt x="724052" y="111516"/>
                  </a:lnTo>
                  <a:lnTo>
                    <a:pt x="689616" y="83515"/>
                  </a:lnTo>
                  <a:lnTo>
                    <a:pt x="652384" y="59097"/>
                  </a:lnTo>
                  <a:lnTo>
                    <a:pt x="612623" y="38526"/>
                  </a:lnTo>
                  <a:lnTo>
                    <a:pt x="570597" y="22067"/>
                  </a:lnTo>
                  <a:lnTo>
                    <a:pt x="526571" y="9983"/>
                  </a:lnTo>
                  <a:lnTo>
                    <a:pt x="480810" y="2540"/>
                  </a:lnTo>
                  <a:lnTo>
                    <a:pt x="433578" y="0"/>
                  </a:lnTo>
                  <a:close/>
                </a:path>
              </a:pathLst>
            </a:custGeom>
            <a:solidFill>
              <a:srgbClr val="B9B954">
                <a:alpha val="4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499865" y="3601973"/>
              <a:ext cx="867410" cy="866140"/>
            </a:xfrm>
            <a:custGeom>
              <a:avLst/>
              <a:gdLst/>
              <a:ahLst/>
              <a:cxnLst/>
              <a:rect l="l" t="t" r="r" b="b"/>
              <a:pathLst>
                <a:path w="867410" h="866139">
                  <a:moveTo>
                    <a:pt x="0" y="432816"/>
                  </a:moveTo>
                  <a:lnTo>
                    <a:pt x="2543" y="385660"/>
                  </a:lnTo>
                  <a:lnTo>
                    <a:pt x="9997" y="339973"/>
                  </a:lnTo>
                  <a:lnTo>
                    <a:pt x="22098" y="296021"/>
                  </a:lnTo>
                  <a:lnTo>
                    <a:pt x="38580" y="254067"/>
                  </a:lnTo>
                  <a:lnTo>
                    <a:pt x="59182" y="214375"/>
                  </a:lnTo>
                  <a:lnTo>
                    <a:pt x="83637" y="177210"/>
                  </a:lnTo>
                  <a:lnTo>
                    <a:pt x="111682" y="142836"/>
                  </a:lnTo>
                  <a:lnTo>
                    <a:pt x="143052" y="111516"/>
                  </a:lnTo>
                  <a:lnTo>
                    <a:pt x="177485" y="83515"/>
                  </a:lnTo>
                  <a:lnTo>
                    <a:pt x="214714" y="59097"/>
                  </a:lnTo>
                  <a:lnTo>
                    <a:pt x="254477" y="38526"/>
                  </a:lnTo>
                  <a:lnTo>
                    <a:pt x="296509" y="22067"/>
                  </a:lnTo>
                  <a:lnTo>
                    <a:pt x="340546" y="9983"/>
                  </a:lnTo>
                  <a:lnTo>
                    <a:pt x="386323" y="2540"/>
                  </a:lnTo>
                  <a:lnTo>
                    <a:pt x="433578" y="0"/>
                  </a:lnTo>
                  <a:lnTo>
                    <a:pt x="480810" y="2540"/>
                  </a:lnTo>
                  <a:lnTo>
                    <a:pt x="526571" y="9983"/>
                  </a:lnTo>
                  <a:lnTo>
                    <a:pt x="570597" y="22067"/>
                  </a:lnTo>
                  <a:lnTo>
                    <a:pt x="612623" y="38526"/>
                  </a:lnTo>
                  <a:lnTo>
                    <a:pt x="652384" y="59097"/>
                  </a:lnTo>
                  <a:lnTo>
                    <a:pt x="689616" y="83515"/>
                  </a:lnTo>
                  <a:lnTo>
                    <a:pt x="724052" y="111516"/>
                  </a:lnTo>
                  <a:lnTo>
                    <a:pt x="755429" y="142836"/>
                  </a:lnTo>
                  <a:lnTo>
                    <a:pt x="783482" y="177210"/>
                  </a:lnTo>
                  <a:lnTo>
                    <a:pt x="807945" y="214376"/>
                  </a:lnTo>
                  <a:lnTo>
                    <a:pt x="828555" y="254067"/>
                  </a:lnTo>
                  <a:lnTo>
                    <a:pt x="845045" y="296021"/>
                  </a:lnTo>
                  <a:lnTo>
                    <a:pt x="857152" y="339973"/>
                  </a:lnTo>
                  <a:lnTo>
                    <a:pt x="864611" y="385660"/>
                  </a:lnTo>
                  <a:lnTo>
                    <a:pt x="867156" y="432816"/>
                  </a:lnTo>
                  <a:lnTo>
                    <a:pt x="864611" y="479976"/>
                  </a:lnTo>
                  <a:lnTo>
                    <a:pt x="857152" y="525665"/>
                  </a:lnTo>
                  <a:lnTo>
                    <a:pt x="845045" y="569619"/>
                  </a:lnTo>
                  <a:lnTo>
                    <a:pt x="828555" y="611575"/>
                  </a:lnTo>
                  <a:lnTo>
                    <a:pt x="807945" y="651267"/>
                  </a:lnTo>
                  <a:lnTo>
                    <a:pt x="783482" y="688432"/>
                  </a:lnTo>
                  <a:lnTo>
                    <a:pt x="755429" y="722806"/>
                  </a:lnTo>
                  <a:lnTo>
                    <a:pt x="724052" y="754124"/>
                  </a:lnTo>
                  <a:lnTo>
                    <a:pt x="689616" y="782124"/>
                  </a:lnTo>
                  <a:lnTo>
                    <a:pt x="652384" y="806540"/>
                  </a:lnTo>
                  <a:lnTo>
                    <a:pt x="612623" y="827109"/>
                  </a:lnTo>
                  <a:lnTo>
                    <a:pt x="570597" y="843566"/>
                  </a:lnTo>
                  <a:lnTo>
                    <a:pt x="526571" y="855649"/>
                  </a:lnTo>
                  <a:lnTo>
                    <a:pt x="480810" y="863092"/>
                  </a:lnTo>
                  <a:lnTo>
                    <a:pt x="433578" y="865632"/>
                  </a:lnTo>
                  <a:lnTo>
                    <a:pt x="386323" y="863092"/>
                  </a:lnTo>
                  <a:lnTo>
                    <a:pt x="340546" y="855649"/>
                  </a:lnTo>
                  <a:lnTo>
                    <a:pt x="296509" y="843566"/>
                  </a:lnTo>
                  <a:lnTo>
                    <a:pt x="254477" y="827109"/>
                  </a:lnTo>
                  <a:lnTo>
                    <a:pt x="214714" y="806540"/>
                  </a:lnTo>
                  <a:lnTo>
                    <a:pt x="177485" y="782124"/>
                  </a:lnTo>
                  <a:lnTo>
                    <a:pt x="143052" y="754124"/>
                  </a:lnTo>
                  <a:lnTo>
                    <a:pt x="111682" y="722806"/>
                  </a:lnTo>
                  <a:lnTo>
                    <a:pt x="83637" y="688432"/>
                  </a:lnTo>
                  <a:lnTo>
                    <a:pt x="59182" y="651267"/>
                  </a:lnTo>
                  <a:lnTo>
                    <a:pt x="38580" y="611575"/>
                  </a:lnTo>
                  <a:lnTo>
                    <a:pt x="22098" y="569619"/>
                  </a:lnTo>
                  <a:lnTo>
                    <a:pt x="9997" y="525665"/>
                  </a:lnTo>
                  <a:lnTo>
                    <a:pt x="2543" y="479976"/>
                  </a:lnTo>
                  <a:lnTo>
                    <a:pt x="0" y="43281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374897" y="3213353"/>
              <a:ext cx="866140" cy="867410"/>
            </a:xfrm>
            <a:custGeom>
              <a:avLst/>
              <a:gdLst/>
              <a:ahLst/>
              <a:cxnLst/>
              <a:rect l="l" t="t" r="r" b="b"/>
              <a:pathLst>
                <a:path w="866139" h="867410">
                  <a:moveTo>
                    <a:pt x="432815" y="0"/>
                  </a:moveTo>
                  <a:lnTo>
                    <a:pt x="385660" y="2543"/>
                  </a:lnTo>
                  <a:lnTo>
                    <a:pt x="339973" y="9997"/>
                  </a:lnTo>
                  <a:lnTo>
                    <a:pt x="296021" y="22098"/>
                  </a:lnTo>
                  <a:lnTo>
                    <a:pt x="254067" y="38580"/>
                  </a:lnTo>
                  <a:lnTo>
                    <a:pt x="214375" y="59181"/>
                  </a:lnTo>
                  <a:lnTo>
                    <a:pt x="177210" y="83637"/>
                  </a:lnTo>
                  <a:lnTo>
                    <a:pt x="142836" y="111682"/>
                  </a:lnTo>
                  <a:lnTo>
                    <a:pt x="111516" y="143052"/>
                  </a:lnTo>
                  <a:lnTo>
                    <a:pt x="83515" y="177485"/>
                  </a:lnTo>
                  <a:lnTo>
                    <a:pt x="59097" y="214714"/>
                  </a:lnTo>
                  <a:lnTo>
                    <a:pt x="38526" y="254477"/>
                  </a:lnTo>
                  <a:lnTo>
                    <a:pt x="22067" y="296509"/>
                  </a:lnTo>
                  <a:lnTo>
                    <a:pt x="9983" y="340546"/>
                  </a:lnTo>
                  <a:lnTo>
                    <a:pt x="2539" y="386323"/>
                  </a:lnTo>
                  <a:lnTo>
                    <a:pt x="0" y="433577"/>
                  </a:lnTo>
                  <a:lnTo>
                    <a:pt x="2539" y="480821"/>
                  </a:lnTo>
                  <a:lnTo>
                    <a:pt x="9983" y="526590"/>
                  </a:lnTo>
                  <a:lnTo>
                    <a:pt x="22067" y="570622"/>
                  </a:lnTo>
                  <a:lnTo>
                    <a:pt x="38526" y="612651"/>
                  </a:lnTo>
                  <a:lnTo>
                    <a:pt x="59097" y="652413"/>
                  </a:lnTo>
                  <a:lnTo>
                    <a:pt x="83515" y="689643"/>
                  </a:lnTo>
                  <a:lnTo>
                    <a:pt x="111516" y="724077"/>
                  </a:lnTo>
                  <a:lnTo>
                    <a:pt x="142836" y="755451"/>
                  </a:lnTo>
                  <a:lnTo>
                    <a:pt x="177210" y="783500"/>
                  </a:lnTo>
                  <a:lnTo>
                    <a:pt x="214375" y="807959"/>
                  </a:lnTo>
                  <a:lnTo>
                    <a:pt x="254067" y="828565"/>
                  </a:lnTo>
                  <a:lnTo>
                    <a:pt x="296021" y="845051"/>
                  </a:lnTo>
                  <a:lnTo>
                    <a:pt x="339973" y="857155"/>
                  </a:lnTo>
                  <a:lnTo>
                    <a:pt x="385660" y="864611"/>
                  </a:lnTo>
                  <a:lnTo>
                    <a:pt x="432815" y="867155"/>
                  </a:lnTo>
                  <a:lnTo>
                    <a:pt x="479971" y="864611"/>
                  </a:lnTo>
                  <a:lnTo>
                    <a:pt x="525658" y="857155"/>
                  </a:lnTo>
                  <a:lnTo>
                    <a:pt x="569610" y="845051"/>
                  </a:lnTo>
                  <a:lnTo>
                    <a:pt x="611564" y="828565"/>
                  </a:lnTo>
                  <a:lnTo>
                    <a:pt x="651256" y="807959"/>
                  </a:lnTo>
                  <a:lnTo>
                    <a:pt x="688421" y="783500"/>
                  </a:lnTo>
                  <a:lnTo>
                    <a:pt x="722795" y="755451"/>
                  </a:lnTo>
                  <a:lnTo>
                    <a:pt x="754115" y="724077"/>
                  </a:lnTo>
                  <a:lnTo>
                    <a:pt x="782116" y="689643"/>
                  </a:lnTo>
                  <a:lnTo>
                    <a:pt x="806534" y="652413"/>
                  </a:lnTo>
                  <a:lnTo>
                    <a:pt x="827105" y="612651"/>
                  </a:lnTo>
                  <a:lnTo>
                    <a:pt x="843564" y="570622"/>
                  </a:lnTo>
                  <a:lnTo>
                    <a:pt x="855648" y="526590"/>
                  </a:lnTo>
                  <a:lnTo>
                    <a:pt x="863091" y="480821"/>
                  </a:lnTo>
                  <a:lnTo>
                    <a:pt x="865631" y="433577"/>
                  </a:lnTo>
                  <a:lnTo>
                    <a:pt x="863091" y="386323"/>
                  </a:lnTo>
                  <a:lnTo>
                    <a:pt x="855648" y="340546"/>
                  </a:lnTo>
                  <a:lnTo>
                    <a:pt x="843564" y="296509"/>
                  </a:lnTo>
                  <a:lnTo>
                    <a:pt x="827105" y="254477"/>
                  </a:lnTo>
                  <a:lnTo>
                    <a:pt x="806534" y="214714"/>
                  </a:lnTo>
                  <a:lnTo>
                    <a:pt x="782116" y="177485"/>
                  </a:lnTo>
                  <a:lnTo>
                    <a:pt x="754115" y="143052"/>
                  </a:lnTo>
                  <a:lnTo>
                    <a:pt x="722795" y="111682"/>
                  </a:lnTo>
                  <a:lnTo>
                    <a:pt x="688421" y="83637"/>
                  </a:lnTo>
                  <a:lnTo>
                    <a:pt x="651256" y="59181"/>
                  </a:lnTo>
                  <a:lnTo>
                    <a:pt x="611564" y="38580"/>
                  </a:lnTo>
                  <a:lnTo>
                    <a:pt x="569610" y="22097"/>
                  </a:lnTo>
                  <a:lnTo>
                    <a:pt x="525658" y="9997"/>
                  </a:lnTo>
                  <a:lnTo>
                    <a:pt x="479971" y="2543"/>
                  </a:lnTo>
                  <a:lnTo>
                    <a:pt x="432815" y="0"/>
                  </a:lnTo>
                  <a:close/>
                </a:path>
              </a:pathLst>
            </a:custGeom>
            <a:solidFill>
              <a:srgbClr val="99B857">
                <a:alpha val="4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374897" y="3213353"/>
              <a:ext cx="866140" cy="867410"/>
            </a:xfrm>
            <a:custGeom>
              <a:avLst/>
              <a:gdLst/>
              <a:ahLst/>
              <a:cxnLst/>
              <a:rect l="l" t="t" r="r" b="b"/>
              <a:pathLst>
                <a:path w="866139" h="867410">
                  <a:moveTo>
                    <a:pt x="0" y="433577"/>
                  </a:moveTo>
                  <a:lnTo>
                    <a:pt x="2539" y="386323"/>
                  </a:lnTo>
                  <a:lnTo>
                    <a:pt x="9983" y="340546"/>
                  </a:lnTo>
                  <a:lnTo>
                    <a:pt x="22067" y="296509"/>
                  </a:lnTo>
                  <a:lnTo>
                    <a:pt x="38526" y="254477"/>
                  </a:lnTo>
                  <a:lnTo>
                    <a:pt x="59097" y="214714"/>
                  </a:lnTo>
                  <a:lnTo>
                    <a:pt x="83515" y="177485"/>
                  </a:lnTo>
                  <a:lnTo>
                    <a:pt x="111516" y="143052"/>
                  </a:lnTo>
                  <a:lnTo>
                    <a:pt x="142836" y="111682"/>
                  </a:lnTo>
                  <a:lnTo>
                    <a:pt x="177210" y="83637"/>
                  </a:lnTo>
                  <a:lnTo>
                    <a:pt x="214375" y="59181"/>
                  </a:lnTo>
                  <a:lnTo>
                    <a:pt x="254067" y="38580"/>
                  </a:lnTo>
                  <a:lnTo>
                    <a:pt x="296021" y="22098"/>
                  </a:lnTo>
                  <a:lnTo>
                    <a:pt x="339973" y="9997"/>
                  </a:lnTo>
                  <a:lnTo>
                    <a:pt x="385660" y="2543"/>
                  </a:lnTo>
                  <a:lnTo>
                    <a:pt x="432815" y="0"/>
                  </a:lnTo>
                  <a:lnTo>
                    <a:pt x="479971" y="2543"/>
                  </a:lnTo>
                  <a:lnTo>
                    <a:pt x="525658" y="9997"/>
                  </a:lnTo>
                  <a:lnTo>
                    <a:pt x="569610" y="22097"/>
                  </a:lnTo>
                  <a:lnTo>
                    <a:pt x="611564" y="38580"/>
                  </a:lnTo>
                  <a:lnTo>
                    <a:pt x="651256" y="59181"/>
                  </a:lnTo>
                  <a:lnTo>
                    <a:pt x="688421" y="83637"/>
                  </a:lnTo>
                  <a:lnTo>
                    <a:pt x="722795" y="111682"/>
                  </a:lnTo>
                  <a:lnTo>
                    <a:pt x="754115" y="143052"/>
                  </a:lnTo>
                  <a:lnTo>
                    <a:pt x="782116" y="177485"/>
                  </a:lnTo>
                  <a:lnTo>
                    <a:pt x="806534" y="214714"/>
                  </a:lnTo>
                  <a:lnTo>
                    <a:pt x="827105" y="254477"/>
                  </a:lnTo>
                  <a:lnTo>
                    <a:pt x="843564" y="296509"/>
                  </a:lnTo>
                  <a:lnTo>
                    <a:pt x="855648" y="340546"/>
                  </a:lnTo>
                  <a:lnTo>
                    <a:pt x="863091" y="386323"/>
                  </a:lnTo>
                  <a:lnTo>
                    <a:pt x="865631" y="433577"/>
                  </a:lnTo>
                  <a:lnTo>
                    <a:pt x="863091" y="480821"/>
                  </a:lnTo>
                  <a:lnTo>
                    <a:pt x="855648" y="526590"/>
                  </a:lnTo>
                  <a:lnTo>
                    <a:pt x="843564" y="570622"/>
                  </a:lnTo>
                  <a:lnTo>
                    <a:pt x="827105" y="612651"/>
                  </a:lnTo>
                  <a:lnTo>
                    <a:pt x="806534" y="652413"/>
                  </a:lnTo>
                  <a:lnTo>
                    <a:pt x="782116" y="689643"/>
                  </a:lnTo>
                  <a:lnTo>
                    <a:pt x="754115" y="724077"/>
                  </a:lnTo>
                  <a:lnTo>
                    <a:pt x="722795" y="755451"/>
                  </a:lnTo>
                  <a:lnTo>
                    <a:pt x="688421" y="783500"/>
                  </a:lnTo>
                  <a:lnTo>
                    <a:pt x="651256" y="807959"/>
                  </a:lnTo>
                  <a:lnTo>
                    <a:pt x="611564" y="828565"/>
                  </a:lnTo>
                  <a:lnTo>
                    <a:pt x="569610" y="845051"/>
                  </a:lnTo>
                  <a:lnTo>
                    <a:pt x="525658" y="857155"/>
                  </a:lnTo>
                  <a:lnTo>
                    <a:pt x="479971" y="864611"/>
                  </a:lnTo>
                  <a:lnTo>
                    <a:pt x="432815" y="867155"/>
                  </a:lnTo>
                  <a:lnTo>
                    <a:pt x="385660" y="864611"/>
                  </a:lnTo>
                  <a:lnTo>
                    <a:pt x="339973" y="857155"/>
                  </a:lnTo>
                  <a:lnTo>
                    <a:pt x="296021" y="845051"/>
                  </a:lnTo>
                  <a:lnTo>
                    <a:pt x="254067" y="828565"/>
                  </a:lnTo>
                  <a:lnTo>
                    <a:pt x="214375" y="807959"/>
                  </a:lnTo>
                  <a:lnTo>
                    <a:pt x="177210" y="783500"/>
                  </a:lnTo>
                  <a:lnTo>
                    <a:pt x="142836" y="755451"/>
                  </a:lnTo>
                  <a:lnTo>
                    <a:pt x="111516" y="724077"/>
                  </a:lnTo>
                  <a:lnTo>
                    <a:pt x="83515" y="689643"/>
                  </a:lnTo>
                  <a:lnTo>
                    <a:pt x="59097" y="652413"/>
                  </a:lnTo>
                  <a:lnTo>
                    <a:pt x="38526" y="612651"/>
                  </a:lnTo>
                  <a:lnTo>
                    <a:pt x="22067" y="570622"/>
                  </a:lnTo>
                  <a:lnTo>
                    <a:pt x="9983" y="526590"/>
                  </a:lnTo>
                  <a:lnTo>
                    <a:pt x="2539" y="480821"/>
                  </a:lnTo>
                  <a:lnTo>
                    <a:pt x="0" y="43357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3623309" y="2277236"/>
            <a:ext cx="1025525" cy="537845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algn="ctr" marL="12700" marR="5080" indent="635">
              <a:lnSpc>
                <a:spcPts val="1300"/>
              </a:lnSpc>
              <a:spcBef>
                <a:spcPts val="259"/>
              </a:spcBef>
            </a:pPr>
            <a:r>
              <a:rPr dirty="0" sz="1200" spc="-10">
                <a:latin typeface="Arial"/>
                <a:cs typeface="Arial"/>
              </a:rPr>
              <a:t>Telemedizin </a:t>
            </a:r>
            <a:r>
              <a:rPr dirty="0" sz="1200" spc="-25">
                <a:latin typeface="Arial"/>
                <a:cs typeface="Arial"/>
              </a:rPr>
              <a:t>und </a:t>
            </a:r>
            <a:r>
              <a:rPr dirty="0" sz="1200" spc="-10">
                <a:latin typeface="Arial"/>
                <a:cs typeface="Arial"/>
              </a:rPr>
              <a:t>Fernbetreuung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989957" y="3069158"/>
            <a:ext cx="859155" cy="53848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algn="ctr" marL="12700" marR="5080">
              <a:lnSpc>
                <a:spcPts val="1300"/>
              </a:lnSpc>
              <a:spcBef>
                <a:spcPts val="260"/>
              </a:spcBef>
            </a:pPr>
            <a:r>
              <a:rPr dirty="0" sz="1200" spc="-10">
                <a:latin typeface="Arial"/>
                <a:cs typeface="Arial"/>
              </a:rPr>
              <a:t>Elektronisch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Pflege- planung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853178" y="4146600"/>
            <a:ext cx="855980" cy="53784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ctr" marL="12065" marR="5080" indent="-1905">
              <a:lnSpc>
                <a:spcPct val="90100"/>
              </a:lnSpc>
              <a:spcBef>
                <a:spcPts val="240"/>
              </a:spcBef>
            </a:pPr>
            <a:r>
              <a:rPr dirty="0" sz="1200" spc="-10">
                <a:latin typeface="Arial"/>
                <a:cs typeface="Arial"/>
              </a:rPr>
              <a:t>Assistive Technologie </a:t>
            </a:r>
            <a:r>
              <a:rPr dirty="0" sz="1200" spc="-50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534792" y="4228896"/>
            <a:ext cx="914400" cy="37338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47955" marR="5080" indent="-135890">
              <a:lnSpc>
                <a:spcPts val="1300"/>
              </a:lnSpc>
              <a:spcBef>
                <a:spcPts val="259"/>
              </a:spcBef>
            </a:pPr>
            <a:r>
              <a:rPr dirty="0" sz="1200" spc="-10">
                <a:latin typeface="Arial"/>
                <a:cs typeface="Arial"/>
              </a:rPr>
              <a:t>E-</a:t>
            </a:r>
            <a:r>
              <a:rPr dirty="0" sz="1200">
                <a:latin typeface="Arial"/>
                <a:cs typeface="Arial"/>
              </a:rPr>
              <a:t>Health</a:t>
            </a:r>
            <a:r>
              <a:rPr dirty="0" sz="1200" spc="-25">
                <a:latin typeface="Arial"/>
                <a:cs typeface="Arial"/>
              </a:rPr>
              <a:t> und </a:t>
            </a:r>
            <a:r>
              <a:rPr dirty="0" sz="1200" spc="-20">
                <a:latin typeface="Arial"/>
                <a:cs typeface="Arial"/>
              </a:rPr>
              <a:t>M-</a:t>
            </a:r>
            <a:r>
              <a:rPr dirty="0" sz="1200" spc="-10">
                <a:latin typeface="Arial"/>
                <a:cs typeface="Arial"/>
              </a:rPr>
              <a:t>Health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434589" y="3069158"/>
            <a:ext cx="838835" cy="53848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76200" marR="5080" indent="-64135">
              <a:lnSpc>
                <a:spcPts val="1300"/>
              </a:lnSpc>
              <a:spcBef>
                <a:spcPts val="260"/>
              </a:spcBef>
            </a:pPr>
            <a:r>
              <a:rPr dirty="0" sz="1200">
                <a:latin typeface="Arial"/>
                <a:cs typeface="Arial"/>
              </a:rPr>
              <a:t>Robotik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und </a:t>
            </a:r>
            <a:r>
              <a:rPr dirty="0" sz="1200" spc="-10">
                <a:latin typeface="Arial"/>
                <a:cs typeface="Arial"/>
              </a:rPr>
              <a:t>künstliche Intelligenz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487420"/>
            </a:xfrm>
            <a:custGeom>
              <a:avLst/>
              <a:gdLst/>
              <a:ahLst/>
              <a:cxnLst/>
              <a:rect l="l" t="t" r="r" b="b"/>
              <a:pathLst>
                <a:path w="9144000" h="3487420">
                  <a:moveTo>
                    <a:pt x="0" y="3486912"/>
                  </a:moveTo>
                  <a:lnTo>
                    <a:pt x="9144000" y="348691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486912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486911"/>
              <a:ext cx="9144000" cy="1656714"/>
            </a:xfrm>
            <a:custGeom>
              <a:avLst/>
              <a:gdLst/>
              <a:ahLst/>
              <a:cxnLst/>
              <a:rect l="l" t="t" r="r" b="b"/>
              <a:pathLst>
                <a:path w="9144000" h="1656714">
                  <a:moveTo>
                    <a:pt x="9144000" y="0"/>
                  </a:moveTo>
                  <a:lnTo>
                    <a:pt x="0" y="0"/>
                  </a:lnTo>
                  <a:lnTo>
                    <a:pt x="0" y="1656586"/>
                  </a:lnTo>
                  <a:lnTo>
                    <a:pt x="9144000" y="165658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5135" y="93040"/>
            <a:ext cx="277558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85">
                <a:solidFill>
                  <a:srgbClr val="FFFFFF"/>
                </a:solidFill>
              </a:rPr>
              <a:t>Zusammenfassung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45135" y="839876"/>
            <a:ext cx="8456930" cy="17329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Assistive</a:t>
            </a:r>
            <a:r>
              <a:rPr dirty="0" sz="16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Technologien</a:t>
            </a:r>
            <a:r>
              <a:rPr dirty="0" sz="16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für</a:t>
            </a:r>
            <a:r>
              <a:rPr dirty="0" sz="16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ältere</a:t>
            </a:r>
            <a:r>
              <a:rPr dirty="0" sz="16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Menschen,</a:t>
            </a:r>
            <a:r>
              <a:rPr dirty="0" sz="16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6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zu</a:t>
            </a:r>
            <a:r>
              <a:rPr dirty="0" sz="16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Hause</a:t>
            </a:r>
            <a:r>
              <a:rPr dirty="0" sz="16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leben,</a:t>
            </a:r>
            <a:r>
              <a:rPr dirty="0" sz="16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sind</a:t>
            </a:r>
            <a:r>
              <a:rPr dirty="0" sz="16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spezielle</a:t>
            </a:r>
            <a:r>
              <a:rPr dirty="0" sz="16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Tools</a:t>
            </a:r>
            <a:r>
              <a:rPr dirty="0" sz="16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oder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Geräte,</a:t>
            </a:r>
            <a:r>
              <a:rPr dirty="0" sz="16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600" spc="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ihnen</a:t>
            </a:r>
            <a:r>
              <a:rPr dirty="0" sz="1600" spc="2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bei</a:t>
            </a:r>
            <a:r>
              <a:rPr dirty="0" sz="1600" spc="2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alltäglichen</a:t>
            </a:r>
            <a:r>
              <a:rPr dirty="0" sz="16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Aufgaben</a:t>
            </a:r>
            <a:r>
              <a:rPr dirty="0" sz="1600" spc="2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helfen</a:t>
            </a:r>
            <a:r>
              <a:rPr dirty="0" sz="16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sollen.</a:t>
            </a:r>
            <a:r>
              <a:rPr dirty="0" sz="1600" spc="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Diese</a:t>
            </a:r>
            <a:r>
              <a:rPr dirty="0" sz="1600" spc="2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Technologien</a:t>
            </a:r>
            <a:r>
              <a:rPr dirty="0" sz="1600" spc="2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machen</a:t>
            </a:r>
            <a:r>
              <a:rPr dirty="0" sz="16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es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Senior:innen</a:t>
            </a:r>
            <a:r>
              <a:rPr dirty="0" sz="16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leichter,</a:t>
            </a:r>
            <a:r>
              <a:rPr dirty="0" sz="16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Dinge</a:t>
            </a:r>
            <a:r>
              <a:rPr dirty="0" sz="16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selbst</a:t>
            </a:r>
            <a:r>
              <a:rPr dirty="0" sz="16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zu</a:t>
            </a:r>
            <a:r>
              <a:rPr dirty="0" sz="16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erledigen</a:t>
            </a:r>
            <a:r>
              <a:rPr dirty="0" sz="16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6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unabhängig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zu</a:t>
            </a:r>
            <a:r>
              <a:rPr dirty="0" sz="16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bleiben.</a:t>
            </a:r>
            <a:r>
              <a:rPr dirty="0" sz="1600" spc="4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Einige</a:t>
            </a:r>
            <a:r>
              <a:rPr dirty="0" sz="16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Beispiele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sind</a:t>
            </a:r>
            <a:r>
              <a:rPr dirty="0" sz="1600" spc="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persönliche</a:t>
            </a:r>
            <a:r>
              <a:rPr dirty="0" sz="1600" spc="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Alarme</a:t>
            </a:r>
            <a:r>
              <a:rPr dirty="0" sz="1600" spc="3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600" spc="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Notrufhilfen,</a:t>
            </a:r>
            <a:r>
              <a:rPr dirty="0" sz="1600" spc="3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Medikamentenerinnerungen</a:t>
            </a:r>
            <a:r>
              <a:rPr dirty="0" sz="1600" spc="3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oder</a:t>
            </a:r>
            <a:r>
              <a:rPr dirty="0" sz="1600" spc="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verschiedene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intelligente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Haushaltsgeräte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wie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intelligente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Beleuchtungen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oder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ein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intelligenter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Herd.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FFFFFF"/>
                </a:solidFill>
              </a:rPr>
              <a:t>Übung</a:t>
            </a:r>
            <a:r>
              <a:rPr dirty="0" spc="-90">
                <a:solidFill>
                  <a:srgbClr val="FFFFFF"/>
                </a:solidFill>
              </a:rPr>
              <a:t> </a:t>
            </a:r>
            <a:r>
              <a:rPr dirty="0" spc="-105">
                <a:solidFill>
                  <a:srgbClr val="FFFFFF"/>
                </a:solidFill>
              </a:rPr>
              <a:t>zur</a:t>
            </a:r>
            <a:r>
              <a:rPr dirty="0" spc="-85">
                <a:solidFill>
                  <a:srgbClr val="FFFFFF"/>
                </a:solidFill>
              </a:rPr>
              <a:t> </a:t>
            </a:r>
            <a:r>
              <a:rPr dirty="0" spc="-220">
                <a:solidFill>
                  <a:srgbClr val="FFFFFF"/>
                </a:solidFill>
              </a:rPr>
              <a:t>Selbstreflexion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4623" y="2029155"/>
            <a:ext cx="5306695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Zeit</a:t>
            </a:r>
            <a:r>
              <a:rPr dirty="0" sz="5800" spc="-10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zur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Selbstreflexion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52215" y="195071"/>
              <a:ext cx="2720340" cy="108203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10160"/>
            </a:xfrm>
            <a:custGeom>
              <a:avLst/>
              <a:gdLst/>
              <a:ahLst/>
              <a:cxnLst/>
              <a:rect l="l" t="t" r="r" b="b"/>
              <a:pathLst>
                <a:path w="6543040" h="10160">
                  <a:moveTo>
                    <a:pt x="0" y="0"/>
                  </a:moveTo>
                  <a:lnTo>
                    <a:pt x="6543040" y="9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866647" y="4313631"/>
            <a:ext cx="5346065" cy="708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43180" marR="8255" indent="-30480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Von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Europäischen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finanziert.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geäußerten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Ansichten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und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Meinungen entsprechen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jedoch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ausschließlich </a:t>
            </a:r>
            <a:r>
              <a:rPr dirty="0" sz="800">
                <a:latin typeface="Arial"/>
                <a:cs typeface="Arial"/>
              </a:rPr>
              <a:t>denen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des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Autors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bzw.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Autoren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und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spiegeln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nicht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zwingend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Europäischen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Europäischen Exekutivagentur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für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Bildung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und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Kultur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(EACEA)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wider.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Weder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Europäische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EACEA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können </a:t>
            </a:r>
            <a:r>
              <a:rPr dirty="0" sz="800" spc="-10">
                <a:latin typeface="Arial"/>
                <a:cs typeface="Arial"/>
              </a:rPr>
              <a:t>dafür</a:t>
            </a:r>
            <a:endParaRPr sz="800">
              <a:latin typeface="Arial"/>
              <a:cs typeface="Arial"/>
            </a:endParaRPr>
          </a:p>
          <a:p>
            <a:pPr algn="just" marL="3896360">
              <a:lnSpc>
                <a:spcPct val="100000"/>
              </a:lnSpc>
              <a:spcBef>
                <a:spcPts val="380"/>
              </a:spcBef>
            </a:pPr>
            <a:r>
              <a:rPr dirty="0" sz="800">
                <a:latin typeface="Arial"/>
                <a:cs typeface="Arial"/>
              </a:rPr>
              <a:t>verantwortlich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gemacht</a:t>
            </a:r>
            <a:r>
              <a:rPr dirty="0" sz="800" spc="-4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werden.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16979" y="4361688"/>
            <a:ext cx="2311907" cy="486156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32536" y="1611607"/>
            <a:ext cx="7927340" cy="86677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95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Diese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Lerneinheit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wurde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Rahmen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Erasmus+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KA2-Projekts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DiMiCare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entwickelt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wird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mit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Unterstützung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der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Europäischen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Union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finanziert.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Arbeit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ist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für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Bildungszwecke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bestimmt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steht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unter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Creative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Commons Attribution-NonCommercial-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ShareAlike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4.0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License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@ The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DiMiCare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Consortium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(mit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Ausnahme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der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referenzierten</a:t>
            </a:r>
            <a:r>
              <a:rPr dirty="0" sz="1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Screenshots</a:t>
            </a:r>
            <a:r>
              <a:rPr dirty="0" sz="1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Inhalte).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84091" y="2250948"/>
            <a:ext cx="1575815" cy="551688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77634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70"/>
              <a:t>Referenzen/Ressourcen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4096003" y="4109415"/>
            <a:ext cx="35560" cy="9525"/>
          </a:xfrm>
          <a:custGeom>
            <a:avLst/>
            <a:gdLst/>
            <a:ahLst/>
            <a:cxnLst/>
            <a:rect l="l" t="t" r="r" b="b"/>
            <a:pathLst>
              <a:path w="35560" h="9525">
                <a:moveTo>
                  <a:pt x="35051" y="0"/>
                </a:moveTo>
                <a:lnTo>
                  <a:pt x="0" y="0"/>
                </a:lnTo>
                <a:lnTo>
                  <a:pt x="0" y="9143"/>
                </a:lnTo>
                <a:lnTo>
                  <a:pt x="35051" y="9143"/>
                </a:lnTo>
                <a:lnTo>
                  <a:pt x="35051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58851" y="1223010"/>
            <a:ext cx="7421880" cy="29121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Habas,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Cathay (2023):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What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is Fall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Detection?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https://www.safewise.com/what-is-fall-detection/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1000">
              <a:latin typeface="Arial"/>
              <a:cs typeface="Arial"/>
            </a:endParaRPr>
          </a:p>
          <a:p>
            <a:pPr marL="12700" marR="791845">
              <a:lnSpc>
                <a:spcPct val="140000"/>
              </a:lnSpc>
            </a:pPr>
            <a:r>
              <a:rPr dirty="0" u="sng" sz="1000" spc="-1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Oesterreich.gv.at</a:t>
            </a:r>
            <a:r>
              <a:rPr dirty="0" u="sng" sz="1000" spc="2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(2023):</a:t>
            </a:r>
            <a:r>
              <a:rPr dirty="0" u="sng" sz="1000" spc="35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Hausnotrufsysteme:</a:t>
            </a:r>
            <a:r>
              <a:rPr dirty="0" u="none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https://www.oesterreich.gv.at/themen/arbeit_beruf_und_pension/pension/senior_innen/sicherheit_fuer_senioren/1.html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1000">
              <a:latin typeface="Arial"/>
              <a:cs typeface="Arial"/>
            </a:endParaRPr>
          </a:p>
          <a:p>
            <a:pPr marL="12700" marR="507365">
              <a:lnSpc>
                <a:spcPct val="140000"/>
              </a:lnSpc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DAA-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Stiftung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Bildung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Beruf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(2017):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Digitalisierung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Technisierung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Pflege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Deutschland;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https://www.input-</a:t>
            </a:r>
            <a:r>
              <a:rPr dirty="0" u="none" sz="10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consulting.de/files/inpcon-</a:t>
            </a:r>
            <a:r>
              <a:rPr dirty="0" u="none" sz="10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DATA/download/20170215_Digitalisierung%20und%20Technisierung%20der%20Pflege%20in%20Deutschland_INPUT.pdf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40100"/>
              </a:lnSpc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Alzheimer‘s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Society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(2015):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Assistive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technology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–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devices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help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with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everyday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living;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https://www.alzheimers.org.uk/sites/default/files/migrate/downloads/factsheet_assistive_technology_%25E2%2580%2593_devices_t</a:t>
            </a:r>
            <a:r>
              <a:rPr dirty="0" u="none" sz="10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o_help_with_everyday_living.pdf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12 Smart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Home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Assistant Devices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Elderly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Seniors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(2023):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https://www.ecovacs.com/us/blog/smart-home-for-seniors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43936" y="1325067"/>
            <a:ext cx="3959860" cy="42290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180">
                <a:solidFill>
                  <a:srgbClr val="FFFFFF"/>
                </a:solidFill>
                <a:latin typeface="Arial"/>
                <a:cs typeface="Arial"/>
              </a:rPr>
              <a:t>Pflegespezifische</a:t>
            </a:r>
            <a:r>
              <a:rPr dirty="0" sz="2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05">
                <a:solidFill>
                  <a:srgbClr val="FFFFFF"/>
                </a:solidFill>
                <a:latin typeface="Arial"/>
                <a:cs typeface="Arial"/>
              </a:rPr>
              <a:t>Technologie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043934" y="768223"/>
            <a:ext cx="95821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75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2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121911" y="2595117"/>
            <a:ext cx="9010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Lektion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799714" y="3020060"/>
            <a:ext cx="3541395" cy="1177925"/>
          </a:xfrm>
          <a:prstGeom prst="rect">
            <a:avLst/>
          </a:prstGeom>
        </p:spPr>
        <p:txBody>
          <a:bodyPr wrap="square" lIns="0" tIns="1771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95"/>
              </a:spcBef>
            </a:pPr>
            <a:r>
              <a:rPr dirty="0" sz="2700" spc="130">
                <a:solidFill>
                  <a:srgbClr val="FFFFFF"/>
                </a:solidFill>
                <a:latin typeface="Liberation Sans Narrow"/>
                <a:cs typeface="Liberation Sans Narrow"/>
              </a:rPr>
              <a:t>Apps</a:t>
            </a:r>
            <a:r>
              <a:rPr dirty="0" sz="2700" spc="4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204">
                <a:solidFill>
                  <a:srgbClr val="FFFFFF"/>
                </a:solidFill>
                <a:latin typeface="Liberation Sans Narrow"/>
                <a:cs typeface="Liberation Sans Narrow"/>
              </a:rPr>
              <a:t>für</a:t>
            </a:r>
            <a:r>
              <a:rPr dirty="0" sz="2700" spc="6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25">
                <a:solidFill>
                  <a:srgbClr val="FFFFFF"/>
                </a:solidFill>
                <a:latin typeface="Liberation Sans Narrow"/>
                <a:cs typeface="Liberation Sans Narrow"/>
              </a:rPr>
              <a:t>Gesundheit</a:t>
            </a:r>
            <a:r>
              <a:rPr dirty="0" sz="2700" spc="4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20">
                <a:solidFill>
                  <a:srgbClr val="FFFFFF"/>
                </a:solidFill>
                <a:latin typeface="Liberation Sans Narrow"/>
                <a:cs typeface="Liberation Sans Narrow"/>
              </a:rPr>
              <a:t>und</a:t>
            </a:r>
            <a:endParaRPr sz="2700">
              <a:latin typeface="Liberation Sans Narrow"/>
              <a:cs typeface="Liberation Sans Narrow"/>
            </a:endParaRPr>
          </a:p>
          <a:p>
            <a:pPr algn="ctr" marL="5080">
              <a:lnSpc>
                <a:spcPct val="100000"/>
              </a:lnSpc>
              <a:spcBef>
                <a:spcPts val="1295"/>
              </a:spcBef>
            </a:pPr>
            <a:r>
              <a:rPr dirty="0" sz="2700" spc="114">
                <a:solidFill>
                  <a:srgbClr val="FFFFFF"/>
                </a:solidFill>
                <a:latin typeface="Liberation Sans Narrow"/>
                <a:cs typeface="Liberation Sans Narrow"/>
              </a:rPr>
              <a:t>Selbstmanaąement</a:t>
            </a:r>
            <a:endParaRPr sz="2700">
              <a:latin typeface="Liberation Sans Narrow"/>
              <a:cs typeface="Liberation Sans Narrow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48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851" y="723722"/>
            <a:ext cx="3435985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</a:rPr>
              <a:t>01</a:t>
            </a:r>
            <a:r>
              <a:rPr dirty="0" sz="1600" spc="-5">
                <a:solidFill>
                  <a:srgbClr val="FFC000"/>
                </a:solidFill>
              </a:rPr>
              <a:t> </a:t>
            </a:r>
            <a:r>
              <a:rPr dirty="0" sz="1600" spc="-114">
                <a:solidFill>
                  <a:srgbClr val="FFC000"/>
                </a:solidFill>
              </a:rPr>
              <a:t>Definition</a:t>
            </a:r>
            <a:r>
              <a:rPr dirty="0" sz="1600" spc="55">
                <a:solidFill>
                  <a:srgbClr val="FFC000"/>
                </a:solidFill>
              </a:rPr>
              <a:t> </a:t>
            </a:r>
            <a:r>
              <a:rPr dirty="0" sz="1600" spc="-150">
                <a:solidFill>
                  <a:srgbClr val="FFC000"/>
                </a:solidFill>
              </a:rPr>
              <a:t>von</a:t>
            </a:r>
            <a:r>
              <a:rPr dirty="0" sz="1600" spc="-20">
                <a:solidFill>
                  <a:srgbClr val="FFC000"/>
                </a:solidFill>
              </a:rPr>
              <a:t> </a:t>
            </a:r>
            <a:r>
              <a:rPr dirty="0" sz="1600" spc="-155">
                <a:solidFill>
                  <a:srgbClr val="FFC000"/>
                </a:solidFill>
              </a:rPr>
              <a:t>Gesundheits-</a:t>
            </a:r>
            <a:r>
              <a:rPr dirty="0" sz="1600" spc="-100">
                <a:solidFill>
                  <a:srgbClr val="FFC000"/>
                </a:solidFill>
              </a:rPr>
              <a:t>Apps</a:t>
            </a:r>
            <a:endParaRPr sz="1600"/>
          </a:p>
        </p:txBody>
      </p:sp>
      <p:sp>
        <p:nvSpPr>
          <p:cNvPr id="6" name="object 6" descr=""/>
          <p:cNvSpPr txBox="1"/>
          <p:nvPr/>
        </p:nvSpPr>
        <p:spPr>
          <a:xfrm>
            <a:off x="555447" y="1118387"/>
            <a:ext cx="2741930" cy="37592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273050" indent="-260350">
              <a:lnSpc>
                <a:spcPct val="100000"/>
              </a:lnSpc>
              <a:spcBef>
                <a:spcPts val="280"/>
              </a:spcBef>
              <a:buSzPct val="50000"/>
              <a:buFont typeface="Arial"/>
              <a:buChar char="●"/>
              <a:tabLst>
                <a:tab pos="273050" algn="l"/>
              </a:tabLst>
            </a:pPr>
            <a:r>
              <a:rPr dirty="0" sz="1000" spc="-105">
                <a:solidFill>
                  <a:srgbClr val="585858"/>
                </a:solidFill>
                <a:latin typeface="Arial Black"/>
                <a:cs typeface="Arial Black"/>
              </a:rPr>
              <a:t>Gesundheits-</a:t>
            </a:r>
            <a:r>
              <a:rPr dirty="0" sz="1000" spc="-95">
                <a:solidFill>
                  <a:srgbClr val="585858"/>
                </a:solidFill>
                <a:latin typeface="Arial Black"/>
                <a:cs typeface="Arial Black"/>
              </a:rPr>
              <a:t>Apps</a:t>
            </a:r>
            <a:r>
              <a:rPr dirty="0" sz="1000" spc="65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1000" spc="-95">
                <a:solidFill>
                  <a:srgbClr val="585858"/>
                </a:solidFill>
                <a:latin typeface="Arial Black"/>
                <a:cs typeface="Arial Black"/>
              </a:rPr>
              <a:t>und</a:t>
            </a:r>
            <a:r>
              <a:rPr dirty="0" sz="1000" spc="35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 Black"/>
                <a:cs typeface="Arial Black"/>
              </a:rPr>
              <a:t>Wearables</a:t>
            </a:r>
            <a:endParaRPr sz="1000">
              <a:latin typeface="Arial Black"/>
              <a:cs typeface="Arial Black"/>
            </a:endParaRPr>
          </a:p>
          <a:p>
            <a:pPr marL="273050" indent="-260350">
              <a:lnSpc>
                <a:spcPct val="100000"/>
              </a:lnSpc>
              <a:spcBef>
                <a:spcPts val="180"/>
              </a:spcBef>
              <a:buSzPct val="50000"/>
              <a:buFont typeface="Arial"/>
              <a:buChar char="●"/>
              <a:tabLst>
                <a:tab pos="273050" algn="l"/>
              </a:tabLst>
            </a:pPr>
            <a:r>
              <a:rPr dirty="0" sz="1000" spc="-105">
                <a:solidFill>
                  <a:srgbClr val="585858"/>
                </a:solidFill>
                <a:latin typeface="Arial Black"/>
                <a:cs typeface="Arial Black"/>
              </a:rPr>
              <a:t>Gesundheits-</a:t>
            </a:r>
            <a:r>
              <a:rPr dirty="0" sz="1000" spc="-95">
                <a:solidFill>
                  <a:srgbClr val="585858"/>
                </a:solidFill>
                <a:latin typeface="Arial Black"/>
                <a:cs typeface="Arial Black"/>
              </a:rPr>
              <a:t>Apps</a:t>
            </a:r>
            <a:r>
              <a:rPr dirty="0" sz="1000" spc="5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1000" spc="-95">
                <a:solidFill>
                  <a:srgbClr val="585858"/>
                </a:solidFill>
                <a:latin typeface="Arial Black"/>
                <a:cs typeface="Arial Black"/>
              </a:rPr>
              <a:t>und</a:t>
            </a:r>
            <a:r>
              <a:rPr dirty="0" sz="1000" spc="2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1000" spc="-100">
                <a:solidFill>
                  <a:srgbClr val="585858"/>
                </a:solidFill>
                <a:latin typeface="Arial Black"/>
                <a:cs typeface="Arial Black"/>
              </a:rPr>
              <a:t>persönliche</a:t>
            </a:r>
            <a:r>
              <a:rPr dirty="0" sz="1000" spc="45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 Black"/>
                <a:cs typeface="Arial Black"/>
              </a:rPr>
              <a:t>Daten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58851" y="1564412"/>
            <a:ext cx="3053080" cy="1153795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90">
                <a:solidFill>
                  <a:srgbClr val="FFC000"/>
                </a:solidFill>
                <a:latin typeface="Arial Black"/>
                <a:cs typeface="Arial Black"/>
              </a:rPr>
              <a:t>Arten</a:t>
            </a:r>
            <a:r>
              <a:rPr dirty="0" sz="1600" spc="-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von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Gesundheits-</a:t>
            </a:r>
            <a:r>
              <a:rPr dirty="0" sz="1600" spc="-90">
                <a:solidFill>
                  <a:srgbClr val="FFC000"/>
                </a:solidFill>
                <a:latin typeface="Arial Black"/>
                <a:cs typeface="Arial Black"/>
              </a:rPr>
              <a:t>Apps</a:t>
            </a:r>
            <a:endParaRPr sz="1600">
              <a:latin typeface="Arial Black"/>
              <a:cs typeface="Arial Black"/>
            </a:endParaRPr>
          </a:p>
          <a:p>
            <a:pPr marL="467359" indent="-260350">
              <a:lnSpc>
                <a:spcPct val="100000"/>
              </a:lnSpc>
              <a:spcBef>
                <a:spcPts val="625"/>
              </a:spcBef>
              <a:buSzPct val="50000"/>
              <a:buFont typeface="Arial"/>
              <a:buChar char="●"/>
              <a:tabLst>
                <a:tab pos="467359" algn="l"/>
              </a:tabLst>
            </a:pPr>
            <a:r>
              <a:rPr dirty="0" sz="1000" spc="-100">
                <a:solidFill>
                  <a:srgbClr val="585858"/>
                </a:solidFill>
                <a:latin typeface="Arial Black"/>
                <a:cs typeface="Arial Black"/>
              </a:rPr>
              <a:t>Gesundheitsmanagement-</a:t>
            </a:r>
            <a:r>
              <a:rPr dirty="0" sz="1000" spc="-20">
                <a:solidFill>
                  <a:srgbClr val="585858"/>
                </a:solidFill>
                <a:latin typeface="Arial Black"/>
                <a:cs typeface="Arial Black"/>
              </a:rPr>
              <a:t>Apps</a:t>
            </a:r>
            <a:endParaRPr sz="1000">
              <a:latin typeface="Arial Black"/>
              <a:cs typeface="Arial Black"/>
            </a:endParaRPr>
          </a:p>
          <a:p>
            <a:pPr marL="467359" indent="-260350">
              <a:lnSpc>
                <a:spcPct val="100000"/>
              </a:lnSpc>
              <a:spcBef>
                <a:spcPts val="180"/>
              </a:spcBef>
              <a:buSzPct val="50000"/>
              <a:buFont typeface="Arial"/>
              <a:buChar char="●"/>
              <a:tabLst>
                <a:tab pos="467359" algn="l"/>
              </a:tabLst>
            </a:pPr>
            <a:r>
              <a:rPr dirty="0" sz="1000" spc="-100">
                <a:solidFill>
                  <a:srgbClr val="585858"/>
                </a:solidFill>
                <a:latin typeface="Arial Black"/>
                <a:cs typeface="Arial Black"/>
              </a:rPr>
              <a:t>Lebensstil-</a:t>
            </a:r>
            <a:r>
              <a:rPr dirty="0" sz="1000" spc="-20">
                <a:solidFill>
                  <a:srgbClr val="585858"/>
                </a:solidFill>
                <a:latin typeface="Arial Black"/>
                <a:cs typeface="Arial Black"/>
              </a:rPr>
              <a:t>Apps</a:t>
            </a:r>
            <a:endParaRPr sz="1000">
              <a:latin typeface="Arial Black"/>
              <a:cs typeface="Arial Black"/>
            </a:endParaRPr>
          </a:p>
          <a:p>
            <a:pPr marL="467359" indent="-260350">
              <a:lnSpc>
                <a:spcPct val="100000"/>
              </a:lnSpc>
              <a:spcBef>
                <a:spcPts val="180"/>
              </a:spcBef>
              <a:buSzPct val="50000"/>
              <a:buFont typeface="Arial"/>
              <a:buChar char="●"/>
              <a:tabLst>
                <a:tab pos="467359" algn="l"/>
              </a:tabLst>
            </a:pPr>
            <a:r>
              <a:rPr dirty="0" sz="1000" spc="-95">
                <a:solidFill>
                  <a:srgbClr val="585858"/>
                </a:solidFill>
                <a:latin typeface="Arial Black"/>
                <a:cs typeface="Arial Black"/>
              </a:rPr>
              <a:t>Telemedizinische</a:t>
            </a:r>
            <a:r>
              <a:rPr dirty="0" sz="1000" spc="35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 Black"/>
                <a:cs typeface="Arial Black"/>
              </a:rPr>
              <a:t>Apps</a:t>
            </a:r>
            <a:endParaRPr sz="1000">
              <a:latin typeface="Arial Black"/>
              <a:cs typeface="Arial Black"/>
            </a:endParaRPr>
          </a:p>
          <a:p>
            <a:pPr marL="467359" indent="-260350">
              <a:lnSpc>
                <a:spcPct val="100000"/>
              </a:lnSpc>
              <a:spcBef>
                <a:spcPts val="180"/>
              </a:spcBef>
              <a:buSzPct val="50000"/>
              <a:buFont typeface="Arial"/>
              <a:buChar char="●"/>
              <a:tabLst>
                <a:tab pos="467359" algn="l"/>
              </a:tabLst>
            </a:pPr>
            <a:r>
              <a:rPr dirty="0" sz="1000" spc="-100">
                <a:solidFill>
                  <a:srgbClr val="585858"/>
                </a:solidFill>
                <a:latin typeface="Arial Black"/>
                <a:cs typeface="Arial Black"/>
              </a:rPr>
              <a:t>Medizinische</a:t>
            </a:r>
            <a:r>
              <a:rPr dirty="0" sz="1000" spc="1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 Black"/>
                <a:cs typeface="Arial Black"/>
              </a:rPr>
              <a:t>Apps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58851" y="2879851"/>
            <a:ext cx="32651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03</a:t>
            </a:r>
            <a:r>
              <a:rPr dirty="0" sz="1600" spc="-1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0">
                <a:solidFill>
                  <a:srgbClr val="FFC000"/>
                </a:solidFill>
                <a:latin typeface="Arial Black"/>
                <a:cs typeface="Arial Black"/>
              </a:rPr>
              <a:t>Vorteile</a:t>
            </a:r>
            <a:r>
              <a:rPr dirty="0" sz="160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von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Gesundheits-</a:t>
            </a:r>
            <a:r>
              <a:rPr dirty="0" sz="1600" spc="-90">
                <a:solidFill>
                  <a:srgbClr val="FFC000"/>
                </a:solidFill>
                <a:latin typeface="Arial Black"/>
                <a:cs typeface="Arial Black"/>
              </a:rPr>
              <a:t>Apps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073266" y="2135251"/>
            <a:ext cx="272669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85445">
              <a:lnSpc>
                <a:spcPct val="100000"/>
              </a:lnSpc>
              <a:spcBef>
                <a:spcPts val="100"/>
              </a:spcBef>
            </a:pPr>
            <a:r>
              <a:rPr dirty="0" sz="3000" spc="-10">
                <a:solidFill>
                  <a:srgbClr val="FFFFFF"/>
                </a:solidFill>
                <a:latin typeface="Arial Black"/>
                <a:cs typeface="Arial Black"/>
              </a:rPr>
              <a:t>INHALTS- </a:t>
            </a:r>
            <a:r>
              <a:rPr dirty="0" sz="3000" spc="-165">
                <a:solidFill>
                  <a:srgbClr val="FFFFFF"/>
                </a:solidFill>
                <a:latin typeface="Arial Black"/>
                <a:cs typeface="Arial Black"/>
              </a:rPr>
              <a:t>VERZEICHNIS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65200" y="3169665"/>
            <a:ext cx="7702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73050" indent="-260350">
              <a:lnSpc>
                <a:spcPct val="100000"/>
              </a:lnSpc>
              <a:spcBef>
                <a:spcPts val="95"/>
              </a:spcBef>
              <a:buSzPct val="50000"/>
              <a:buFont typeface="Arial"/>
              <a:buChar char="●"/>
              <a:tabLst>
                <a:tab pos="273050" algn="l"/>
              </a:tabLst>
            </a:pPr>
            <a:r>
              <a:rPr dirty="0" sz="1000" spc="-65">
                <a:solidFill>
                  <a:srgbClr val="585858"/>
                </a:solidFill>
                <a:latin typeface="Arial Black"/>
                <a:cs typeface="Arial Black"/>
              </a:rPr>
              <a:t>Vorteile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58851" y="3280451"/>
            <a:ext cx="3270250" cy="1061085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479425" indent="-260985">
              <a:lnSpc>
                <a:spcPct val="100000"/>
              </a:lnSpc>
              <a:spcBef>
                <a:spcPts val="600"/>
              </a:spcBef>
              <a:buSzPct val="50000"/>
              <a:buFont typeface="Arial"/>
              <a:buChar char="●"/>
              <a:tabLst>
                <a:tab pos="479425" algn="l"/>
              </a:tabLst>
            </a:pPr>
            <a:r>
              <a:rPr dirty="0" sz="1000" spc="-100">
                <a:solidFill>
                  <a:srgbClr val="585858"/>
                </a:solidFill>
                <a:latin typeface="Arial Black"/>
                <a:cs typeface="Arial Black"/>
              </a:rPr>
              <a:t>Tipps</a:t>
            </a:r>
            <a:r>
              <a:rPr dirty="0" sz="100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1000" spc="-50">
                <a:solidFill>
                  <a:srgbClr val="585858"/>
                </a:solidFill>
                <a:latin typeface="Arial Black"/>
                <a:cs typeface="Arial Black"/>
              </a:rPr>
              <a:t>zur</a:t>
            </a:r>
            <a:r>
              <a:rPr dirty="0" sz="1000" spc="-1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1000" spc="-110">
                <a:solidFill>
                  <a:srgbClr val="585858"/>
                </a:solidFill>
                <a:latin typeface="Arial Black"/>
                <a:cs typeface="Arial Black"/>
              </a:rPr>
              <a:t>sicheren</a:t>
            </a:r>
            <a:r>
              <a:rPr dirty="0" sz="1000" spc="-15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 Black"/>
                <a:cs typeface="Arial Black"/>
              </a:rPr>
              <a:t>Anwendung</a:t>
            </a:r>
            <a:endParaRPr sz="1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04</a:t>
            </a:r>
            <a:r>
              <a:rPr dirty="0" sz="1600" spc="-1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C000"/>
                </a:solidFill>
                <a:latin typeface="Arial Black"/>
                <a:cs typeface="Arial Black"/>
              </a:rPr>
              <a:t>Beispiele</a:t>
            </a:r>
            <a:r>
              <a:rPr dirty="0" sz="1600" spc="1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5">
                <a:solidFill>
                  <a:srgbClr val="FFC000"/>
                </a:solidFill>
                <a:latin typeface="Arial Black"/>
                <a:cs typeface="Arial Black"/>
              </a:rPr>
              <a:t>für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Gesundheits-</a:t>
            </a:r>
            <a:r>
              <a:rPr dirty="0" sz="1600" spc="-90">
                <a:solidFill>
                  <a:srgbClr val="FFC000"/>
                </a:solidFill>
                <a:latin typeface="Arial Black"/>
                <a:cs typeface="Arial Black"/>
              </a:rPr>
              <a:t>Apps</a:t>
            </a:r>
            <a:endParaRPr sz="1600">
              <a:latin typeface="Arial Black"/>
              <a:cs typeface="Arial Black"/>
            </a:endParaRPr>
          </a:p>
          <a:p>
            <a:pPr marL="514984" indent="-260350">
              <a:lnSpc>
                <a:spcPct val="100000"/>
              </a:lnSpc>
              <a:spcBef>
                <a:spcPts val="1140"/>
              </a:spcBef>
              <a:buSzPct val="50000"/>
              <a:buFont typeface="Arial"/>
              <a:buChar char="●"/>
              <a:tabLst>
                <a:tab pos="514984" algn="l"/>
              </a:tabLst>
            </a:pPr>
            <a:r>
              <a:rPr dirty="0" sz="1000" spc="-10">
                <a:solidFill>
                  <a:srgbClr val="585858"/>
                </a:solidFill>
                <a:latin typeface="Arial Black"/>
                <a:cs typeface="Arial Black"/>
              </a:rPr>
              <a:t>Beispiele</a:t>
            </a:r>
            <a:endParaRPr sz="1000">
              <a:latin typeface="Arial Black"/>
              <a:cs typeface="Arial Black"/>
            </a:endParaRPr>
          </a:p>
          <a:p>
            <a:pPr marL="514984" indent="-260350">
              <a:lnSpc>
                <a:spcPct val="100000"/>
              </a:lnSpc>
              <a:spcBef>
                <a:spcPts val="180"/>
              </a:spcBef>
              <a:buSzPct val="50000"/>
              <a:buFont typeface="Arial"/>
              <a:buChar char="●"/>
              <a:tabLst>
                <a:tab pos="514984" algn="l"/>
              </a:tabLst>
            </a:pPr>
            <a:r>
              <a:rPr dirty="0" sz="1000" spc="-10">
                <a:solidFill>
                  <a:srgbClr val="585858"/>
                </a:solidFill>
                <a:latin typeface="Arial Black"/>
                <a:cs typeface="Arial Black"/>
              </a:rPr>
              <a:t>Fallstudie</a:t>
            </a:r>
            <a:endParaRPr sz="1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0">
                <a:solidFill>
                  <a:srgbClr val="FFFFFF"/>
                </a:solidFill>
              </a:rPr>
              <a:t>Definition</a:t>
            </a:r>
            <a:r>
              <a:rPr dirty="0" spc="-35">
                <a:solidFill>
                  <a:srgbClr val="FFFFFF"/>
                </a:solidFill>
              </a:rPr>
              <a:t> </a:t>
            </a:r>
            <a:r>
              <a:rPr dirty="0" spc="-235">
                <a:solidFill>
                  <a:srgbClr val="FFFFFF"/>
                </a:solidFill>
              </a:rPr>
              <a:t>von</a:t>
            </a:r>
            <a:r>
              <a:rPr dirty="0" spc="-50">
                <a:solidFill>
                  <a:srgbClr val="FFFFFF"/>
                </a:solidFill>
              </a:rPr>
              <a:t> </a:t>
            </a:r>
            <a:r>
              <a:rPr dirty="0" spc="-240">
                <a:solidFill>
                  <a:srgbClr val="FFFFFF"/>
                </a:solidFill>
              </a:rPr>
              <a:t>Gesundheits-</a:t>
            </a:r>
            <a:r>
              <a:rPr dirty="0" spc="-140">
                <a:solidFill>
                  <a:srgbClr val="FFFFFF"/>
                </a:solidFill>
              </a:rPr>
              <a:t>Apps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36372" y="2413838"/>
            <a:ext cx="5608955" cy="1534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 marR="43180">
              <a:lnSpc>
                <a:spcPct val="100000"/>
              </a:lnSpc>
              <a:spcBef>
                <a:spcPts val="100"/>
              </a:spcBef>
              <a:tabLst>
                <a:tab pos="2111375" algn="l"/>
              </a:tabLst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Was</a:t>
            </a:r>
            <a:r>
              <a:rPr dirty="0" sz="33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sind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Gesundheits-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Apps</a:t>
            </a:r>
            <a:r>
              <a:rPr dirty="0" sz="3300" spc="-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un</a:t>
            </a:r>
            <a:r>
              <a:rPr dirty="0" sz="3300" spc="-1330" b="1">
                <a:solidFill>
                  <a:srgbClr val="3E3E3E"/>
                </a:solidFill>
                <a:latin typeface="Arial"/>
                <a:cs typeface="Arial"/>
              </a:rPr>
              <a:t>d</a:t>
            </a:r>
            <a:r>
              <a:rPr dirty="0" baseline="37037" sz="900" spc="-3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37037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wie</a:t>
            </a:r>
            <a:r>
              <a:rPr dirty="0" sz="33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funktionieren 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sie?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287648" y="1279848"/>
            <a:ext cx="5331460" cy="3482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4800" marR="15240" indent="-292735">
              <a:lnSpc>
                <a:spcPct val="140000"/>
              </a:lnSpc>
              <a:spcBef>
                <a:spcPts val="9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Gesundheits-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sind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Anwendungen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für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Mobilgeräte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(Smartphones,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Tablets,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Smartwatches),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Nutzer:innen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unterschiedliche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Funktionen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Bereiche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Gesundheit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Medizin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bieten.</a:t>
            </a: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Gesundheitsthemen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liefern,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Selbstüberwachung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bestimmter</a:t>
            </a:r>
            <a:endParaRPr sz="1800">
              <a:latin typeface="Arial"/>
              <a:cs typeface="Arial"/>
            </a:endParaRPr>
          </a:p>
          <a:p>
            <a:pPr marL="304800" marR="16510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Krankheiten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ermöglichen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Zugang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zu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Bewegungs-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Ernährungsprogrammen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bieten.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490029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0">
                <a:solidFill>
                  <a:srgbClr val="FFFFFF"/>
                </a:solidFill>
              </a:rPr>
              <a:t>Definition</a:t>
            </a:r>
            <a:r>
              <a:rPr dirty="0" spc="-35">
                <a:solidFill>
                  <a:srgbClr val="FFFFFF"/>
                </a:solidFill>
              </a:rPr>
              <a:t> </a:t>
            </a:r>
            <a:r>
              <a:rPr dirty="0" spc="-235">
                <a:solidFill>
                  <a:srgbClr val="FFFFFF"/>
                </a:solidFill>
              </a:rPr>
              <a:t>von</a:t>
            </a:r>
            <a:r>
              <a:rPr dirty="0" spc="-50">
                <a:solidFill>
                  <a:srgbClr val="FFFFFF"/>
                </a:solidFill>
              </a:rPr>
              <a:t> </a:t>
            </a:r>
            <a:r>
              <a:rPr dirty="0" spc="-240">
                <a:solidFill>
                  <a:srgbClr val="FFFFFF"/>
                </a:solidFill>
              </a:rPr>
              <a:t>Gesundheits-</a:t>
            </a:r>
            <a:r>
              <a:rPr dirty="0" spc="-140">
                <a:solidFill>
                  <a:srgbClr val="FFFFFF"/>
                </a:solidFill>
              </a:rPr>
              <a:t>Apps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1429511"/>
            <a:ext cx="2700528" cy="2699004"/>
          </a:xfrm>
          <a:prstGeom prst="rect">
            <a:avLst/>
          </a:prstGeo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3332" y="1798406"/>
            <a:ext cx="2259254" cy="22662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48996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5"/>
              <a:t>Definition</a:t>
            </a:r>
            <a:r>
              <a:rPr dirty="0" spc="-30"/>
              <a:t> </a:t>
            </a:r>
            <a:r>
              <a:rPr dirty="0" spc="-235"/>
              <a:t>von</a:t>
            </a:r>
            <a:r>
              <a:rPr dirty="0" spc="-40"/>
              <a:t> </a:t>
            </a:r>
            <a:r>
              <a:rPr dirty="0" spc="-235"/>
              <a:t>Gesundheits-</a:t>
            </a:r>
            <a:r>
              <a:rPr dirty="0" spc="-145"/>
              <a:t>Apps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90219" y="1038606"/>
            <a:ext cx="5520055" cy="3482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Gesundheits-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sind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App-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Stores erhältlich,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wo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Nutzer:innen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direkt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herunterladen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endParaRPr sz="1800">
              <a:latin typeface="Arial"/>
              <a:cs typeface="Arial"/>
            </a:endParaRPr>
          </a:p>
          <a:p>
            <a:pPr marL="304800" marR="47625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Anbieter von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Gesundheits-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IT-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Firmen,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Pharmaunternehmen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Krankenkassen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sein</a:t>
            </a:r>
            <a:endParaRPr sz="1800">
              <a:latin typeface="Arial"/>
              <a:cs typeface="Arial"/>
            </a:endParaRPr>
          </a:p>
          <a:p>
            <a:pPr marL="304800" marR="102235" indent="-292735">
              <a:lnSpc>
                <a:spcPts val="3030"/>
              </a:lnSpc>
              <a:spcBef>
                <a:spcPts val="24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gibt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keine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standardisierten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Qualitätskriterien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für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Gesundheits-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61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Einige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Krankenkassen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übernehmen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Kosten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endParaRPr sz="1800">
              <a:latin typeface="Arial"/>
              <a:cs typeface="Arial"/>
            </a:endParaRPr>
          </a:p>
          <a:p>
            <a:pPr marL="304800" marR="166370">
              <a:lnSpc>
                <a:spcPts val="3030"/>
              </a:lnSpc>
              <a:spcBef>
                <a:spcPts val="9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spezielle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ärztlich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verschriebene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Gesundheits-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(z.B.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Diabetes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Tinnitus)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35"/>
              <a:t>Arten</a:t>
            </a:r>
            <a:r>
              <a:rPr dirty="0" spc="-95"/>
              <a:t> </a:t>
            </a:r>
            <a:r>
              <a:rPr dirty="0" spc="-235"/>
              <a:t>von</a:t>
            </a:r>
            <a:r>
              <a:rPr dirty="0" spc="-75"/>
              <a:t> </a:t>
            </a:r>
            <a:r>
              <a:rPr dirty="0" spc="-229"/>
              <a:t>Technologie</a:t>
            </a:r>
            <a:r>
              <a:rPr dirty="0" spc="-90"/>
              <a:t> </a:t>
            </a:r>
            <a:r>
              <a:rPr dirty="0" spc="-195"/>
              <a:t>in</a:t>
            </a:r>
            <a:r>
              <a:rPr dirty="0" spc="-85"/>
              <a:t> </a:t>
            </a:r>
            <a:r>
              <a:rPr dirty="0" spc="-175"/>
              <a:t>der</a:t>
            </a:r>
            <a:r>
              <a:rPr dirty="0" spc="-95"/>
              <a:t> </a:t>
            </a:r>
            <a:r>
              <a:rPr dirty="0" spc="-215"/>
              <a:t>Pflege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41451" y="1176908"/>
            <a:ext cx="5928995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anderer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Ansatz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besteht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darin,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nach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ihrer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Funktion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gruppieren: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41451" y="3865575"/>
            <a:ext cx="6347460" cy="794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sind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jedoch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sehr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weit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gefasste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Kategorien,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dienen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mehreren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Zwecken.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1450086" y="2550414"/>
            <a:ext cx="1031875" cy="408940"/>
          </a:xfrm>
          <a:custGeom>
            <a:avLst/>
            <a:gdLst/>
            <a:ahLst/>
            <a:cxnLst/>
            <a:rect l="l" t="t" r="r" b="b"/>
            <a:pathLst>
              <a:path w="1031875" h="408939">
                <a:moveTo>
                  <a:pt x="0" y="408431"/>
                </a:moveTo>
                <a:lnTo>
                  <a:pt x="1031748" y="408431"/>
                </a:lnTo>
                <a:lnTo>
                  <a:pt x="1031748" y="0"/>
                </a:lnTo>
                <a:lnTo>
                  <a:pt x="0" y="0"/>
                </a:lnTo>
                <a:lnTo>
                  <a:pt x="0" y="408431"/>
                </a:lnTo>
                <a:close/>
              </a:path>
            </a:pathLst>
          </a:custGeom>
          <a:ln w="25400">
            <a:solidFill>
              <a:srgbClr val="BE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1586738" y="2563251"/>
            <a:ext cx="756920" cy="375285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algn="ctr">
              <a:lnSpc>
                <a:spcPct val="90100"/>
              </a:lnSpc>
              <a:spcBef>
                <a:spcPts val="20"/>
              </a:spcBef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Monitoring</a:t>
            </a:r>
            <a:r>
              <a:rPr dirty="0" sz="9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Surveillance Technology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437386" y="2946145"/>
            <a:ext cx="1057275" cy="398780"/>
            <a:chOff x="1437386" y="2946145"/>
            <a:chExt cx="1057275" cy="398780"/>
          </a:xfrm>
        </p:grpSpPr>
        <p:sp>
          <p:nvSpPr>
            <p:cNvPr id="9" name="object 9" descr=""/>
            <p:cNvSpPr/>
            <p:nvPr/>
          </p:nvSpPr>
          <p:spPr>
            <a:xfrm>
              <a:off x="1450086" y="2974085"/>
              <a:ext cx="1031875" cy="358140"/>
            </a:xfrm>
            <a:custGeom>
              <a:avLst/>
              <a:gdLst/>
              <a:ahLst/>
              <a:cxnLst/>
              <a:rect l="l" t="t" r="r" b="b"/>
              <a:pathLst>
                <a:path w="1031875" h="358139">
                  <a:moveTo>
                    <a:pt x="0" y="358139"/>
                  </a:moveTo>
                  <a:lnTo>
                    <a:pt x="1031748" y="358139"/>
                  </a:lnTo>
                  <a:lnTo>
                    <a:pt x="1031748" y="0"/>
                  </a:lnTo>
                  <a:lnTo>
                    <a:pt x="0" y="0"/>
                  </a:lnTo>
                  <a:lnTo>
                    <a:pt x="0" y="358139"/>
                  </a:lnTo>
                  <a:close/>
                </a:path>
              </a:pathLst>
            </a:custGeom>
            <a:solidFill>
              <a:srgbClr val="E7CFCF">
                <a:alpha val="8980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450086" y="2958845"/>
              <a:ext cx="1031875" cy="373380"/>
            </a:xfrm>
            <a:custGeom>
              <a:avLst/>
              <a:gdLst/>
              <a:ahLst/>
              <a:cxnLst/>
              <a:rect l="l" t="t" r="r" b="b"/>
              <a:pathLst>
                <a:path w="1031875" h="373379">
                  <a:moveTo>
                    <a:pt x="0" y="373380"/>
                  </a:moveTo>
                  <a:lnTo>
                    <a:pt x="1031748" y="373380"/>
                  </a:lnTo>
                  <a:lnTo>
                    <a:pt x="1031748" y="0"/>
                  </a:lnTo>
                  <a:lnTo>
                    <a:pt x="0" y="0"/>
                  </a:lnTo>
                  <a:lnTo>
                    <a:pt x="0" y="373380"/>
                  </a:lnTo>
                  <a:close/>
                </a:path>
              </a:pathLst>
            </a:custGeom>
            <a:ln w="25399">
              <a:solidFill>
                <a:srgbClr val="E7CFC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/>
          <p:nvPr/>
        </p:nvSpPr>
        <p:spPr>
          <a:xfrm>
            <a:off x="2626614" y="2550414"/>
            <a:ext cx="1030605" cy="408940"/>
          </a:xfrm>
          <a:custGeom>
            <a:avLst/>
            <a:gdLst/>
            <a:ahLst/>
            <a:cxnLst/>
            <a:rect l="l" t="t" r="r" b="b"/>
            <a:pathLst>
              <a:path w="1030604" h="408939">
                <a:moveTo>
                  <a:pt x="0" y="408431"/>
                </a:moveTo>
                <a:lnTo>
                  <a:pt x="1030224" y="408431"/>
                </a:lnTo>
                <a:lnTo>
                  <a:pt x="1030224" y="0"/>
                </a:lnTo>
                <a:lnTo>
                  <a:pt x="0" y="0"/>
                </a:lnTo>
                <a:lnTo>
                  <a:pt x="0" y="408431"/>
                </a:lnTo>
                <a:close/>
              </a:path>
            </a:pathLst>
          </a:custGeom>
          <a:ln w="25400">
            <a:solidFill>
              <a:srgbClr val="BE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2777998" y="2687225"/>
            <a:ext cx="725170" cy="12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94"/>
              </a:lnSpc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Assistive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tools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2613914" y="2946145"/>
            <a:ext cx="1056005" cy="398780"/>
            <a:chOff x="2613914" y="2946145"/>
            <a:chExt cx="1056005" cy="398780"/>
          </a:xfrm>
        </p:grpSpPr>
        <p:sp>
          <p:nvSpPr>
            <p:cNvPr id="14" name="object 14" descr=""/>
            <p:cNvSpPr/>
            <p:nvPr/>
          </p:nvSpPr>
          <p:spPr>
            <a:xfrm>
              <a:off x="2626614" y="2974085"/>
              <a:ext cx="1030605" cy="358140"/>
            </a:xfrm>
            <a:custGeom>
              <a:avLst/>
              <a:gdLst/>
              <a:ahLst/>
              <a:cxnLst/>
              <a:rect l="l" t="t" r="r" b="b"/>
              <a:pathLst>
                <a:path w="1030604" h="358139">
                  <a:moveTo>
                    <a:pt x="0" y="358139"/>
                  </a:moveTo>
                  <a:lnTo>
                    <a:pt x="1030224" y="358139"/>
                  </a:lnTo>
                  <a:lnTo>
                    <a:pt x="1030224" y="0"/>
                  </a:lnTo>
                  <a:lnTo>
                    <a:pt x="0" y="0"/>
                  </a:lnTo>
                  <a:lnTo>
                    <a:pt x="0" y="358139"/>
                  </a:lnTo>
                  <a:close/>
                </a:path>
              </a:pathLst>
            </a:custGeom>
            <a:solidFill>
              <a:srgbClr val="E7CFCF">
                <a:alpha val="8980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626614" y="2958845"/>
              <a:ext cx="1030605" cy="373380"/>
            </a:xfrm>
            <a:custGeom>
              <a:avLst/>
              <a:gdLst/>
              <a:ahLst/>
              <a:cxnLst/>
              <a:rect l="l" t="t" r="r" b="b"/>
              <a:pathLst>
                <a:path w="1030604" h="373379">
                  <a:moveTo>
                    <a:pt x="0" y="373380"/>
                  </a:moveTo>
                  <a:lnTo>
                    <a:pt x="1030224" y="373380"/>
                  </a:lnTo>
                  <a:lnTo>
                    <a:pt x="1030224" y="0"/>
                  </a:lnTo>
                  <a:lnTo>
                    <a:pt x="0" y="0"/>
                  </a:lnTo>
                  <a:lnTo>
                    <a:pt x="0" y="373380"/>
                  </a:lnTo>
                  <a:close/>
                </a:path>
              </a:pathLst>
            </a:custGeom>
            <a:ln w="25400">
              <a:solidFill>
                <a:srgbClr val="E7CFC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/>
          <p:nvPr/>
        </p:nvSpPr>
        <p:spPr>
          <a:xfrm>
            <a:off x="3801617" y="2550414"/>
            <a:ext cx="1031875" cy="408940"/>
          </a:xfrm>
          <a:custGeom>
            <a:avLst/>
            <a:gdLst/>
            <a:ahLst/>
            <a:cxnLst/>
            <a:rect l="l" t="t" r="r" b="b"/>
            <a:pathLst>
              <a:path w="1031875" h="408939">
                <a:moveTo>
                  <a:pt x="0" y="408431"/>
                </a:moveTo>
                <a:lnTo>
                  <a:pt x="1031748" y="408431"/>
                </a:lnTo>
                <a:lnTo>
                  <a:pt x="1031748" y="0"/>
                </a:lnTo>
                <a:lnTo>
                  <a:pt x="0" y="0"/>
                </a:lnTo>
                <a:lnTo>
                  <a:pt x="0" y="408431"/>
                </a:lnTo>
                <a:close/>
              </a:path>
            </a:pathLst>
          </a:custGeom>
          <a:ln w="25400">
            <a:solidFill>
              <a:srgbClr val="BE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4008754" y="2563251"/>
            <a:ext cx="615950" cy="375285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algn="ctr">
              <a:lnSpc>
                <a:spcPct val="90100"/>
              </a:lnSpc>
              <a:spcBef>
                <a:spcPts val="20"/>
              </a:spcBef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Education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 Training Resources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3788917" y="2946145"/>
            <a:ext cx="1057275" cy="398780"/>
            <a:chOff x="3788917" y="2946145"/>
            <a:chExt cx="1057275" cy="398780"/>
          </a:xfrm>
        </p:grpSpPr>
        <p:sp>
          <p:nvSpPr>
            <p:cNvPr id="19" name="object 19" descr=""/>
            <p:cNvSpPr/>
            <p:nvPr/>
          </p:nvSpPr>
          <p:spPr>
            <a:xfrm>
              <a:off x="3801617" y="2974085"/>
              <a:ext cx="1031875" cy="358140"/>
            </a:xfrm>
            <a:custGeom>
              <a:avLst/>
              <a:gdLst/>
              <a:ahLst/>
              <a:cxnLst/>
              <a:rect l="l" t="t" r="r" b="b"/>
              <a:pathLst>
                <a:path w="1031875" h="358139">
                  <a:moveTo>
                    <a:pt x="0" y="358139"/>
                  </a:moveTo>
                  <a:lnTo>
                    <a:pt x="1031748" y="358139"/>
                  </a:lnTo>
                  <a:lnTo>
                    <a:pt x="1031748" y="0"/>
                  </a:lnTo>
                  <a:lnTo>
                    <a:pt x="0" y="0"/>
                  </a:lnTo>
                  <a:lnTo>
                    <a:pt x="0" y="358139"/>
                  </a:lnTo>
                  <a:close/>
                </a:path>
              </a:pathLst>
            </a:custGeom>
            <a:solidFill>
              <a:srgbClr val="E7CFCF">
                <a:alpha val="8980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801617" y="2958845"/>
              <a:ext cx="1031875" cy="373380"/>
            </a:xfrm>
            <a:custGeom>
              <a:avLst/>
              <a:gdLst/>
              <a:ahLst/>
              <a:cxnLst/>
              <a:rect l="l" t="t" r="r" b="b"/>
              <a:pathLst>
                <a:path w="1031875" h="373379">
                  <a:moveTo>
                    <a:pt x="0" y="373380"/>
                  </a:moveTo>
                  <a:lnTo>
                    <a:pt x="1031748" y="373380"/>
                  </a:lnTo>
                  <a:lnTo>
                    <a:pt x="1031748" y="0"/>
                  </a:lnTo>
                  <a:lnTo>
                    <a:pt x="0" y="0"/>
                  </a:lnTo>
                  <a:lnTo>
                    <a:pt x="0" y="373380"/>
                  </a:lnTo>
                  <a:close/>
                </a:path>
              </a:pathLst>
            </a:custGeom>
            <a:ln w="25399">
              <a:solidFill>
                <a:srgbClr val="E7CFC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/>
          <p:nvPr/>
        </p:nvSpPr>
        <p:spPr>
          <a:xfrm>
            <a:off x="4978146" y="2550414"/>
            <a:ext cx="1030605" cy="408940"/>
          </a:xfrm>
          <a:custGeom>
            <a:avLst/>
            <a:gdLst/>
            <a:ahLst/>
            <a:cxnLst/>
            <a:rect l="l" t="t" r="r" b="b"/>
            <a:pathLst>
              <a:path w="1030604" h="408939">
                <a:moveTo>
                  <a:pt x="0" y="408431"/>
                </a:moveTo>
                <a:lnTo>
                  <a:pt x="1030224" y="408431"/>
                </a:lnTo>
                <a:lnTo>
                  <a:pt x="1030224" y="0"/>
                </a:lnTo>
                <a:lnTo>
                  <a:pt x="0" y="0"/>
                </a:lnTo>
                <a:lnTo>
                  <a:pt x="0" y="408431"/>
                </a:lnTo>
                <a:close/>
              </a:path>
            </a:pathLst>
          </a:custGeom>
          <a:ln w="25400">
            <a:solidFill>
              <a:srgbClr val="BE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5158740" y="2563251"/>
            <a:ext cx="668020" cy="375285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algn="ctr" indent="635">
              <a:lnSpc>
                <a:spcPct val="90100"/>
              </a:lnSpc>
              <a:spcBef>
                <a:spcPts val="20"/>
              </a:spcBef>
            </a:pP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Care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Management tools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4965446" y="2946145"/>
            <a:ext cx="1056005" cy="398780"/>
            <a:chOff x="4965446" y="2946145"/>
            <a:chExt cx="1056005" cy="398780"/>
          </a:xfrm>
        </p:grpSpPr>
        <p:sp>
          <p:nvSpPr>
            <p:cNvPr id="24" name="object 24" descr=""/>
            <p:cNvSpPr/>
            <p:nvPr/>
          </p:nvSpPr>
          <p:spPr>
            <a:xfrm>
              <a:off x="4978146" y="2974085"/>
              <a:ext cx="1030605" cy="358140"/>
            </a:xfrm>
            <a:custGeom>
              <a:avLst/>
              <a:gdLst/>
              <a:ahLst/>
              <a:cxnLst/>
              <a:rect l="l" t="t" r="r" b="b"/>
              <a:pathLst>
                <a:path w="1030604" h="358139">
                  <a:moveTo>
                    <a:pt x="0" y="358139"/>
                  </a:moveTo>
                  <a:lnTo>
                    <a:pt x="1030224" y="358139"/>
                  </a:lnTo>
                  <a:lnTo>
                    <a:pt x="1030224" y="0"/>
                  </a:lnTo>
                  <a:lnTo>
                    <a:pt x="0" y="0"/>
                  </a:lnTo>
                  <a:lnTo>
                    <a:pt x="0" y="358139"/>
                  </a:lnTo>
                  <a:close/>
                </a:path>
              </a:pathLst>
            </a:custGeom>
            <a:solidFill>
              <a:srgbClr val="E7CFCF">
                <a:alpha val="8980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978146" y="2958845"/>
              <a:ext cx="1030605" cy="373380"/>
            </a:xfrm>
            <a:custGeom>
              <a:avLst/>
              <a:gdLst/>
              <a:ahLst/>
              <a:cxnLst/>
              <a:rect l="l" t="t" r="r" b="b"/>
              <a:pathLst>
                <a:path w="1030604" h="373379">
                  <a:moveTo>
                    <a:pt x="0" y="373380"/>
                  </a:moveTo>
                  <a:lnTo>
                    <a:pt x="1030224" y="373380"/>
                  </a:lnTo>
                  <a:lnTo>
                    <a:pt x="1030224" y="0"/>
                  </a:lnTo>
                  <a:lnTo>
                    <a:pt x="0" y="0"/>
                  </a:lnTo>
                  <a:lnTo>
                    <a:pt x="0" y="373380"/>
                  </a:lnTo>
                  <a:close/>
                </a:path>
              </a:pathLst>
            </a:custGeom>
            <a:ln w="25400">
              <a:solidFill>
                <a:srgbClr val="E7CFC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/>
          <p:nvPr/>
        </p:nvSpPr>
        <p:spPr>
          <a:xfrm>
            <a:off x="6153150" y="2550414"/>
            <a:ext cx="1031875" cy="408940"/>
          </a:xfrm>
          <a:custGeom>
            <a:avLst/>
            <a:gdLst/>
            <a:ahLst/>
            <a:cxnLst/>
            <a:rect l="l" t="t" r="r" b="b"/>
            <a:pathLst>
              <a:path w="1031875" h="408939">
                <a:moveTo>
                  <a:pt x="0" y="408431"/>
                </a:moveTo>
                <a:lnTo>
                  <a:pt x="1031748" y="408431"/>
                </a:lnTo>
                <a:lnTo>
                  <a:pt x="1031748" y="0"/>
                </a:lnTo>
                <a:lnTo>
                  <a:pt x="0" y="0"/>
                </a:lnTo>
                <a:lnTo>
                  <a:pt x="0" y="408431"/>
                </a:lnTo>
                <a:close/>
              </a:path>
            </a:pathLst>
          </a:custGeom>
          <a:ln w="25400">
            <a:solidFill>
              <a:srgbClr val="BE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6264528" y="2563251"/>
            <a:ext cx="807720" cy="375285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algn="ctr" indent="-1270">
              <a:lnSpc>
                <a:spcPct val="90100"/>
              </a:lnSpc>
              <a:spcBef>
                <a:spcPts val="20"/>
              </a:spcBef>
            </a:pP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Communication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Social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Interaction</a:t>
            </a:r>
            <a:r>
              <a:rPr dirty="0" sz="9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tools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6140450" y="2946145"/>
            <a:ext cx="1057275" cy="398780"/>
            <a:chOff x="6140450" y="2946145"/>
            <a:chExt cx="1057275" cy="398780"/>
          </a:xfrm>
        </p:grpSpPr>
        <p:sp>
          <p:nvSpPr>
            <p:cNvPr id="29" name="object 29" descr=""/>
            <p:cNvSpPr/>
            <p:nvPr/>
          </p:nvSpPr>
          <p:spPr>
            <a:xfrm>
              <a:off x="6153150" y="2974085"/>
              <a:ext cx="1031875" cy="358140"/>
            </a:xfrm>
            <a:custGeom>
              <a:avLst/>
              <a:gdLst/>
              <a:ahLst/>
              <a:cxnLst/>
              <a:rect l="l" t="t" r="r" b="b"/>
              <a:pathLst>
                <a:path w="1031875" h="358139">
                  <a:moveTo>
                    <a:pt x="0" y="358139"/>
                  </a:moveTo>
                  <a:lnTo>
                    <a:pt x="1031748" y="358139"/>
                  </a:lnTo>
                  <a:lnTo>
                    <a:pt x="1031748" y="0"/>
                  </a:lnTo>
                  <a:lnTo>
                    <a:pt x="0" y="0"/>
                  </a:lnTo>
                  <a:lnTo>
                    <a:pt x="0" y="358139"/>
                  </a:lnTo>
                  <a:close/>
                </a:path>
              </a:pathLst>
            </a:custGeom>
            <a:solidFill>
              <a:srgbClr val="E7CFCF">
                <a:alpha val="8980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153150" y="2958845"/>
              <a:ext cx="1031875" cy="373380"/>
            </a:xfrm>
            <a:custGeom>
              <a:avLst/>
              <a:gdLst/>
              <a:ahLst/>
              <a:cxnLst/>
              <a:rect l="l" t="t" r="r" b="b"/>
              <a:pathLst>
                <a:path w="1031875" h="373379">
                  <a:moveTo>
                    <a:pt x="0" y="373380"/>
                  </a:moveTo>
                  <a:lnTo>
                    <a:pt x="1031748" y="373380"/>
                  </a:lnTo>
                  <a:lnTo>
                    <a:pt x="1031748" y="0"/>
                  </a:lnTo>
                  <a:lnTo>
                    <a:pt x="0" y="0"/>
                  </a:lnTo>
                  <a:lnTo>
                    <a:pt x="0" y="373380"/>
                  </a:lnTo>
                  <a:close/>
                </a:path>
              </a:pathLst>
            </a:custGeom>
            <a:ln w="25399">
              <a:solidFill>
                <a:srgbClr val="E7CFC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1437386" y="2537714"/>
            <a:ext cx="1057275" cy="449580"/>
          </a:xfrm>
          <a:prstGeom prst="rect">
            <a:avLst/>
          </a:prstGeom>
          <a:solidFill>
            <a:srgbClr val="BE504D"/>
          </a:solidFill>
        </p:spPr>
        <p:txBody>
          <a:bodyPr wrap="square" lIns="0" tIns="73660" rIns="0" bIns="0" rtlCol="0" vert="horz">
            <a:spAutoFit/>
          </a:bodyPr>
          <a:lstStyle/>
          <a:p>
            <a:pPr algn="ctr" marL="172720" marR="165735" indent="-2540">
              <a:lnSpc>
                <a:spcPts val="860"/>
              </a:lnSpc>
              <a:spcBef>
                <a:spcPts val="580"/>
              </a:spcBef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Kontroll-</a:t>
            </a:r>
            <a:r>
              <a:rPr dirty="0" sz="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 Überwachungs- technologie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1437386" y="2961385"/>
            <a:ext cx="1057275" cy="354965"/>
            <a:chOff x="1437386" y="2961385"/>
            <a:chExt cx="1057275" cy="354965"/>
          </a:xfrm>
        </p:grpSpPr>
        <p:sp>
          <p:nvSpPr>
            <p:cNvPr id="33" name="object 33" descr=""/>
            <p:cNvSpPr/>
            <p:nvPr/>
          </p:nvSpPr>
          <p:spPr>
            <a:xfrm>
              <a:off x="1450086" y="2974085"/>
              <a:ext cx="1031875" cy="329565"/>
            </a:xfrm>
            <a:custGeom>
              <a:avLst/>
              <a:gdLst/>
              <a:ahLst/>
              <a:cxnLst/>
              <a:rect l="l" t="t" r="r" b="b"/>
              <a:pathLst>
                <a:path w="1031875" h="329564">
                  <a:moveTo>
                    <a:pt x="1031748" y="0"/>
                  </a:moveTo>
                  <a:lnTo>
                    <a:pt x="0" y="0"/>
                  </a:lnTo>
                  <a:lnTo>
                    <a:pt x="0" y="329183"/>
                  </a:lnTo>
                  <a:lnTo>
                    <a:pt x="1031748" y="329183"/>
                  </a:lnTo>
                  <a:lnTo>
                    <a:pt x="1031748" y="0"/>
                  </a:lnTo>
                  <a:close/>
                </a:path>
              </a:pathLst>
            </a:custGeom>
            <a:solidFill>
              <a:srgbClr val="E7CFCF">
                <a:alpha val="8980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450086" y="2974085"/>
              <a:ext cx="1031875" cy="329565"/>
            </a:xfrm>
            <a:custGeom>
              <a:avLst/>
              <a:gdLst/>
              <a:ahLst/>
              <a:cxnLst/>
              <a:rect l="l" t="t" r="r" b="b"/>
              <a:pathLst>
                <a:path w="1031875" h="329564">
                  <a:moveTo>
                    <a:pt x="0" y="329183"/>
                  </a:moveTo>
                  <a:lnTo>
                    <a:pt x="1031748" y="329183"/>
                  </a:lnTo>
                  <a:lnTo>
                    <a:pt x="1031748" y="0"/>
                  </a:lnTo>
                  <a:lnTo>
                    <a:pt x="0" y="0"/>
                  </a:lnTo>
                  <a:lnTo>
                    <a:pt x="0" y="329183"/>
                  </a:lnTo>
                  <a:close/>
                </a:path>
              </a:pathLst>
            </a:custGeom>
            <a:ln w="25400">
              <a:solidFill>
                <a:srgbClr val="E7CFC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2613914" y="2537714"/>
            <a:ext cx="1056005" cy="449580"/>
          </a:xfrm>
          <a:prstGeom prst="rect">
            <a:avLst/>
          </a:prstGeom>
          <a:solidFill>
            <a:srgbClr val="BE504D"/>
          </a:solidFill>
        </p:spPr>
        <p:txBody>
          <a:bodyPr wrap="square" lIns="0" tIns="52069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9"/>
              </a:spcBef>
            </a:pPr>
            <a:endParaRPr sz="800">
              <a:latin typeface="Times New Roman"/>
              <a:cs typeface="Times New Roman"/>
            </a:endParaRPr>
          </a:p>
          <a:p>
            <a:pPr marL="187325">
              <a:lnSpc>
                <a:spcPct val="100000"/>
              </a:lnSpc>
              <a:spcBef>
                <a:spcPts val="5"/>
              </a:spcBef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Assistive</a:t>
            </a:r>
            <a:r>
              <a:rPr dirty="0" sz="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Tools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2613914" y="2961385"/>
            <a:ext cx="1056005" cy="354965"/>
            <a:chOff x="2613914" y="2961385"/>
            <a:chExt cx="1056005" cy="354965"/>
          </a:xfrm>
        </p:grpSpPr>
        <p:sp>
          <p:nvSpPr>
            <p:cNvPr id="37" name="object 37" descr=""/>
            <p:cNvSpPr/>
            <p:nvPr/>
          </p:nvSpPr>
          <p:spPr>
            <a:xfrm>
              <a:off x="2626614" y="2974085"/>
              <a:ext cx="1030605" cy="329565"/>
            </a:xfrm>
            <a:custGeom>
              <a:avLst/>
              <a:gdLst/>
              <a:ahLst/>
              <a:cxnLst/>
              <a:rect l="l" t="t" r="r" b="b"/>
              <a:pathLst>
                <a:path w="1030604" h="329564">
                  <a:moveTo>
                    <a:pt x="1030224" y="0"/>
                  </a:moveTo>
                  <a:lnTo>
                    <a:pt x="0" y="0"/>
                  </a:lnTo>
                  <a:lnTo>
                    <a:pt x="0" y="329183"/>
                  </a:lnTo>
                  <a:lnTo>
                    <a:pt x="1030224" y="329183"/>
                  </a:lnTo>
                  <a:lnTo>
                    <a:pt x="1030224" y="0"/>
                  </a:lnTo>
                  <a:close/>
                </a:path>
              </a:pathLst>
            </a:custGeom>
            <a:solidFill>
              <a:srgbClr val="E7CFCF">
                <a:alpha val="8980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2626614" y="2974085"/>
              <a:ext cx="1030605" cy="329565"/>
            </a:xfrm>
            <a:custGeom>
              <a:avLst/>
              <a:gdLst/>
              <a:ahLst/>
              <a:cxnLst/>
              <a:rect l="l" t="t" r="r" b="b"/>
              <a:pathLst>
                <a:path w="1030604" h="329564">
                  <a:moveTo>
                    <a:pt x="0" y="329183"/>
                  </a:moveTo>
                  <a:lnTo>
                    <a:pt x="1030224" y="329183"/>
                  </a:lnTo>
                  <a:lnTo>
                    <a:pt x="1030224" y="0"/>
                  </a:lnTo>
                  <a:lnTo>
                    <a:pt x="0" y="0"/>
                  </a:lnTo>
                  <a:lnTo>
                    <a:pt x="0" y="329183"/>
                  </a:lnTo>
                  <a:close/>
                </a:path>
              </a:pathLst>
            </a:custGeom>
            <a:ln w="25400">
              <a:solidFill>
                <a:srgbClr val="E7CFC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3788917" y="2537714"/>
            <a:ext cx="1057275" cy="449580"/>
          </a:xfrm>
          <a:prstGeom prst="rect">
            <a:avLst/>
          </a:prstGeom>
          <a:solidFill>
            <a:srgbClr val="BE504D"/>
          </a:solidFill>
        </p:spPr>
        <p:txBody>
          <a:bodyPr wrap="square" lIns="0" tIns="73660" rIns="0" bIns="0" rtlCol="0" vert="horz">
            <a:spAutoFit/>
          </a:bodyPr>
          <a:lstStyle/>
          <a:p>
            <a:pPr marL="109855" marR="104775" indent="71120">
              <a:lnSpc>
                <a:spcPts val="860"/>
              </a:lnSpc>
              <a:spcBef>
                <a:spcPts val="580"/>
              </a:spcBef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Ressourcen</a:t>
            </a:r>
            <a:r>
              <a:rPr dirty="0" sz="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für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Bildung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Training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3788917" y="2961385"/>
            <a:ext cx="1057275" cy="354965"/>
            <a:chOff x="3788917" y="2961385"/>
            <a:chExt cx="1057275" cy="354965"/>
          </a:xfrm>
        </p:grpSpPr>
        <p:sp>
          <p:nvSpPr>
            <p:cNvPr id="41" name="object 41" descr=""/>
            <p:cNvSpPr/>
            <p:nvPr/>
          </p:nvSpPr>
          <p:spPr>
            <a:xfrm>
              <a:off x="3801617" y="2974085"/>
              <a:ext cx="1031875" cy="329565"/>
            </a:xfrm>
            <a:custGeom>
              <a:avLst/>
              <a:gdLst/>
              <a:ahLst/>
              <a:cxnLst/>
              <a:rect l="l" t="t" r="r" b="b"/>
              <a:pathLst>
                <a:path w="1031875" h="329564">
                  <a:moveTo>
                    <a:pt x="1031748" y="0"/>
                  </a:moveTo>
                  <a:lnTo>
                    <a:pt x="0" y="0"/>
                  </a:lnTo>
                  <a:lnTo>
                    <a:pt x="0" y="329183"/>
                  </a:lnTo>
                  <a:lnTo>
                    <a:pt x="1031748" y="329183"/>
                  </a:lnTo>
                  <a:lnTo>
                    <a:pt x="1031748" y="0"/>
                  </a:lnTo>
                  <a:close/>
                </a:path>
              </a:pathLst>
            </a:custGeom>
            <a:solidFill>
              <a:srgbClr val="E7CFCF">
                <a:alpha val="8980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3801617" y="2974085"/>
              <a:ext cx="1031875" cy="329565"/>
            </a:xfrm>
            <a:custGeom>
              <a:avLst/>
              <a:gdLst/>
              <a:ahLst/>
              <a:cxnLst/>
              <a:rect l="l" t="t" r="r" b="b"/>
              <a:pathLst>
                <a:path w="1031875" h="329564">
                  <a:moveTo>
                    <a:pt x="0" y="329183"/>
                  </a:moveTo>
                  <a:lnTo>
                    <a:pt x="1031748" y="329183"/>
                  </a:lnTo>
                  <a:lnTo>
                    <a:pt x="1031748" y="0"/>
                  </a:lnTo>
                  <a:lnTo>
                    <a:pt x="0" y="0"/>
                  </a:lnTo>
                  <a:lnTo>
                    <a:pt x="0" y="329183"/>
                  </a:lnTo>
                  <a:close/>
                </a:path>
              </a:pathLst>
            </a:custGeom>
            <a:ln w="25400">
              <a:solidFill>
                <a:srgbClr val="E7CFC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 txBox="1"/>
          <p:nvPr/>
        </p:nvSpPr>
        <p:spPr>
          <a:xfrm>
            <a:off x="4965446" y="2537714"/>
            <a:ext cx="1056005" cy="449580"/>
          </a:xfrm>
          <a:prstGeom prst="rect">
            <a:avLst/>
          </a:prstGeom>
          <a:solidFill>
            <a:srgbClr val="BE504D"/>
          </a:solidFill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endParaRPr sz="800">
              <a:latin typeface="Times New Roman"/>
              <a:cs typeface="Times New Roman"/>
            </a:endParaRPr>
          </a:p>
          <a:p>
            <a:pPr marL="402590" marR="59055" indent="-335915">
              <a:lnSpc>
                <a:spcPts val="860"/>
              </a:lnSpc>
              <a:spcBef>
                <a:spcPts val="5"/>
              </a:spcBef>
            </a:pP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Pflegemanagement- Tools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4" name="object 44" descr=""/>
          <p:cNvGrpSpPr/>
          <p:nvPr/>
        </p:nvGrpSpPr>
        <p:grpSpPr>
          <a:xfrm>
            <a:off x="4965446" y="2961385"/>
            <a:ext cx="1056005" cy="354965"/>
            <a:chOff x="4965446" y="2961385"/>
            <a:chExt cx="1056005" cy="354965"/>
          </a:xfrm>
        </p:grpSpPr>
        <p:sp>
          <p:nvSpPr>
            <p:cNvPr id="45" name="object 45" descr=""/>
            <p:cNvSpPr/>
            <p:nvPr/>
          </p:nvSpPr>
          <p:spPr>
            <a:xfrm>
              <a:off x="4978146" y="2974085"/>
              <a:ext cx="1030605" cy="329565"/>
            </a:xfrm>
            <a:custGeom>
              <a:avLst/>
              <a:gdLst/>
              <a:ahLst/>
              <a:cxnLst/>
              <a:rect l="l" t="t" r="r" b="b"/>
              <a:pathLst>
                <a:path w="1030604" h="329564">
                  <a:moveTo>
                    <a:pt x="1030224" y="0"/>
                  </a:moveTo>
                  <a:lnTo>
                    <a:pt x="0" y="0"/>
                  </a:lnTo>
                  <a:lnTo>
                    <a:pt x="0" y="329183"/>
                  </a:lnTo>
                  <a:lnTo>
                    <a:pt x="1030224" y="329183"/>
                  </a:lnTo>
                  <a:lnTo>
                    <a:pt x="1030224" y="0"/>
                  </a:lnTo>
                  <a:close/>
                </a:path>
              </a:pathLst>
            </a:custGeom>
            <a:solidFill>
              <a:srgbClr val="E7CFCF">
                <a:alpha val="8980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4978146" y="2974085"/>
              <a:ext cx="1030605" cy="329565"/>
            </a:xfrm>
            <a:custGeom>
              <a:avLst/>
              <a:gdLst/>
              <a:ahLst/>
              <a:cxnLst/>
              <a:rect l="l" t="t" r="r" b="b"/>
              <a:pathLst>
                <a:path w="1030604" h="329564">
                  <a:moveTo>
                    <a:pt x="0" y="329183"/>
                  </a:moveTo>
                  <a:lnTo>
                    <a:pt x="1030224" y="329183"/>
                  </a:lnTo>
                  <a:lnTo>
                    <a:pt x="1030224" y="0"/>
                  </a:lnTo>
                  <a:lnTo>
                    <a:pt x="0" y="0"/>
                  </a:lnTo>
                  <a:lnTo>
                    <a:pt x="0" y="329183"/>
                  </a:lnTo>
                  <a:close/>
                </a:path>
              </a:pathLst>
            </a:custGeom>
            <a:ln w="25400">
              <a:solidFill>
                <a:srgbClr val="E7CFC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 descr=""/>
          <p:cNvSpPr txBox="1"/>
          <p:nvPr/>
        </p:nvSpPr>
        <p:spPr>
          <a:xfrm>
            <a:off x="6140450" y="2537714"/>
            <a:ext cx="1057275" cy="449580"/>
          </a:xfrm>
          <a:prstGeom prst="rect">
            <a:avLst/>
          </a:prstGeom>
          <a:solidFill>
            <a:srgbClr val="BE504D"/>
          </a:solidFill>
        </p:spPr>
        <p:txBody>
          <a:bodyPr wrap="square" lIns="0" tIns="73660" rIns="0" bIns="0" rtlCol="0" vert="horz">
            <a:spAutoFit/>
          </a:bodyPr>
          <a:lstStyle/>
          <a:p>
            <a:pPr algn="ctr" marL="77470" marR="71120" indent="1905">
              <a:lnSpc>
                <a:spcPts val="860"/>
              </a:lnSpc>
              <a:spcBef>
                <a:spcPts val="580"/>
              </a:spcBef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Tools</a:t>
            </a:r>
            <a:r>
              <a:rPr dirty="0" sz="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für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 Kommunikation</a:t>
            </a:r>
            <a:r>
              <a:rPr dirty="0" sz="8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soziale</a:t>
            </a:r>
            <a:r>
              <a:rPr dirty="0" sz="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Interaktion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8" name="object 48" descr=""/>
          <p:cNvGrpSpPr/>
          <p:nvPr/>
        </p:nvGrpSpPr>
        <p:grpSpPr>
          <a:xfrm>
            <a:off x="6140450" y="2961385"/>
            <a:ext cx="1057275" cy="354965"/>
            <a:chOff x="6140450" y="2961385"/>
            <a:chExt cx="1057275" cy="354965"/>
          </a:xfrm>
        </p:grpSpPr>
        <p:sp>
          <p:nvSpPr>
            <p:cNvPr id="49" name="object 49" descr=""/>
            <p:cNvSpPr/>
            <p:nvPr/>
          </p:nvSpPr>
          <p:spPr>
            <a:xfrm>
              <a:off x="6153150" y="2974085"/>
              <a:ext cx="1031875" cy="329565"/>
            </a:xfrm>
            <a:custGeom>
              <a:avLst/>
              <a:gdLst/>
              <a:ahLst/>
              <a:cxnLst/>
              <a:rect l="l" t="t" r="r" b="b"/>
              <a:pathLst>
                <a:path w="1031875" h="329564">
                  <a:moveTo>
                    <a:pt x="1031748" y="0"/>
                  </a:moveTo>
                  <a:lnTo>
                    <a:pt x="0" y="0"/>
                  </a:lnTo>
                  <a:lnTo>
                    <a:pt x="0" y="329183"/>
                  </a:lnTo>
                  <a:lnTo>
                    <a:pt x="1031748" y="329183"/>
                  </a:lnTo>
                  <a:lnTo>
                    <a:pt x="1031748" y="0"/>
                  </a:lnTo>
                  <a:close/>
                </a:path>
              </a:pathLst>
            </a:custGeom>
            <a:solidFill>
              <a:srgbClr val="E7CFCF">
                <a:alpha val="8980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6153150" y="2974085"/>
              <a:ext cx="1031875" cy="329565"/>
            </a:xfrm>
            <a:custGeom>
              <a:avLst/>
              <a:gdLst/>
              <a:ahLst/>
              <a:cxnLst/>
              <a:rect l="l" t="t" r="r" b="b"/>
              <a:pathLst>
                <a:path w="1031875" h="329564">
                  <a:moveTo>
                    <a:pt x="0" y="329183"/>
                  </a:moveTo>
                  <a:lnTo>
                    <a:pt x="1031748" y="329183"/>
                  </a:lnTo>
                  <a:lnTo>
                    <a:pt x="1031748" y="0"/>
                  </a:lnTo>
                  <a:lnTo>
                    <a:pt x="0" y="0"/>
                  </a:lnTo>
                  <a:lnTo>
                    <a:pt x="0" y="329183"/>
                  </a:lnTo>
                  <a:close/>
                </a:path>
              </a:pathLst>
            </a:custGeom>
            <a:ln w="25400">
              <a:solidFill>
                <a:srgbClr val="E7CFC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 descr=""/>
          <p:cNvSpPr txBox="1"/>
          <p:nvPr/>
        </p:nvSpPr>
        <p:spPr>
          <a:xfrm>
            <a:off x="1462786" y="2973705"/>
            <a:ext cx="1006475" cy="392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5730" marR="508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Zur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Verfolgung</a:t>
            </a:r>
            <a:r>
              <a:rPr dirty="0" sz="800" spc="2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von</a:t>
            </a:r>
            <a:r>
              <a:rPr dirty="0" sz="800" spc="-10">
                <a:latin typeface="Arial"/>
                <a:cs typeface="Arial"/>
              </a:rPr>
              <a:t> Gesundheits- parametern</a:t>
            </a:r>
            <a:endParaRPr sz="800">
              <a:latin typeface="Arial"/>
              <a:cs typeface="Arial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3814317" y="2973705"/>
            <a:ext cx="1006475" cy="392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3340" marR="18542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Für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ein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besseres </a:t>
            </a:r>
            <a:r>
              <a:rPr dirty="0" sz="800">
                <a:latin typeface="Arial"/>
                <a:cs typeface="Arial"/>
              </a:rPr>
              <a:t>Training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des</a:t>
            </a:r>
            <a:r>
              <a:rPr dirty="0" sz="800" spc="-10">
                <a:latin typeface="Arial"/>
                <a:cs typeface="Arial"/>
              </a:rPr>
              <a:t> Pflegepersonals</a:t>
            </a:r>
            <a:endParaRPr sz="800">
              <a:latin typeface="Arial"/>
              <a:cs typeface="Arial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2639314" y="2960877"/>
            <a:ext cx="100520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370" marR="13081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latin typeface="Arial"/>
                <a:cs typeface="Arial"/>
              </a:rPr>
              <a:t>Zur</a:t>
            </a:r>
            <a:r>
              <a:rPr dirty="0" sz="600" spc="1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Verbesserung</a:t>
            </a:r>
            <a:r>
              <a:rPr dirty="0" sz="600" spc="25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der</a:t>
            </a:r>
            <a:r>
              <a:rPr dirty="0" sz="600" spc="50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Unabhängigkeit</a:t>
            </a:r>
            <a:r>
              <a:rPr dirty="0" sz="600" spc="2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und</a:t>
            </a:r>
            <a:r>
              <a:rPr dirty="0" sz="600" spc="15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des</a:t>
            </a:r>
            <a:r>
              <a:rPr dirty="0" sz="600" spc="50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Wohlbefindens</a:t>
            </a:r>
            <a:r>
              <a:rPr dirty="0" sz="600" spc="65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der</a:t>
            </a:r>
            <a:r>
              <a:rPr dirty="0" sz="600" spc="50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Klient:innen</a:t>
            </a:r>
            <a:endParaRPr sz="600">
              <a:latin typeface="Arial"/>
              <a:cs typeface="Arial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4990846" y="2959354"/>
            <a:ext cx="1005205" cy="392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52705" marR="128905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Zur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Verbesserung </a:t>
            </a:r>
            <a:r>
              <a:rPr dirty="0" sz="800">
                <a:latin typeface="Arial"/>
                <a:cs typeface="Arial"/>
              </a:rPr>
              <a:t>und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Erleichterung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Pflege</a:t>
            </a:r>
            <a:endParaRPr sz="800">
              <a:latin typeface="Arial"/>
              <a:cs typeface="Arial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6165850" y="2949321"/>
            <a:ext cx="100647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830" marR="18288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Für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soziales </a:t>
            </a:r>
            <a:r>
              <a:rPr dirty="0" sz="800">
                <a:latin typeface="Arial"/>
                <a:cs typeface="Arial"/>
              </a:rPr>
              <a:t>Engagement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und</a:t>
            </a:r>
            <a:r>
              <a:rPr dirty="0" sz="800" spc="-10">
                <a:latin typeface="Arial"/>
                <a:cs typeface="Arial"/>
              </a:rPr>
              <a:t> Zusammenarbeit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35"/>
              <a:t>Gesundheits-</a:t>
            </a:r>
            <a:r>
              <a:rPr dirty="0" spc="-229"/>
              <a:t>Apps</a:t>
            </a:r>
            <a:r>
              <a:rPr dirty="0" spc="-15"/>
              <a:t> </a:t>
            </a:r>
            <a:r>
              <a:rPr dirty="0" spc="-225"/>
              <a:t>und</a:t>
            </a:r>
            <a:r>
              <a:rPr dirty="0" spc="-50"/>
              <a:t> </a:t>
            </a:r>
            <a:r>
              <a:rPr dirty="0" spc="-175"/>
              <a:t>Wearables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20751" y="982033"/>
            <a:ext cx="4912995" cy="386651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Gesundheits-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 können mit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Wearables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kombiniert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werden</a:t>
            </a: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401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Wearables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sind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kleine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Geräte,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am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Körper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getragen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werden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können,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z.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B.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als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Uhren,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Armbänder,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Pflaster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Kleidung.</a:t>
            </a:r>
            <a:endParaRPr sz="1800">
              <a:latin typeface="Arial"/>
              <a:cs typeface="Arial"/>
            </a:endParaRPr>
          </a:p>
          <a:p>
            <a:pPr marL="304800" marR="45720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diesen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Geräten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befinden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sich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Sensoren,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programmiert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sind,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dass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wie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Herzrhythmus,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Herzfrequenz,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Blutdruck,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Atmung,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Bewegungen,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Körpertemperatur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usw.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erfassen.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35167" y="1086611"/>
            <a:ext cx="3407664" cy="2266188"/>
          </a:xfrm>
          <a:prstGeom prst="rect">
            <a:avLst/>
          </a:prstGeom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35"/>
              <a:t>Gesundheits-</a:t>
            </a:r>
            <a:r>
              <a:rPr dirty="0" spc="-229"/>
              <a:t>Apps</a:t>
            </a:r>
            <a:r>
              <a:rPr dirty="0" spc="-15"/>
              <a:t> </a:t>
            </a:r>
            <a:r>
              <a:rPr dirty="0" spc="-225"/>
              <a:t>und</a:t>
            </a:r>
            <a:r>
              <a:rPr dirty="0" spc="-50"/>
              <a:t> </a:t>
            </a:r>
            <a:r>
              <a:rPr dirty="0" spc="-175"/>
              <a:t>Wearables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99720" y="1160525"/>
            <a:ext cx="4546600" cy="3482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628650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Beispiele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sind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Aktivitätstracker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oder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intelligente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Uhren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(Smartwatches)</a:t>
            </a:r>
            <a:endParaRPr sz="1800">
              <a:latin typeface="Arial"/>
              <a:cs typeface="Arial"/>
            </a:endParaRPr>
          </a:p>
          <a:p>
            <a:pPr marL="304800" marR="6985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einigen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Fällen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gemessenen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Echtzeit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das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medizinische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Team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übermittelt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werden</a:t>
            </a: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Wenn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etwas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nicht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Ordnung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sein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scheint,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Ärzt:innen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schnell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herausfinden,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was als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nächstes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tun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ist,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schnelle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Entscheidungen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treffen.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5900" y="1200911"/>
            <a:ext cx="3400044" cy="2266188"/>
          </a:xfrm>
          <a:prstGeom prst="rect">
            <a:avLst/>
          </a:prstGeom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615823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35"/>
              <a:t>Gesundheits-</a:t>
            </a:r>
            <a:r>
              <a:rPr dirty="0" spc="-229"/>
              <a:t>Apps</a:t>
            </a:r>
            <a:r>
              <a:rPr dirty="0" spc="-5"/>
              <a:t> </a:t>
            </a:r>
            <a:r>
              <a:rPr dirty="0" spc="-225"/>
              <a:t>und</a:t>
            </a:r>
            <a:r>
              <a:rPr dirty="0" spc="-40"/>
              <a:t> </a:t>
            </a:r>
            <a:r>
              <a:rPr dirty="0" spc="-254"/>
              <a:t>persönliche</a:t>
            </a:r>
            <a:r>
              <a:rPr dirty="0" spc="-30"/>
              <a:t> </a:t>
            </a:r>
            <a:r>
              <a:rPr dirty="0" spc="-120"/>
              <a:t>Daten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7522" y="1192265"/>
            <a:ext cx="6140450" cy="2331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401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Funktion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Gesundheits-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beruht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Erhebung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Verarbeitung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–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unter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Umständen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auch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Weitergabe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–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personenbezogener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Daten.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Persönliche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Gesundheitsdaten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sind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hochsensibel</a:t>
            </a:r>
            <a:endParaRPr sz="1800">
              <a:latin typeface="Arial"/>
              <a:cs typeface="Arial"/>
            </a:endParaRPr>
          </a:p>
          <a:p>
            <a:pPr marL="304800" marR="674370" indent="-292735">
              <a:lnSpc>
                <a:spcPct val="14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304800" algn="l"/>
                <a:tab pos="1701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Nutzer:innen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schützen,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sind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zuverlässige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Datenschutzmaßnahmen</a:t>
            </a:r>
            <a:r>
              <a:rPr dirty="0" sz="1800" spc="-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erforderlich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6238" y="2787824"/>
            <a:ext cx="1635728" cy="1887378"/>
          </a:xfrm>
          <a:prstGeom prst="rect">
            <a:avLst/>
          </a:prstGeom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4755" y="2333244"/>
            <a:ext cx="1220724" cy="12207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35"/>
              <a:t>Gesundheits-</a:t>
            </a:r>
            <a:r>
              <a:rPr dirty="0" spc="-229"/>
              <a:t>Apps</a:t>
            </a:r>
            <a:r>
              <a:rPr dirty="0" spc="-15"/>
              <a:t> </a:t>
            </a:r>
            <a:r>
              <a:rPr dirty="0" spc="-225"/>
              <a:t>und</a:t>
            </a:r>
            <a:r>
              <a:rPr dirty="0" spc="-50"/>
              <a:t> </a:t>
            </a:r>
            <a:r>
              <a:rPr dirty="0" spc="-204"/>
              <a:t>Datenschutz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229969" y="1992629"/>
            <a:ext cx="2891790" cy="2331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5435" marR="970280" indent="-293370">
              <a:lnSpc>
                <a:spcPct val="1401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Unzureichender Datenschutz</a:t>
            </a:r>
            <a:endParaRPr sz="1800">
              <a:latin typeface="Arial"/>
              <a:cs typeface="Arial"/>
            </a:endParaRPr>
          </a:p>
          <a:p>
            <a:pPr marL="305435" indent="-292735">
              <a:lnSpc>
                <a:spcPct val="100000"/>
              </a:lnSpc>
              <a:spcBef>
                <a:spcPts val="860"/>
              </a:spcBef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Datenschutzverletzungen</a:t>
            </a:r>
            <a:endParaRPr sz="1800">
              <a:latin typeface="Arial"/>
              <a:cs typeface="Arial"/>
            </a:endParaRPr>
          </a:p>
          <a:p>
            <a:pPr marL="305435" indent="-292735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Datenweitergabe</a:t>
            </a:r>
            <a:r>
              <a:rPr dirty="0" sz="18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ohne</a:t>
            </a:r>
            <a:endParaRPr sz="1800">
              <a:latin typeface="Arial"/>
              <a:cs typeface="Arial"/>
            </a:endParaRPr>
          </a:p>
          <a:p>
            <a:pPr marL="305435" marR="927735">
              <a:lnSpc>
                <a:spcPct val="14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Zustimmung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Nutzer:innen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229969" y="1244853"/>
            <a:ext cx="629158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561840" algn="l"/>
              </a:tabLst>
            </a:pP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Bedenken</a:t>
            </a:r>
            <a:r>
              <a:rPr dirty="0" sz="18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Arial"/>
                <a:cs typeface="Arial"/>
              </a:rPr>
              <a:t>hinsichtlich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00AF50"/>
                </a:solidFill>
                <a:latin typeface="Arial"/>
                <a:cs typeface="Arial"/>
              </a:rPr>
              <a:t>Datensicherheit 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des</a:t>
            </a:r>
            <a:r>
              <a:rPr dirty="0" sz="18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Arial"/>
                <a:cs typeface="Arial"/>
              </a:rPr>
              <a:t>Datenschutzes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793485" y="1914086"/>
            <a:ext cx="2931795" cy="2330450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Einwilligung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Kontrolle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Nutzer:innen</a:t>
            </a:r>
            <a:endParaRPr sz="1800">
              <a:latin typeface="Arial"/>
              <a:cs typeface="Arial"/>
            </a:endParaRPr>
          </a:p>
          <a:p>
            <a:pPr marL="304800" marR="387985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Transparente Datenschutzrichtlinien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Fundierte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865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Entscheidungsfindung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7619" y="2687344"/>
            <a:ext cx="747405" cy="660284"/>
          </a:xfrm>
          <a:prstGeom prst="rect">
            <a:avLst/>
          </a:prstGeom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41451" y="215595"/>
            <a:ext cx="430911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35">
                <a:solidFill>
                  <a:srgbClr val="FFFFFF"/>
                </a:solidFill>
                <a:latin typeface="Arial Black"/>
                <a:cs typeface="Arial Black"/>
              </a:rPr>
              <a:t>Arten</a:t>
            </a:r>
            <a:r>
              <a:rPr dirty="0" sz="2500" spc="-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35">
                <a:solidFill>
                  <a:srgbClr val="FFFFFF"/>
                </a:solidFill>
                <a:latin typeface="Arial Black"/>
                <a:cs typeface="Arial Black"/>
              </a:rPr>
              <a:t>von</a:t>
            </a:r>
            <a:r>
              <a:rPr dirty="0" sz="2500" spc="-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40">
                <a:solidFill>
                  <a:srgbClr val="FFFFFF"/>
                </a:solidFill>
                <a:latin typeface="Arial Black"/>
                <a:cs typeface="Arial Black"/>
              </a:rPr>
              <a:t>Gesundheits-</a:t>
            </a:r>
            <a:r>
              <a:rPr dirty="0" sz="2500" spc="-150">
                <a:solidFill>
                  <a:srgbClr val="FFFFFF"/>
                </a:solidFill>
                <a:latin typeface="Arial Black"/>
                <a:cs typeface="Arial Black"/>
              </a:rPr>
              <a:t>Apps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7172" y="2245867"/>
            <a:ext cx="4546600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Welche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verschiedenen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487172" y="2748483"/>
            <a:ext cx="5470525" cy="1031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785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Kategorien</a:t>
            </a:r>
            <a:r>
              <a:rPr dirty="0" sz="3300" spc="-5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von</a:t>
            </a:r>
            <a:endParaRPr sz="3300">
              <a:latin typeface="Arial"/>
              <a:cs typeface="Arial"/>
            </a:endParaRPr>
          </a:p>
          <a:p>
            <a:pPr marL="1779270">
              <a:lnSpc>
                <a:spcPts val="360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  <a:p>
            <a:pPr marL="12700">
              <a:lnSpc>
                <a:spcPts val="3775"/>
              </a:lnSpc>
            </a:pP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Gesundheits-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Apps</a:t>
            </a:r>
            <a:r>
              <a:rPr dirty="0" sz="33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gibt</a:t>
            </a:r>
            <a:r>
              <a:rPr dirty="0" sz="33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es?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8100" y="3793235"/>
            <a:ext cx="1385316" cy="12252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Gesundheitsmanagement-</a:t>
            </a:r>
            <a:r>
              <a:rPr dirty="0" spc="-170"/>
              <a:t>Apps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90219" y="1582419"/>
            <a:ext cx="7436484" cy="1946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24130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…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helfen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Einzelpersonen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dabei,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ihren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eigenen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Gesundheitszustand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zu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überwachen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und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nachzuverfolgen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, z.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B.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Herzerkrankungen,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Diabetes,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chronischen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Krankheiten,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psychischen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Erkrankungen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usw.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einbezogenen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Parametern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gehören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z.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B.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Blutdruck,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Blutzucker,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Kopfschmerzen,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Schlafverhalten,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körperliche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Aktivität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usw.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6733" y="1934358"/>
            <a:ext cx="3158900" cy="215338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/>
              <a:t>Lifestyle-</a:t>
            </a:r>
            <a:r>
              <a:rPr dirty="0" spc="-195"/>
              <a:t>Apps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37820" y="1160525"/>
            <a:ext cx="4786630" cy="309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…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helfen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Nutzer:innen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dabei,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ihrem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Alltag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gesündere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Entscheidungen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Bezug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auf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Fitness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Ernährung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treffen.</a:t>
            </a:r>
            <a:endParaRPr sz="1800">
              <a:latin typeface="Arial"/>
              <a:cs typeface="Arial"/>
            </a:endParaRPr>
          </a:p>
          <a:p>
            <a:pPr marL="304800" marR="41910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Einige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stellen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eine:n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digitale:n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Trainer:in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zur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Verfügung,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der:die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Nutzer:innen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Feedback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gibt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motiviert.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Beispiele sind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Fitness-Tracker,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86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Ernährungsberatung,</a:t>
            </a:r>
            <a:r>
              <a:rPr dirty="0" sz="1800" spc="-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Kalorienzähler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9567" y="2077211"/>
            <a:ext cx="2494788" cy="2494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5"/>
              <a:t>Telemedizin-</a:t>
            </a:r>
            <a:r>
              <a:rPr dirty="0" spc="-180"/>
              <a:t>Apps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90219" y="1134862"/>
            <a:ext cx="5714365" cy="34836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04800" marR="739140" indent="-292735">
              <a:lnSpc>
                <a:spcPct val="140000"/>
              </a:lnSpc>
              <a:spcBef>
                <a:spcPts val="10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...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ermöglichen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Fernbetreuung,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indem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sie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Klient:innen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medizinischem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Fachpersonal verbinden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...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helfen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Ärzt:innen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Überwachung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bestimmter</a:t>
            </a:r>
            <a:endParaRPr sz="1800">
              <a:latin typeface="Arial"/>
              <a:cs typeface="Arial"/>
            </a:endParaRPr>
          </a:p>
          <a:p>
            <a:pPr marL="304800" marR="323215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Parameter,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z.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B.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Diabetiker:innen,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automatisch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Glukosewerte an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behandelnden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Ärzt:innen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senden</a:t>
            </a:r>
            <a:endParaRPr sz="1800">
              <a:latin typeface="Arial"/>
              <a:cs typeface="Arial"/>
            </a:endParaRPr>
          </a:p>
          <a:p>
            <a:pPr marL="304800" marR="295910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Telemedizin-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werden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immer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Absprache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mit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einem</a:t>
            </a:r>
            <a:r>
              <a:rPr dirty="0" sz="18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Gesundheitsdienstleister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genutzt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276923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0"/>
              <a:t>Medizinische</a:t>
            </a:r>
            <a:r>
              <a:rPr dirty="0"/>
              <a:t> </a:t>
            </a:r>
            <a:r>
              <a:rPr dirty="0" spc="-195"/>
              <a:t>Apps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80466" y="1122425"/>
            <a:ext cx="5357495" cy="3653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5435" marR="5080" indent="-293370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Medizinische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dienen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Diagnose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und/oder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Behandlung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Krankheit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werden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für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medizinische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klinische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Zwecke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eingesetzt.</a:t>
            </a:r>
            <a:endParaRPr sz="1800">
              <a:latin typeface="Arial"/>
              <a:cs typeface="Arial"/>
            </a:endParaRPr>
          </a:p>
          <a:p>
            <a:pPr marL="305435" marR="358140" indent="-293370">
              <a:lnSpc>
                <a:spcPct val="140000"/>
              </a:lnSpc>
              <a:spcBef>
                <a:spcPts val="670"/>
              </a:spcBef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müssen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medizinische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Produkte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zugelassen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sein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bestimmte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Qualitäts-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und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Sicherheitsstandards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erfüllen</a:t>
            </a:r>
            <a:endParaRPr sz="1800">
              <a:latin typeface="Arial"/>
              <a:cs typeface="Arial"/>
            </a:endParaRPr>
          </a:p>
          <a:p>
            <a:pPr marL="305435" marR="295275" indent="-293370">
              <a:lnSpc>
                <a:spcPct val="140100"/>
              </a:lnSpc>
              <a:spcBef>
                <a:spcPts val="670"/>
              </a:spcBef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werden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medizinische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durch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die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Medizinprodukteverordnung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(Medical</a:t>
            </a:r>
            <a:r>
              <a:rPr dirty="0" sz="1800" spc="-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Device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Regulation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–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MDR)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geregelt.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1162811"/>
            <a:ext cx="2523236" cy="3785616"/>
          </a:xfrm>
          <a:prstGeom prst="rect">
            <a:avLst/>
          </a:prstGeom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463994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5">
                <a:solidFill>
                  <a:srgbClr val="FFFFFF"/>
                </a:solidFill>
              </a:rPr>
              <a:t>Vorteile</a:t>
            </a:r>
            <a:r>
              <a:rPr dirty="0" spc="-55">
                <a:solidFill>
                  <a:srgbClr val="FFFFFF"/>
                </a:solidFill>
              </a:rPr>
              <a:t> </a:t>
            </a:r>
            <a:r>
              <a:rPr dirty="0" spc="-235">
                <a:solidFill>
                  <a:srgbClr val="FFFFFF"/>
                </a:solidFill>
              </a:rPr>
              <a:t>von</a:t>
            </a:r>
            <a:r>
              <a:rPr dirty="0" spc="-45">
                <a:solidFill>
                  <a:srgbClr val="FFFFFF"/>
                </a:solidFill>
              </a:rPr>
              <a:t> </a:t>
            </a:r>
            <a:r>
              <a:rPr dirty="0" spc="-240">
                <a:solidFill>
                  <a:srgbClr val="FFFFFF"/>
                </a:solidFill>
              </a:rPr>
              <a:t>Gesundheits-</a:t>
            </a:r>
            <a:r>
              <a:rPr dirty="0" spc="-135">
                <a:solidFill>
                  <a:srgbClr val="FFFFFF"/>
                </a:solidFill>
              </a:rPr>
              <a:t>Apps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409346" y="1623136"/>
            <a:ext cx="5292090" cy="3044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Welche</a:t>
            </a:r>
            <a:r>
              <a:rPr dirty="0" sz="3300" spc="-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Vorteile</a:t>
            </a:r>
            <a:r>
              <a:rPr dirty="0" sz="33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bieten Gesundheits-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Apps</a:t>
            </a:r>
            <a:r>
              <a:rPr dirty="0" sz="33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älteren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Menschen</a:t>
            </a:r>
            <a:r>
              <a:rPr dirty="0" sz="33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bei</a:t>
            </a:r>
            <a:r>
              <a:rPr dirty="0" sz="33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der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Verbess</a:t>
            </a:r>
            <a:r>
              <a:rPr dirty="0" sz="3300" spc="-365" b="1">
                <a:solidFill>
                  <a:srgbClr val="3E3E3E"/>
                </a:solidFill>
                <a:latin typeface="Arial"/>
                <a:cs typeface="Arial"/>
              </a:rPr>
              <a:t>e</a:t>
            </a:r>
            <a:r>
              <a:rPr dirty="0" baseline="194444" sz="900" spc="75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rung</a:t>
            </a:r>
            <a:r>
              <a:rPr dirty="0" sz="3300" spc="-1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ihrer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Gesundheit</a:t>
            </a:r>
            <a:r>
              <a:rPr dirty="0" sz="33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und</a:t>
            </a:r>
            <a:r>
              <a:rPr dirty="0" sz="33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ihres Wohlbefindens?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887094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5"/>
              <a:t>Video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4" name="object 4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40918" y="1978192"/>
            <a:ext cx="950152" cy="94974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3515" y="1862410"/>
            <a:ext cx="580803" cy="58165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01802" y="774563"/>
            <a:ext cx="7964170" cy="4142104"/>
          </a:xfrm>
          <a:prstGeom prst="rect">
            <a:avLst/>
          </a:prstGeom>
        </p:spPr>
        <p:txBody>
          <a:bodyPr wrap="square" lIns="0" tIns="1231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7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diesem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kurzen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spricht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Pflegedienstleiter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verschiedene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Technologien,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seiner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Organisation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eingeführt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wurden.</a:t>
            </a:r>
            <a:endParaRPr sz="1800">
              <a:latin typeface="Arial"/>
              <a:cs typeface="Arial"/>
            </a:endParaRPr>
          </a:p>
          <a:p>
            <a:pPr algn="just" marL="5887720" marR="5080">
              <a:lnSpc>
                <a:spcPct val="100000"/>
              </a:lnSpc>
              <a:spcBef>
                <a:spcPts val="1580"/>
              </a:spcBef>
            </a:pP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25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das</a:t>
            </a:r>
            <a:r>
              <a:rPr dirty="0" sz="1200" spc="25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Video</a:t>
            </a:r>
            <a:r>
              <a:rPr dirty="0" sz="1200" spc="254">
                <a:latin typeface="Arial"/>
                <a:cs typeface="Arial"/>
              </a:rPr>
              <a:t>  </a:t>
            </a:r>
            <a:r>
              <a:rPr dirty="0" sz="1200" spc="-10">
                <a:latin typeface="Arial"/>
                <a:cs typeface="Arial"/>
              </a:rPr>
              <a:t>anzusehen </a:t>
            </a:r>
            <a:r>
              <a:rPr dirty="0" sz="1200">
                <a:latin typeface="Arial"/>
                <a:cs typeface="Arial"/>
              </a:rPr>
              <a:t>klicken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Sie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auf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das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YouTube </a:t>
            </a:r>
            <a:r>
              <a:rPr dirty="0" sz="1200">
                <a:latin typeface="Arial"/>
                <a:cs typeface="Arial"/>
              </a:rPr>
              <a:t>Symbol.</a:t>
            </a:r>
            <a:r>
              <a:rPr dirty="0" sz="1200" spc="28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Für</a:t>
            </a:r>
            <a:r>
              <a:rPr dirty="0" sz="1200" spc="280">
                <a:latin typeface="Arial"/>
                <a:cs typeface="Arial"/>
              </a:rPr>
              <a:t>  </a:t>
            </a:r>
            <a:r>
              <a:rPr dirty="0" sz="1200" b="1">
                <a:latin typeface="Arial"/>
                <a:cs typeface="Arial"/>
              </a:rPr>
              <a:t>Untertitel</a:t>
            </a:r>
            <a:r>
              <a:rPr dirty="0" sz="1200" spc="285" b="1">
                <a:latin typeface="Arial"/>
                <a:cs typeface="Arial"/>
              </a:rPr>
              <a:t>  </a:t>
            </a:r>
            <a:r>
              <a:rPr dirty="0" sz="1200" spc="-25" b="1">
                <a:latin typeface="Arial"/>
                <a:cs typeface="Arial"/>
              </a:rPr>
              <a:t>in </a:t>
            </a:r>
            <a:r>
              <a:rPr dirty="0" sz="1200" b="1">
                <a:latin typeface="Arial"/>
                <a:cs typeface="Arial"/>
              </a:rPr>
              <a:t>Ihrer</a:t>
            </a:r>
            <a:r>
              <a:rPr dirty="0" sz="1200" spc="48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bevorzugten</a:t>
            </a:r>
            <a:r>
              <a:rPr dirty="0" sz="1200" spc="484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Sprache </a:t>
            </a:r>
            <a:r>
              <a:rPr dirty="0" sz="1200">
                <a:latin typeface="Arial"/>
                <a:cs typeface="Arial"/>
              </a:rPr>
              <a:t>gehen</a:t>
            </a:r>
            <a:r>
              <a:rPr dirty="0" sz="1200" spc="325">
                <a:latin typeface="Arial"/>
                <a:cs typeface="Arial"/>
              </a:rPr>
              <a:t>    </a:t>
            </a:r>
            <a:r>
              <a:rPr dirty="0" sz="1200">
                <a:latin typeface="Arial"/>
                <a:cs typeface="Arial"/>
              </a:rPr>
              <a:t>Sie</a:t>
            </a:r>
            <a:r>
              <a:rPr dirty="0" sz="1200" spc="325">
                <a:latin typeface="Arial"/>
                <a:cs typeface="Arial"/>
              </a:rPr>
              <a:t>    </a:t>
            </a:r>
            <a:r>
              <a:rPr dirty="0" sz="1200">
                <a:latin typeface="Arial"/>
                <a:cs typeface="Arial"/>
              </a:rPr>
              <a:t>auf</a:t>
            </a:r>
            <a:r>
              <a:rPr dirty="0" sz="1200" spc="325">
                <a:latin typeface="Arial"/>
                <a:cs typeface="Arial"/>
              </a:rPr>
              <a:t>    </a:t>
            </a:r>
            <a:r>
              <a:rPr dirty="0" sz="1200" spc="-25">
                <a:latin typeface="Arial"/>
                <a:cs typeface="Arial"/>
              </a:rPr>
              <a:t>die </a:t>
            </a:r>
            <a:r>
              <a:rPr dirty="0" sz="1200">
                <a:latin typeface="Arial"/>
                <a:cs typeface="Arial"/>
              </a:rPr>
              <a:t>Einstellungen</a:t>
            </a:r>
            <a:r>
              <a:rPr dirty="0" sz="1200" spc="17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unterhalb</a:t>
            </a:r>
            <a:r>
              <a:rPr dirty="0" sz="1200" spc="185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des </a:t>
            </a:r>
            <a:r>
              <a:rPr dirty="0" sz="1200" spc="-10">
                <a:latin typeface="Arial"/>
                <a:cs typeface="Arial"/>
              </a:rPr>
              <a:t>Videos.</a:t>
            </a:r>
            <a:endParaRPr sz="120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  <a:spcBef>
                <a:spcPts val="58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TSA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|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Embracing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Future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Care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Workforce</a:t>
            </a:r>
            <a:r>
              <a:rPr dirty="0" sz="20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Residents</a:t>
            </a:r>
            <a:endParaRPr sz="2000">
              <a:latin typeface="Arial"/>
              <a:cs typeface="Arial"/>
            </a:endParaRPr>
          </a:p>
          <a:p>
            <a:pPr marL="58419">
              <a:lnSpc>
                <a:spcPct val="100000"/>
              </a:lnSpc>
              <a:spcBef>
                <a:spcPts val="207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Sehen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sich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an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denken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folgenden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Fragen</a:t>
            </a:r>
            <a:endParaRPr sz="1600">
              <a:latin typeface="Arial"/>
              <a:cs typeface="Arial"/>
            </a:endParaRPr>
          </a:p>
          <a:p>
            <a:pPr marL="58419">
              <a:lnSpc>
                <a:spcPct val="100000"/>
              </a:lnSpc>
              <a:spcBef>
                <a:spcPts val="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nach:</a:t>
            </a:r>
            <a:endParaRPr sz="1600">
              <a:latin typeface="Arial"/>
              <a:cs typeface="Arial"/>
            </a:endParaRPr>
          </a:p>
          <a:p>
            <a:pPr marL="287020" marR="1573530" indent="-228600">
              <a:lnSpc>
                <a:spcPct val="100000"/>
              </a:lnSpc>
              <a:buClr>
                <a:srgbClr val="000000"/>
              </a:buClr>
              <a:buSzPct val="112500"/>
              <a:buFont typeface="Arial"/>
              <a:buChar char="•"/>
              <a:tabLst>
                <a:tab pos="287020" algn="l"/>
              </a:tabLst>
            </a:pPr>
            <a:r>
              <a:rPr dirty="0" sz="1600" i="1">
                <a:solidFill>
                  <a:srgbClr val="379C73"/>
                </a:solidFill>
                <a:latin typeface="Arial"/>
                <a:cs typeface="Arial"/>
              </a:rPr>
              <a:t>Welche</a:t>
            </a:r>
            <a:r>
              <a:rPr dirty="0" sz="1600" spc="-8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379C73"/>
                </a:solidFill>
                <a:latin typeface="Arial"/>
                <a:cs typeface="Arial"/>
              </a:rPr>
              <a:t>Elemente</a:t>
            </a:r>
            <a:r>
              <a:rPr dirty="0" sz="1600" spc="-3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379C73"/>
                </a:solidFill>
                <a:latin typeface="Arial"/>
                <a:cs typeface="Arial"/>
              </a:rPr>
              <a:t>der</a:t>
            </a:r>
            <a:r>
              <a:rPr dirty="0" sz="1600" spc="-3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379C73"/>
                </a:solidFill>
                <a:latin typeface="Arial"/>
                <a:cs typeface="Arial"/>
              </a:rPr>
              <a:t>Ausstattung</a:t>
            </a:r>
            <a:r>
              <a:rPr dirty="0" sz="1600" spc="-3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379C73"/>
                </a:solidFill>
                <a:latin typeface="Arial"/>
                <a:cs typeface="Arial"/>
              </a:rPr>
              <a:t>kannten</a:t>
            </a:r>
            <a:r>
              <a:rPr dirty="0" sz="1600" spc="-3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379C73"/>
                </a:solidFill>
                <a:latin typeface="Arial"/>
                <a:cs typeface="Arial"/>
              </a:rPr>
              <a:t>Sie</a:t>
            </a:r>
            <a:r>
              <a:rPr dirty="0" sz="1600" spc="-5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379C73"/>
                </a:solidFill>
                <a:latin typeface="Arial"/>
                <a:cs typeface="Arial"/>
              </a:rPr>
              <a:t>bereits?</a:t>
            </a:r>
            <a:r>
              <a:rPr dirty="0" sz="1600" spc="-4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379C73"/>
                </a:solidFill>
                <a:latin typeface="Arial"/>
                <a:cs typeface="Arial"/>
              </a:rPr>
              <a:t>Was</a:t>
            </a:r>
            <a:r>
              <a:rPr dirty="0" sz="1600" spc="-5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379C73"/>
                </a:solidFill>
                <a:latin typeface="Arial"/>
                <a:cs typeface="Arial"/>
              </a:rPr>
              <a:t>ist</a:t>
            </a:r>
            <a:r>
              <a:rPr dirty="0" sz="1600" spc="-4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spc="-25" i="1">
                <a:solidFill>
                  <a:srgbClr val="379C73"/>
                </a:solidFill>
                <a:latin typeface="Arial"/>
                <a:cs typeface="Arial"/>
              </a:rPr>
              <a:t>neu</a:t>
            </a:r>
            <a:r>
              <a:rPr dirty="0" sz="1600" spc="-2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379C73"/>
                </a:solidFill>
                <a:latin typeface="Arial"/>
                <a:cs typeface="Arial"/>
              </a:rPr>
              <a:t>für</a:t>
            </a:r>
            <a:r>
              <a:rPr dirty="0" sz="1600" spc="-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spc="-20" i="1">
                <a:solidFill>
                  <a:srgbClr val="379C73"/>
                </a:solidFill>
                <a:latin typeface="Arial"/>
                <a:cs typeface="Arial"/>
              </a:rPr>
              <a:t>Sie?</a:t>
            </a:r>
            <a:endParaRPr sz="1600">
              <a:latin typeface="Arial"/>
              <a:cs typeface="Arial"/>
            </a:endParaRPr>
          </a:p>
          <a:p>
            <a:pPr marL="286385" indent="-227965">
              <a:lnSpc>
                <a:spcPct val="100000"/>
              </a:lnSpc>
              <a:buClr>
                <a:srgbClr val="000000"/>
              </a:buClr>
              <a:buSzPct val="112500"/>
              <a:buFont typeface="Arial"/>
              <a:buChar char="•"/>
              <a:tabLst>
                <a:tab pos="286385" algn="l"/>
              </a:tabLst>
            </a:pPr>
            <a:r>
              <a:rPr dirty="0" sz="1600" i="1">
                <a:solidFill>
                  <a:srgbClr val="379C73"/>
                </a:solidFill>
                <a:latin typeface="Arial"/>
                <a:cs typeface="Arial"/>
              </a:rPr>
              <a:t>Welchem</a:t>
            </a:r>
            <a:r>
              <a:rPr dirty="0" sz="1600" spc="-5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379C73"/>
                </a:solidFill>
                <a:latin typeface="Arial"/>
                <a:cs typeface="Arial"/>
              </a:rPr>
              <a:t>Zweck</a:t>
            </a:r>
            <a:r>
              <a:rPr dirty="0" sz="1600" spc="-2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379C73"/>
                </a:solidFill>
                <a:latin typeface="Arial"/>
                <a:cs typeface="Arial"/>
              </a:rPr>
              <a:t>dienen</a:t>
            </a:r>
            <a:r>
              <a:rPr dirty="0" sz="1600" spc="-3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379C73"/>
                </a:solidFill>
                <a:latin typeface="Arial"/>
                <a:cs typeface="Arial"/>
              </a:rPr>
              <a:t>diese</a:t>
            </a:r>
            <a:r>
              <a:rPr dirty="0" sz="1600" spc="-3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379C73"/>
                </a:solidFill>
                <a:latin typeface="Arial"/>
                <a:cs typeface="Arial"/>
              </a:rPr>
              <a:t>Technologien?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8100" y="3793235"/>
            <a:ext cx="1385316" cy="12252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463931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0"/>
              <a:t>Vorteile</a:t>
            </a:r>
            <a:r>
              <a:rPr dirty="0" spc="-60"/>
              <a:t> </a:t>
            </a:r>
            <a:r>
              <a:rPr dirty="0" spc="-235"/>
              <a:t>von</a:t>
            </a:r>
            <a:r>
              <a:rPr dirty="0" spc="-35"/>
              <a:t> </a:t>
            </a:r>
            <a:r>
              <a:rPr dirty="0" spc="-235"/>
              <a:t>Gesundheits-</a:t>
            </a:r>
            <a:r>
              <a:rPr dirty="0" spc="-165"/>
              <a:t>Apps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70382" y="961771"/>
            <a:ext cx="50520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Eric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Topol,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amerikanischer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Arzt,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sagte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einmal: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70382" y="4419091"/>
            <a:ext cx="60318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könnten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also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Vorteile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Gesundheits-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sein?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66615" y="1955292"/>
            <a:ext cx="2453640" cy="1961388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1588277" y="1780375"/>
            <a:ext cx="2233930" cy="1168400"/>
            <a:chOff x="1588277" y="1780375"/>
            <a:chExt cx="2233930" cy="1168400"/>
          </a:xfrm>
        </p:grpSpPr>
        <p:sp>
          <p:nvSpPr>
            <p:cNvPr id="9" name="object 9" descr=""/>
            <p:cNvSpPr/>
            <p:nvPr/>
          </p:nvSpPr>
          <p:spPr>
            <a:xfrm>
              <a:off x="1600977" y="1793075"/>
              <a:ext cx="2208530" cy="1143000"/>
            </a:xfrm>
            <a:custGeom>
              <a:avLst/>
              <a:gdLst/>
              <a:ahLst/>
              <a:cxnLst/>
              <a:rect l="l" t="t" r="r" b="b"/>
              <a:pathLst>
                <a:path w="2208529" h="1143000">
                  <a:moveTo>
                    <a:pt x="936172" y="0"/>
                  </a:moveTo>
                  <a:lnTo>
                    <a:pt x="885776" y="1309"/>
                  </a:lnTo>
                  <a:lnTo>
                    <a:pt x="835524" y="4212"/>
                  </a:lnTo>
                  <a:lnTo>
                    <a:pt x="785533" y="8708"/>
                  </a:lnTo>
                  <a:lnTo>
                    <a:pt x="735913" y="14798"/>
                  </a:lnTo>
                  <a:lnTo>
                    <a:pt x="686781" y="22482"/>
                  </a:lnTo>
                  <a:lnTo>
                    <a:pt x="638248" y="31761"/>
                  </a:lnTo>
                  <a:lnTo>
                    <a:pt x="590429" y="42637"/>
                  </a:lnTo>
                  <a:lnTo>
                    <a:pt x="543438" y="55108"/>
                  </a:lnTo>
                  <a:lnTo>
                    <a:pt x="497387" y="69176"/>
                  </a:lnTo>
                  <a:lnTo>
                    <a:pt x="452391" y="84841"/>
                  </a:lnTo>
                  <a:lnTo>
                    <a:pt x="408563" y="102104"/>
                  </a:lnTo>
                  <a:lnTo>
                    <a:pt x="366017" y="120965"/>
                  </a:lnTo>
                  <a:lnTo>
                    <a:pt x="324867" y="141426"/>
                  </a:lnTo>
                  <a:lnTo>
                    <a:pt x="285226" y="163486"/>
                  </a:lnTo>
                  <a:lnTo>
                    <a:pt x="240226" y="191837"/>
                  </a:lnTo>
                  <a:lnTo>
                    <a:pt x="199080" y="221534"/>
                  </a:lnTo>
                  <a:lnTo>
                    <a:pt x="161790" y="252456"/>
                  </a:lnTo>
                  <a:lnTo>
                    <a:pt x="128358" y="284482"/>
                  </a:lnTo>
                  <a:lnTo>
                    <a:pt x="98785" y="317493"/>
                  </a:lnTo>
                  <a:lnTo>
                    <a:pt x="73074" y="351369"/>
                  </a:lnTo>
                  <a:lnTo>
                    <a:pt x="51226" y="385988"/>
                  </a:lnTo>
                  <a:lnTo>
                    <a:pt x="33244" y="421230"/>
                  </a:lnTo>
                  <a:lnTo>
                    <a:pt x="19128" y="456976"/>
                  </a:lnTo>
                  <a:lnTo>
                    <a:pt x="2504" y="529495"/>
                  </a:lnTo>
                  <a:lnTo>
                    <a:pt x="0" y="566028"/>
                  </a:lnTo>
                  <a:lnTo>
                    <a:pt x="1369" y="602583"/>
                  </a:lnTo>
                  <a:lnTo>
                    <a:pt x="15739" y="675277"/>
                  </a:lnTo>
                  <a:lnTo>
                    <a:pt x="28742" y="711176"/>
                  </a:lnTo>
                  <a:lnTo>
                    <a:pt x="45627" y="746615"/>
                  </a:lnTo>
                  <a:lnTo>
                    <a:pt x="66395" y="781474"/>
                  </a:lnTo>
                  <a:lnTo>
                    <a:pt x="91048" y="815633"/>
                  </a:lnTo>
                  <a:lnTo>
                    <a:pt x="119588" y="848971"/>
                  </a:lnTo>
                  <a:lnTo>
                    <a:pt x="152016" y="881369"/>
                  </a:lnTo>
                  <a:lnTo>
                    <a:pt x="188335" y="912706"/>
                  </a:lnTo>
                  <a:lnTo>
                    <a:pt x="228547" y="942861"/>
                  </a:lnTo>
                  <a:lnTo>
                    <a:pt x="272653" y="971714"/>
                  </a:lnTo>
                  <a:lnTo>
                    <a:pt x="311596" y="994229"/>
                  </a:lnTo>
                  <a:lnTo>
                    <a:pt x="352099" y="1015159"/>
                  </a:lnTo>
                  <a:lnTo>
                    <a:pt x="394047" y="1034504"/>
                  </a:lnTo>
                  <a:lnTo>
                    <a:pt x="437326" y="1052264"/>
                  </a:lnTo>
                  <a:lnTo>
                    <a:pt x="481824" y="1068438"/>
                  </a:lnTo>
                  <a:lnTo>
                    <a:pt x="527426" y="1083025"/>
                  </a:lnTo>
                  <a:lnTo>
                    <a:pt x="574019" y="1096026"/>
                  </a:lnTo>
                  <a:lnTo>
                    <a:pt x="621489" y="1107438"/>
                  </a:lnTo>
                  <a:lnTo>
                    <a:pt x="669723" y="1117262"/>
                  </a:lnTo>
                  <a:lnTo>
                    <a:pt x="718606" y="1125497"/>
                  </a:lnTo>
                  <a:lnTo>
                    <a:pt x="768026" y="1132143"/>
                  </a:lnTo>
                  <a:lnTo>
                    <a:pt x="817868" y="1137199"/>
                  </a:lnTo>
                  <a:lnTo>
                    <a:pt x="868020" y="1140664"/>
                  </a:lnTo>
                  <a:lnTo>
                    <a:pt x="918367" y="1142538"/>
                  </a:lnTo>
                  <a:lnTo>
                    <a:pt x="968795" y="1142820"/>
                  </a:lnTo>
                  <a:lnTo>
                    <a:pt x="1019192" y="1141511"/>
                  </a:lnTo>
                  <a:lnTo>
                    <a:pt x="1069443" y="1138608"/>
                  </a:lnTo>
                  <a:lnTo>
                    <a:pt x="1119435" y="1134112"/>
                  </a:lnTo>
                  <a:lnTo>
                    <a:pt x="1169054" y="1128022"/>
                  </a:lnTo>
                  <a:lnTo>
                    <a:pt x="1218186" y="1120338"/>
                  </a:lnTo>
                  <a:lnTo>
                    <a:pt x="1266719" y="1111058"/>
                  </a:lnTo>
                  <a:lnTo>
                    <a:pt x="1314538" y="1100183"/>
                  </a:lnTo>
                  <a:lnTo>
                    <a:pt x="1361530" y="1087712"/>
                  </a:lnTo>
                  <a:lnTo>
                    <a:pt x="1407580" y="1073644"/>
                  </a:lnTo>
                  <a:lnTo>
                    <a:pt x="1452576" y="1057979"/>
                  </a:lnTo>
                  <a:lnTo>
                    <a:pt x="1496404" y="1040716"/>
                  </a:lnTo>
                  <a:lnTo>
                    <a:pt x="1538950" y="1021855"/>
                  </a:lnTo>
                  <a:lnTo>
                    <a:pt x="1580100" y="1001394"/>
                  </a:lnTo>
                  <a:lnTo>
                    <a:pt x="1619742" y="979334"/>
                  </a:lnTo>
                  <a:lnTo>
                    <a:pt x="2208006" y="1089824"/>
                  </a:lnTo>
                  <a:lnTo>
                    <a:pt x="1825736" y="799629"/>
                  </a:lnTo>
                  <a:lnTo>
                    <a:pt x="1850703" y="761592"/>
                  </a:lnTo>
                  <a:lnTo>
                    <a:pt x="1870906" y="722972"/>
                  </a:lnTo>
                  <a:lnTo>
                    <a:pt x="1886388" y="683910"/>
                  </a:lnTo>
                  <a:lnTo>
                    <a:pt x="1897193" y="644551"/>
                  </a:lnTo>
                  <a:lnTo>
                    <a:pt x="1903367" y="605038"/>
                  </a:lnTo>
                  <a:lnTo>
                    <a:pt x="1904954" y="565515"/>
                  </a:lnTo>
                  <a:lnTo>
                    <a:pt x="1901997" y="526125"/>
                  </a:lnTo>
                  <a:lnTo>
                    <a:pt x="1894541" y="487012"/>
                  </a:lnTo>
                  <a:lnTo>
                    <a:pt x="1882631" y="448318"/>
                  </a:lnTo>
                  <a:lnTo>
                    <a:pt x="1866311" y="410188"/>
                  </a:lnTo>
                  <a:lnTo>
                    <a:pt x="1845625" y="372765"/>
                  </a:lnTo>
                  <a:lnTo>
                    <a:pt x="1820618" y="336192"/>
                  </a:lnTo>
                  <a:lnTo>
                    <a:pt x="1791334" y="300613"/>
                  </a:lnTo>
                  <a:lnTo>
                    <a:pt x="1757817" y="266172"/>
                  </a:lnTo>
                  <a:lnTo>
                    <a:pt x="1720112" y="233011"/>
                  </a:lnTo>
                  <a:lnTo>
                    <a:pt x="1678263" y="201275"/>
                  </a:lnTo>
                  <a:lnTo>
                    <a:pt x="1632315" y="171106"/>
                  </a:lnTo>
                  <a:lnTo>
                    <a:pt x="1593371" y="148591"/>
                  </a:lnTo>
                  <a:lnTo>
                    <a:pt x="1552868" y="127661"/>
                  </a:lnTo>
                  <a:lnTo>
                    <a:pt x="1510920" y="108316"/>
                  </a:lnTo>
                  <a:lnTo>
                    <a:pt x="1467641" y="90556"/>
                  </a:lnTo>
                  <a:lnTo>
                    <a:pt x="1423143" y="74382"/>
                  </a:lnTo>
                  <a:lnTo>
                    <a:pt x="1377541" y="59794"/>
                  </a:lnTo>
                  <a:lnTo>
                    <a:pt x="1330948" y="46794"/>
                  </a:lnTo>
                  <a:lnTo>
                    <a:pt x="1283478" y="35382"/>
                  </a:lnTo>
                  <a:lnTo>
                    <a:pt x="1235244" y="25558"/>
                  </a:lnTo>
                  <a:lnTo>
                    <a:pt x="1186361" y="17323"/>
                  </a:lnTo>
                  <a:lnTo>
                    <a:pt x="1136941" y="10677"/>
                  </a:lnTo>
                  <a:lnTo>
                    <a:pt x="1087099" y="5621"/>
                  </a:lnTo>
                  <a:lnTo>
                    <a:pt x="1036947" y="2156"/>
                  </a:lnTo>
                  <a:lnTo>
                    <a:pt x="986601" y="282"/>
                  </a:lnTo>
                  <a:lnTo>
                    <a:pt x="9361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600977" y="1793075"/>
              <a:ext cx="2208530" cy="1143000"/>
            </a:xfrm>
            <a:custGeom>
              <a:avLst/>
              <a:gdLst/>
              <a:ahLst/>
              <a:cxnLst/>
              <a:rect l="l" t="t" r="r" b="b"/>
              <a:pathLst>
                <a:path w="2208529" h="1143000">
                  <a:moveTo>
                    <a:pt x="2208006" y="1089824"/>
                  </a:moveTo>
                  <a:lnTo>
                    <a:pt x="1619742" y="979334"/>
                  </a:lnTo>
                  <a:lnTo>
                    <a:pt x="1580100" y="1001394"/>
                  </a:lnTo>
                  <a:lnTo>
                    <a:pt x="1538950" y="1021855"/>
                  </a:lnTo>
                  <a:lnTo>
                    <a:pt x="1496404" y="1040716"/>
                  </a:lnTo>
                  <a:lnTo>
                    <a:pt x="1452576" y="1057979"/>
                  </a:lnTo>
                  <a:lnTo>
                    <a:pt x="1407580" y="1073644"/>
                  </a:lnTo>
                  <a:lnTo>
                    <a:pt x="1361530" y="1087712"/>
                  </a:lnTo>
                  <a:lnTo>
                    <a:pt x="1314538" y="1100183"/>
                  </a:lnTo>
                  <a:lnTo>
                    <a:pt x="1266719" y="1111058"/>
                  </a:lnTo>
                  <a:lnTo>
                    <a:pt x="1218186" y="1120338"/>
                  </a:lnTo>
                  <a:lnTo>
                    <a:pt x="1169054" y="1128022"/>
                  </a:lnTo>
                  <a:lnTo>
                    <a:pt x="1119435" y="1134112"/>
                  </a:lnTo>
                  <a:lnTo>
                    <a:pt x="1069443" y="1138608"/>
                  </a:lnTo>
                  <a:lnTo>
                    <a:pt x="1019192" y="1141511"/>
                  </a:lnTo>
                  <a:lnTo>
                    <a:pt x="968795" y="1142820"/>
                  </a:lnTo>
                  <a:lnTo>
                    <a:pt x="918367" y="1142538"/>
                  </a:lnTo>
                  <a:lnTo>
                    <a:pt x="868020" y="1140664"/>
                  </a:lnTo>
                  <a:lnTo>
                    <a:pt x="817868" y="1137199"/>
                  </a:lnTo>
                  <a:lnTo>
                    <a:pt x="768026" y="1132143"/>
                  </a:lnTo>
                  <a:lnTo>
                    <a:pt x="718606" y="1125497"/>
                  </a:lnTo>
                  <a:lnTo>
                    <a:pt x="669723" y="1117262"/>
                  </a:lnTo>
                  <a:lnTo>
                    <a:pt x="621489" y="1107438"/>
                  </a:lnTo>
                  <a:lnTo>
                    <a:pt x="574019" y="1096026"/>
                  </a:lnTo>
                  <a:lnTo>
                    <a:pt x="527426" y="1083025"/>
                  </a:lnTo>
                  <a:lnTo>
                    <a:pt x="481824" y="1068438"/>
                  </a:lnTo>
                  <a:lnTo>
                    <a:pt x="437326" y="1052264"/>
                  </a:lnTo>
                  <a:lnTo>
                    <a:pt x="394047" y="1034504"/>
                  </a:lnTo>
                  <a:lnTo>
                    <a:pt x="352099" y="1015159"/>
                  </a:lnTo>
                  <a:lnTo>
                    <a:pt x="311596" y="994229"/>
                  </a:lnTo>
                  <a:lnTo>
                    <a:pt x="272653" y="971714"/>
                  </a:lnTo>
                  <a:lnTo>
                    <a:pt x="228547" y="942861"/>
                  </a:lnTo>
                  <a:lnTo>
                    <a:pt x="188335" y="912706"/>
                  </a:lnTo>
                  <a:lnTo>
                    <a:pt x="152016" y="881369"/>
                  </a:lnTo>
                  <a:lnTo>
                    <a:pt x="119588" y="848971"/>
                  </a:lnTo>
                  <a:lnTo>
                    <a:pt x="91048" y="815633"/>
                  </a:lnTo>
                  <a:lnTo>
                    <a:pt x="66395" y="781474"/>
                  </a:lnTo>
                  <a:lnTo>
                    <a:pt x="45627" y="746615"/>
                  </a:lnTo>
                  <a:lnTo>
                    <a:pt x="28742" y="711176"/>
                  </a:lnTo>
                  <a:lnTo>
                    <a:pt x="15739" y="675277"/>
                  </a:lnTo>
                  <a:lnTo>
                    <a:pt x="1369" y="602583"/>
                  </a:lnTo>
                  <a:lnTo>
                    <a:pt x="0" y="566028"/>
                  </a:lnTo>
                  <a:lnTo>
                    <a:pt x="2504" y="529495"/>
                  </a:lnTo>
                  <a:lnTo>
                    <a:pt x="19128" y="456976"/>
                  </a:lnTo>
                  <a:lnTo>
                    <a:pt x="33244" y="421230"/>
                  </a:lnTo>
                  <a:lnTo>
                    <a:pt x="51226" y="385988"/>
                  </a:lnTo>
                  <a:lnTo>
                    <a:pt x="73074" y="351369"/>
                  </a:lnTo>
                  <a:lnTo>
                    <a:pt x="98785" y="317493"/>
                  </a:lnTo>
                  <a:lnTo>
                    <a:pt x="128358" y="284482"/>
                  </a:lnTo>
                  <a:lnTo>
                    <a:pt x="161790" y="252456"/>
                  </a:lnTo>
                  <a:lnTo>
                    <a:pt x="199080" y="221534"/>
                  </a:lnTo>
                  <a:lnTo>
                    <a:pt x="240226" y="191837"/>
                  </a:lnTo>
                  <a:lnTo>
                    <a:pt x="285226" y="163486"/>
                  </a:lnTo>
                  <a:lnTo>
                    <a:pt x="324867" y="141426"/>
                  </a:lnTo>
                  <a:lnTo>
                    <a:pt x="366017" y="120965"/>
                  </a:lnTo>
                  <a:lnTo>
                    <a:pt x="408563" y="102104"/>
                  </a:lnTo>
                  <a:lnTo>
                    <a:pt x="452391" y="84841"/>
                  </a:lnTo>
                  <a:lnTo>
                    <a:pt x="497387" y="69176"/>
                  </a:lnTo>
                  <a:lnTo>
                    <a:pt x="543438" y="55108"/>
                  </a:lnTo>
                  <a:lnTo>
                    <a:pt x="590429" y="42637"/>
                  </a:lnTo>
                  <a:lnTo>
                    <a:pt x="638248" y="31761"/>
                  </a:lnTo>
                  <a:lnTo>
                    <a:pt x="686781" y="22482"/>
                  </a:lnTo>
                  <a:lnTo>
                    <a:pt x="735913" y="14798"/>
                  </a:lnTo>
                  <a:lnTo>
                    <a:pt x="785533" y="8708"/>
                  </a:lnTo>
                  <a:lnTo>
                    <a:pt x="835524" y="4212"/>
                  </a:lnTo>
                  <a:lnTo>
                    <a:pt x="885776" y="1309"/>
                  </a:lnTo>
                  <a:lnTo>
                    <a:pt x="936172" y="0"/>
                  </a:lnTo>
                  <a:lnTo>
                    <a:pt x="986601" y="282"/>
                  </a:lnTo>
                  <a:lnTo>
                    <a:pt x="1036947" y="2156"/>
                  </a:lnTo>
                  <a:lnTo>
                    <a:pt x="1087099" y="5621"/>
                  </a:lnTo>
                  <a:lnTo>
                    <a:pt x="1136941" y="10677"/>
                  </a:lnTo>
                  <a:lnTo>
                    <a:pt x="1186361" y="17323"/>
                  </a:lnTo>
                  <a:lnTo>
                    <a:pt x="1235244" y="25558"/>
                  </a:lnTo>
                  <a:lnTo>
                    <a:pt x="1283478" y="35382"/>
                  </a:lnTo>
                  <a:lnTo>
                    <a:pt x="1330948" y="46794"/>
                  </a:lnTo>
                  <a:lnTo>
                    <a:pt x="1377541" y="59794"/>
                  </a:lnTo>
                  <a:lnTo>
                    <a:pt x="1423143" y="74382"/>
                  </a:lnTo>
                  <a:lnTo>
                    <a:pt x="1467641" y="90556"/>
                  </a:lnTo>
                  <a:lnTo>
                    <a:pt x="1510920" y="108316"/>
                  </a:lnTo>
                  <a:lnTo>
                    <a:pt x="1552868" y="127661"/>
                  </a:lnTo>
                  <a:lnTo>
                    <a:pt x="1593371" y="148591"/>
                  </a:lnTo>
                  <a:lnTo>
                    <a:pt x="1632315" y="171106"/>
                  </a:lnTo>
                  <a:lnTo>
                    <a:pt x="1678263" y="201275"/>
                  </a:lnTo>
                  <a:lnTo>
                    <a:pt x="1720112" y="233011"/>
                  </a:lnTo>
                  <a:lnTo>
                    <a:pt x="1757817" y="266172"/>
                  </a:lnTo>
                  <a:lnTo>
                    <a:pt x="1791334" y="300613"/>
                  </a:lnTo>
                  <a:lnTo>
                    <a:pt x="1820618" y="336192"/>
                  </a:lnTo>
                  <a:lnTo>
                    <a:pt x="1845625" y="372765"/>
                  </a:lnTo>
                  <a:lnTo>
                    <a:pt x="1866311" y="410188"/>
                  </a:lnTo>
                  <a:lnTo>
                    <a:pt x="1882631" y="448318"/>
                  </a:lnTo>
                  <a:lnTo>
                    <a:pt x="1894541" y="487012"/>
                  </a:lnTo>
                  <a:lnTo>
                    <a:pt x="1901997" y="526125"/>
                  </a:lnTo>
                  <a:lnTo>
                    <a:pt x="1904954" y="565515"/>
                  </a:lnTo>
                  <a:lnTo>
                    <a:pt x="1903367" y="605038"/>
                  </a:lnTo>
                  <a:lnTo>
                    <a:pt x="1897193" y="644551"/>
                  </a:lnTo>
                  <a:lnTo>
                    <a:pt x="1886388" y="683910"/>
                  </a:lnTo>
                  <a:lnTo>
                    <a:pt x="1870906" y="722972"/>
                  </a:lnTo>
                  <a:lnTo>
                    <a:pt x="1850703" y="761592"/>
                  </a:lnTo>
                  <a:lnTo>
                    <a:pt x="1825736" y="799629"/>
                  </a:lnTo>
                  <a:lnTo>
                    <a:pt x="2208006" y="1089824"/>
                  </a:lnTo>
                  <a:close/>
                </a:path>
              </a:pathLst>
            </a:custGeom>
            <a:ln w="25400">
              <a:solidFill>
                <a:srgbClr val="395E8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1943861" y="1967560"/>
            <a:ext cx="1219200" cy="7880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1905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Ich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verschreibe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meinen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Patient:innen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keine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Medikamente,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ich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verschreibe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ihnen Apps.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800" y="1353311"/>
            <a:ext cx="3067811" cy="30662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463931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0"/>
              <a:t>Vorteile</a:t>
            </a:r>
            <a:r>
              <a:rPr dirty="0" spc="-60"/>
              <a:t> </a:t>
            </a:r>
            <a:r>
              <a:rPr dirty="0" spc="-235"/>
              <a:t>von</a:t>
            </a:r>
            <a:r>
              <a:rPr dirty="0" spc="-35"/>
              <a:t> </a:t>
            </a:r>
            <a:r>
              <a:rPr dirty="0" spc="-235"/>
              <a:t>Gesundheits-</a:t>
            </a:r>
            <a:r>
              <a:rPr dirty="0" spc="-165"/>
              <a:t>Apps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47522" y="1065123"/>
            <a:ext cx="4973955" cy="410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104139" indent="-292735">
              <a:lnSpc>
                <a:spcPct val="140100"/>
              </a:lnSpc>
              <a:spcBef>
                <a:spcPts val="100"/>
              </a:spcBef>
              <a:buClr>
                <a:srgbClr val="000000"/>
              </a:buClr>
              <a:buSzPct val="105882"/>
              <a:buFont typeface="Arial"/>
              <a:buChar char="•"/>
              <a:tabLst>
                <a:tab pos="304800" algn="l"/>
              </a:tabLst>
            </a:pP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Sie</a:t>
            </a:r>
            <a:r>
              <a:rPr dirty="0" sz="17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fördern</a:t>
            </a:r>
            <a:r>
              <a:rPr dirty="0" sz="17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die</a:t>
            </a:r>
            <a:r>
              <a:rPr dirty="0" sz="17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Selbstfürsorge:</a:t>
            </a:r>
            <a:r>
              <a:rPr dirty="0" sz="17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befähigen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Klient:innen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dazu,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aktive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Rolle</a:t>
            </a:r>
            <a:r>
              <a:rPr dirty="0" sz="17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im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Umgang</a:t>
            </a:r>
            <a:r>
              <a:rPr dirty="0" sz="17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7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ihrer</a:t>
            </a:r>
            <a:r>
              <a:rPr dirty="0" sz="17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eigenen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Gesundheit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zu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übernehmen</a:t>
            </a:r>
            <a:r>
              <a:rPr dirty="0" sz="17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ihren</a:t>
            </a:r>
            <a:r>
              <a:rPr dirty="0" sz="17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eigenen</a:t>
            </a:r>
            <a:r>
              <a:rPr dirty="0" sz="17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Zustand</a:t>
            </a:r>
            <a:r>
              <a:rPr dirty="0" sz="17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zu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verstehen.</a:t>
            </a:r>
            <a:endParaRPr sz="17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spcBef>
                <a:spcPts val="670"/>
              </a:spcBef>
              <a:buClr>
                <a:srgbClr val="000000"/>
              </a:buClr>
              <a:buSzPct val="105882"/>
              <a:buFont typeface="Arial"/>
              <a:buChar char="•"/>
              <a:tabLst>
                <a:tab pos="304800" algn="l"/>
              </a:tabLst>
            </a:pP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Sie</a:t>
            </a:r>
            <a:r>
              <a:rPr dirty="0" sz="17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fördern</a:t>
            </a:r>
            <a:r>
              <a:rPr dirty="0" sz="17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die</a:t>
            </a:r>
            <a:r>
              <a:rPr dirty="0" sz="17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Behandlung</a:t>
            </a:r>
            <a:r>
              <a:rPr dirty="0" sz="17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und</a:t>
            </a:r>
            <a:r>
              <a:rPr dirty="0" sz="17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339966"/>
                </a:solidFill>
                <a:latin typeface="Arial"/>
                <a:cs typeface="Arial"/>
              </a:rPr>
              <a:t>Prävention </a:t>
            </a: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chronischer</a:t>
            </a:r>
            <a:r>
              <a:rPr dirty="0" sz="17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Krankheiten:</a:t>
            </a:r>
            <a:r>
              <a:rPr dirty="0" sz="1700" spc="38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unterstützen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die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Patient:innen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Einhaltung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von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Behandlungsplänen,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Überwachung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ihres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Zustands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Vermeidung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von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Komplikationen.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463931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0"/>
              <a:t>Vorteile</a:t>
            </a:r>
            <a:r>
              <a:rPr dirty="0" spc="-60"/>
              <a:t> </a:t>
            </a:r>
            <a:r>
              <a:rPr dirty="0" spc="-235"/>
              <a:t>von</a:t>
            </a:r>
            <a:r>
              <a:rPr dirty="0" spc="-35"/>
              <a:t> </a:t>
            </a:r>
            <a:r>
              <a:rPr dirty="0" spc="-235"/>
              <a:t>Gesundheits-</a:t>
            </a:r>
            <a:r>
              <a:rPr dirty="0" spc="-165"/>
              <a:t>Apps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52119" y="1544319"/>
            <a:ext cx="4977765" cy="3099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Sie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verbessern 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die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Gesundheitsversorgung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verbessern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Datenerfassung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Datenqualität.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93345" indent="-292735">
              <a:lnSpc>
                <a:spcPct val="140000"/>
              </a:lnSpc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Sie</a:t>
            </a:r>
            <a:r>
              <a:rPr dirty="0" sz="1800" spc="-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verringern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der</a:t>
            </a:r>
            <a:r>
              <a:rPr dirty="0" sz="18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Arbeitsbelastung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in</a:t>
            </a:r>
            <a:r>
              <a:rPr dirty="0" sz="1800" spc="-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der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Pflege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Druck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Pflegekräfte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verringern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Bedarf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Pflegeleistungen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reduzieren.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12535" y="1200911"/>
            <a:ext cx="2445766" cy="3596640"/>
          </a:xfrm>
          <a:prstGeom prst="rect">
            <a:avLst/>
          </a:prstGeom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65"/>
              <a:t>Ethische</a:t>
            </a:r>
            <a:r>
              <a:rPr dirty="0" spc="-80"/>
              <a:t> </a:t>
            </a:r>
            <a:r>
              <a:rPr dirty="0" spc="-225"/>
              <a:t>und</a:t>
            </a:r>
            <a:r>
              <a:rPr dirty="0" spc="-70"/>
              <a:t> </a:t>
            </a:r>
            <a:r>
              <a:rPr dirty="0" spc="-240"/>
              <a:t>rechtliche</a:t>
            </a:r>
            <a:r>
              <a:rPr dirty="0" spc="-60"/>
              <a:t> </a:t>
            </a:r>
            <a:r>
              <a:rPr dirty="0" spc="-200"/>
              <a:t>Überlegungen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90219" y="1198625"/>
            <a:ext cx="7780020" cy="3588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9905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Gesundheits-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verfügen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Möglichkeit,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Nutzer:innendaten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sammeln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potenziell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weiterzugeben. Dies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macht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Verwaltung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Schutz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wichtigen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ethischen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Überlegung,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Einhaltung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Regulierungsstandards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erfordert.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537845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keinen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Rechtsbegriff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Gesundheits-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gibt,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wichtig,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Empfehlung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fundierte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Entscheidungen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treffen.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Arial"/>
              <a:cs typeface="Arial"/>
            </a:endParaRPr>
          </a:p>
          <a:p>
            <a:pPr marL="263525">
              <a:lnSpc>
                <a:spcPct val="100000"/>
              </a:lnSpc>
            </a:pP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Für</a:t>
            </a:r>
            <a:r>
              <a:rPr dirty="0" sz="16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weitere</a:t>
            </a:r>
            <a:r>
              <a:rPr dirty="0" sz="1600" spc="-7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Informationen</a:t>
            </a:r>
            <a:r>
              <a:rPr dirty="0" sz="1600" spc="-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über</a:t>
            </a:r>
            <a:r>
              <a:rPr dirty="0" sz="16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die</a:t>
            </a:r>
            <a:r>
              <a:rPr dirty="0" sz="16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ethische</a:t>
            </a:r>
            <a:r>
              <a:rPr dirty="0" sz="16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Nutzung</a:t>
            </a:r>
            <a:r>
              <a:rPr dirty="0" sz="16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von</a:t>
            </a:r>
            <a:r>
              <a:rPr dirty="0" sz="16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Apps empfehlen</a:t>
            </a:r>
            <a:r>
              <a:rPr dirty="0" sz="16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379C73"/>
                </a:solidFill>
                <a:latin typeface="Arial"/>
                <a:cs typeface="Arial"/>
              </a:rPr>
              <a:t>wir</a:t>
            </a:r>
            <a:endParaRPr sz="1600">
              <a:latin typeface="Arial"/>
              <a:cs typeface="Arial"/>
            </a:endParaRPr>
          </a:p>
          <a:p>
            <a:pPr marL="263525">
              <a:lnSpc>
                <a:spcPct val="100000"/>
              </a:lnSpc>
              <a:spcBef>
                <a:spcPts val="965"/>
              </a:spcBef>
            </a:pP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die</a:t>
            </a:r>
            <a:r>
              <a:rPr dirty="0" sz="16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u="sng" sz="1600" spc="-2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Mikro-</a:t>
            </a:r>
            <a:r>
              <a:rPr dirty="0" u="sng" sz="16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Lernvideos</a:t>
            </a:r>
            <a:r>
              <a:rPr dirty="0" u="sng" sz="1600" spc="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Thema</a:t>
            </a:r>
            <a:r>
              <a:rPr dirty="0" u="sng" sz="1600" spc="-2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spc="-5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8100" y="3793235"/>
            <a:ext cx="1385316" cy="12252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99561"/>
            <a:ext cx="7245984" cy="1092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95"/>
              </a:spcBef>
            </a:pPr>
            <a:r>
              <a:rPr dirty="0" spc="-215"/>
              <a:t>Tipps</a:t>
            </a:r>
            <a:r>
              <a:rPr dirty="0" spc="-90"/>
              <a:t> </a:t>
            </a:r>
            <a:r>
              <a:rPr dirty="0" spc="-160"/>
              <a:t>für</a:t>
            </a:r>
            <a:r>
              <a:rPr dirty="0" spc="-105"/>
              <a:t> </a:t>
            </a:r>
            <a:r>
              <a:rPr dirty="0" spc="-254"/>
              <a:t>eine</a:t>
            </a:r>
            <a:r>
              <a:rPr dirty="0" spc="-100"/>
              <a:t> </a:t>
            </a:r>
            <a:r>
              <a:rPr dirty="0" spc="-265"/>
              <a:t>sichere</a:t>
            </a:r>
            <a:r>
              <a:rPr dirty="0" spc="-105"/>
              <a:t> </a:t>
            </a:r>
            <a:r>
              <a:rPr dirty="0" spc="-170"/>
              <a:t>Nutzung</a:t>
            </a:r>
            <a:r>
              <a:rPr dirty="0" spc="-80"/>
              <a:t> </a:t>
            </a:r>
            <a:r>
              <a:rPr dirty="0" spc="-235"/>
              <a:t>von</a:t>
            </a:r>
            <a:r>
              <a:rPr dirty="0" spc="-80"/>
              <a:t> </a:t>
            </a:r>
            <a:r>
              <a:rPr dirty="0" spc="-215"/>
              <a:t>Gesundheits- </a:t>
            </a:r>
            <a:r>
              <a:rPr dirty="0" spc="-20"/>
              <a:t>Apps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2445257" y="1439417"/>
            <a:ext cx="4255135" cy="3083560"/>
            <a:chOff x="2445257" y="1439417"/>
            <a:chExt cx="4255135" cy="3083560"/>
          </a:xfrm>
        </p:grpSpPr>
        <p:sp>
          <p:nvSpPr>
            <p:cNvPr id="6" name="object 6" descr=""/>
            <p:cNvSpPr/>
            <p:nvPr/>
          </p:nvSpPr>
          <p:spPr>
            <a:xfrm>
              <a:off x="2445257" y="1439417"/>
              <a:ext cx="4255135" cy="593090"/>
            </a:xfrm>
            <a:custGeom>
              <a:avLst/>
              <a:gdLst/>
              <a:ahLst/>
              <a:cxnLst/>
              <a:rect l="l" t="t" r="r" b="b"/>
              <a:pathLst>
                <a:path w="4255134" h="593089">
                  <a:moveTo>
                    <a:pt x="4156202" y="0"/>
                  </a:moveTo>
                  <a:lnTo>
                    <a:pt x="98806" y="0"/>
                  </a:lnTo>
                  <a:lnTo>
                    <a:pt x="60328" y="7758"/>
                  </a:lnTo>
                  <a:lnTo>
                    <a:pt x="28924" y="28924"/>
                  </a:lnTo>
                  <a:lnTo>
                    <a:pt x="7758" y="60328"/>
                  </a:lnTo>
                  <a:lnTo>
                    <a:pt x="0" y="98806"/>
                  </a:lnTo>
                  <a:lnTo>
                    <a:pt x="0" y="494030"/>
                  </a:lnTo>
                  <a:lnTo>
                    <a:pt x="7758" y="532507"/>
                  </a:lnTo>
                  <a:lnTo>
                    <a:pt x="28924" y="563911"/>
                  </a:lnTo>
                  <a:lnTo>
                    <a:pt x="60328" y="585077"/>
                  </a:lnTo>
                  <a:lnTo>
                    <a:pt x="98806" y="592836"/>
                  </a:lnTo>
                  <a:lnTo>
                    <a:pt x="4156202" y="592836"/>
                  </a:lnTo>
                  <a:lnTo>
                    <a:pt x="4194679" y="585077"/>
                  </a:lnTo>
                  <a:lnTo>
                    <a:pt x="4226083" y="563911"/>
                  </a:lnTo>
                  <a:lnTo>
                    <a:pt x="4247249" y="532507"/>
                  </a:lnTo>
                  <a:lnTo>
                    <a:pt x="4255008" y="494030"/>
                  </a:lnTo>
                  <a:lnTo>
                    <a:pt x="4255008" y="98806"/>
                  </a:lnTo>
                  <a:lnTo>
                    <a:pt x="4247249" y="60328"/>
                  </a:lnTo>
                  <a:lnTo>
                    <a:pt x="4226083" y="28924"/>
                  </a:lnTo>
                  <a:lnTo>
                    <a:pt x="4194679" y="7758"/>
                  </a:lnTo>
                  <a:lnTo>
                    <a:pt x="4156202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445257" y="2061209"/>
              <a:ext cx="4255135" cy="593090"/>
            </a:xfrm>
            <a:custGeom>
              <a:avLst/>
              <a:gdLst/>
              <a:ahLst/>
              <a:cxnLst/>
              <a:rect l="l" t="t" r="r" b="b"/>
              <a:pathLst>
                <a:path w="4255134" h="593089">
                  <a:moveTo>
                    <a:pt x="4156202" y="0"/>
                  </a:moveTo>
                  <a:lnTo>
                    <a:pt x="98806" y="0"/>
                  </a:lnTo>
                  <a:lnTo>
                    <a:pt x="60328" y="7758"/>
                  </a:lnTo>
                  <a:lnTo>
                    <a:pt x="28924" y="28924"/>
                  </a:lnTo>
                  <a:lnTo>
                    <a:pt x="7758" y="60328"/>
                  </a:lnTo>
                  <a:lnTo>
                    <a:pt x="0" y="98806"/>
                  </a:lnTo>
                  <a:lnTo>
                    <a:pt x="0" y="494029"/>
                  </a:lnTo>
                  <a:lnTo>
                    <a:pt x="7758" y="532507"/>
                  </a:lnTo>
                  <a:lnTo>
                    <a:pt x="28924" y="563911"/>
                  </a:lnTo>
                  <a:lnTo>
                    <a:pt x="60328" y="585077"/>
                  </a:lnTo>
                  <a:lnTo>
                    <a:pt x="98806" y="592835"/>
                  </a:lnTo>
                  <a:lnTo>
                    <a:pt x="4156202" y="592835"/>
                  </a:lnTo>
                  <a:lnTo>
                    <a:pt x="4194679" y="585077"/>
                  </a:lnTo>
                  <a:lnTo>
                    <a:pt x="4226083" y="563911"/>
                  </a:lnTo>
                  <a:lnTo>
                    <a:pt x="4247249" y="532507"/>
                  </a:lnTo>
                  <a:lnTo>
                    <a:pt x="4255008" y="494029"/>
                  </a:lnTo>
                  <a:lnTo>
                    <a:pt x="4255008" y="98806"/>
                  </a:lnTo>
                  <a:lnTo>
                    <a:pt x="4247249" y="60328"/>
                  </a:lnTo>
                  <a:lnTo>
                    <a:pt x="4226083" y="28924"/>
                  </a:lnTo>
                  <a:lnTo>
                    <a:pt x="4194679" y="7758"/>
                  </a:lnTo>
                  <a:lnTo>
                    <a:pt x="4156202" y="0"/>
                  </a:lnTo>
                  <a:close/>
                </a:path>
              </a:pathLst>
            </a:custGeom>
            <a:solidFill>
              <a:srgbClr val="665C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445257" y="2684525"/>
              <a:ext cx="4255135" cy="593090"/>
            </a:xfrm>
            <a:custGeom>
              <a:avLst/>
              <a:gdLst/>
              <a:ahLst/>
              <a:cxnLst/>
              <a:rect l="l" t="t" r="r" b="b"/>
              <a:pathLst>
                <a:path w="4255134" h="593089">
                  <a:moveTo>
                    <a:pt x="4156202" y="0"/>
                  </a:moveTo>
                  <a:lnTo>
                    <a:pt x="98806" y="0"/>
                  </a:lnTo>
                  <a:lnTo>
                    <a:pt x="60328" y="7758"/>
                  </a:lnTo>
                  <a:lnTo>
                    <a:pt x="28924" y="28924"/>
                  </a:lnTo>
                  <a:lnTo>
                    <a:pt x="7758" y="60328"/>
                  </a:lnTo>
                  <a:lnTo>
                    <a:pt x="0" y="98806"/>
                  </a:lnTo>
                  <a:lnTo>
                    <a:pt x="0" y="494030"/>
                  </a:lnTo>
                  <a:lnTo>
                    <a:pt x="7758" y="532507"/>
                  </a:lnTo>
                  <a:lnTo>
                    <a:pt x="28924" y="563911"/>
                  </a:lnTo>
                  <a:lnTo>
                    <a:pt x="60328" y="585077"/>
                  </a:lnTo>
                  <a:lnTo>
                    <a:pt x="98806" y="592836"/>
                  </a:lnTo>
                  <a:lnTo>
                    <a:pt x="4156202" y="592836"/>
                  </a:lnTo>
                  <a:lnTo>
                    <a:pt x="4194679" y="585077"/>
                  </a:lnTo>
                  <a:lnTo>
                    <a:pt x="4226083" y="563911"/>
                  </a:lnTo>
                  <a:lnTo>
                    <a:pt x="4247249" y="532507"/>
                  </a:lnTo>
                  <a:lnTo>
                    <a:pt x="4255008" y="494030"/>
                  </a:lnTo>
                  <a:lnTo>
                    <a:pt x="4255008" y="98806"/>
                  </a:lnTo>
                  <a:lnTo>
                    <a:pt x="4247249" y="60328"/>
                  </a:lnTo>
                  <a:lnTo>
                    <a:pt x="4226083" y="28924"/>
                  </a:lnTo>
                  <a:lnTo>
                    <a:pt x="4194679" y="7758"/>
                  </a:lnTo>
                  <a:lnTo>
                    <a:pt x="4156202" y="0"/>
                  </a:lnTo>
                  <a:close/>
                </a:path>
              </a:pathLst>
            </a:custGeom>
            <a:solidFill>
              <a:srgbClr val="5564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445257" y="3306317"/>
              <a:ext cx="4255135" cy="594360"/>
            </a:xfrm>
            <a:custGeom>
              <a:avLst/>
              <a:gdLst/>
              <a:ahLst/>
              <a:cxnLst/>
              <a:rect l="l" t="t" r="r" b="b"/>
              <a:pathLst>
                <a:path w="4255134" h="594360">
                  <a:moveTo>
                    <a:pt x="4155948" y="0"/>
                  </a:moveTo>
                  <a:lnTo>
                    <a:pt x="99060" y="0"/>
                  </a:lnTo>
                  <a:lnTo>
                    <a:pt x="60489" y="7780"/>
                  </a:lnTo>
                  <a:lnTo>
                    <a:pt x="29003" y="29003"/>
                  </a:lnTo>
                  <a:lnTo>
                    <a:pt x="7780" y="60489"/>
                  </a:lnTo>
                  <a:lnTo>
                    <a:pt x="0" y="99059"/>
                  </a:lnTo>
                  <a:lnTo>
                    <a:pt x="0" y="495299"/>
                  </a:lnTo>
                  <a:lnTo>
                    <a:pt x="7780" y="533870"/>
                  </a:lnTo>
                  <a:lnTo>
                    <a:pt x="29003" y="565356"/>
                  </a:lnTo>
                  <a:lnTo>
                    <a:pt x="60489" y="586579"/>
                  </a:lnTo>
                  <a:lnTo>
                    <a:pt x="99060" y="594359"/>
                  </a:lnTo>
                  <a:lnTo>
                    <a:pt x="4155948" y="594359"/>
                  </a:lnTo>
                  <a:lnTo>
                    <a:pt x="4194518" y="586579"/>
                  </a:lnTo>
                  <a:lnTo>
                    <a:pt x="4226004" y="565356"/>
                  </a:lnTo>
                  <a:lnTo>
                    <a:pt x="4247227" y="533870"/>
                  </a:lnTo>
                  <a:lnTo>
                    <a:pt x="4255008" y="495299"/>
                  </a:lnTo>
                  <a:lnTo>
                    <a:pt x="4255008" y="99059"/>
                  </a:lnTo>
                  <a:lnTo>
                    <a:pt x="4247227" y="60489"/>
                  </a:lnTo>
                  <a:lnTo>
                    <a:pt x="4226004" y="29003"/>
                  </a:lnTo>
                  <a:lnTo>
                    <a:pt x="4194518" y="7780"/>
                  </a:lnTo>
                  <a:lnTo>
                    <a:pt x="4155948" y="0"/>
                  </a:lnTo>
                  <a:close/>
                </a:path>
              </a:pathLst>
            </a:custGeom>
            <a:solidFill>
              <a:srgbClr val="4F83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445257" y="3929633"/>
              <a:ext cx="4255135" cy="593090"/>
            </a:xfrm>
            <a:custGeom>
              <a:avLst/>
              <a:gdLst/>
              <a:ahLst/>
              <a:cxnLst/>
              <a:rect l="l" t="t" r="r" b="b"/>
              <a:pathLst>
                <a:path w="4255134" h="593089">
                  <a:moveTo>
                    <a:pt x="4156202" y="0"/>
                  </a:moveTo>
                  <a:lnTo>
                    <a:pt x="98806" y="0"/>
                  </a:lnTo>
                  <a:lnTo>
                    <a:pt x="60328" y="7764"/>
                  </a:lnTo>
                  <a:lnTo>
                    <a:pt x="28924" y="28938"/>
                  </a:lnTo>
                  <a:lnTo>
                    <a:pt x="7758" y="60345"/>
                  </a:lnTo>
                  <a:lnTo>
                    <a:pt x="0" y="98805"/>
                  </a:lnTo>
                  <a:lnTo>
                    <a:pt x="0" y="494029"/>
                  </a:lnTo>
                  <a:lnTo>
                    <a:pt x="7758" y="532490"/>
                  </a:lnTo>
                  <a:lnTo>
                    <a:pt x="28924" y="563897"/>
                  </a:lnTo>
                  <a:lnTo>
                    <a:pt x="60328" y="585071"/>
                  </a:lnTo>
                  <a:lnTo>
                    <a:pt x="98806" y="592835"/>
                  </a:lnTo>
                  <a:lnTo>
                    <a:pt x="4156202" y="592835"/>
                  </a:lnTo>
                  <a:lnTo>
                    <a:pt x="4194679" y="585071"/>
                  </a:lnTo>
                  <a:lnTo>
                    <a:pt x="4226083" y="563897"/>
                  </a:lnTo>
                  <a:lnTo>
                    <a:pt x="4247249" y="532490"/>
                  </a:lnTo>
                  <a:lnTo>
                    <a:pt x="4255008" y="494029"/>
                  </a:lnTo>
                  <a:lnTo>
                    <a:pt x="4255008" y="98805"/>
                  </a:lnTo>
                  <a:lnTo>
                    <a:pt x="4247249" y="60345"/>
                  </a:lnTo>
                  <a:lnTo>
                    <a:pt x="4226083" y="28938"/>
                  </a:lnTo>
                  <a:lnTo>
                    <a:pt x="4194679" y="7764"/>
                  </a:lnTo>
                  <a:lnTo>
                    <a:pt x="4156202" y="0"/>
                  </a:lnTo>
                  <a:close/>
                </a:path>
              </a:pathLst>
            </a:custGeom>
            <a:solidFill>
              <a:srgbClr val="49A9C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538476" y="1449400"/>
            <a:ext cx="4062729" cy="30105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939"/>
              </a:lnSpc>
              <a:spcBef>
                <a:spcPts val="105"/>
              </a:spcBef>
            </a:pP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Prüfen</a:t>
            </a:r>
            <a:r>
              <a:rPr dirty="0" sz="17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Sie</a:t>
            </a:r>
            <a:r>
              <a:rPr dirty="0" sz="1700" spc="-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die</a:t>
            </a:r>
            <a:r>
              <a:rPr dirty="0" sz="17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Quelle</a:t>
            </a:r>
            <a:r>
              <a:rPr dirty="0" sz="17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und</a:t>
            </a:r>
            <a:r>
              <a:rPr dirty="0" sz="17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die</a:t>
            </a:r>
            <a:r>
              <a:rPr dirty="0" sz="17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rlito"/>
                <a:cs typeface="Carlito"/>
              </a:rPr>
              <a:t>Glaubwürdigkeit</a:t>
            </a:r>
            <a:endParaRPr sz="1700">
              <a:latin typeface="Carlito"/>
              <a:cs typeface="Carlito"/>
            </a:endParaRPr>
          </a:p>
          <a:p>
            <a:pPr algn="ctr" marL="3175">
              <a:lnSpc>
                <a:spcPts val="1939"/>
              </a:lnSpc>
            </a:pP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der</a:t>
            </a:r>
            <a:r>
              <a:rPr dirty="0" sz="17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Carlito"/>
                <a:cs typeface="Carlito"/>
              </a:rPr>
              <a:t>App</a:t>
            </a:r>
            <a:endParaRPr sz="1700">
              <a:latin typeface="Carlito"/>
              <a:cs typeface="Carlito"/>
            </a:endParaRPr>
          </a:p>
          <a:p>
            <a:pPr algn="ctr" marL="757555" marR="745490" indent="-1905">
              <a:lnSpc>
                <a:spcPts val="1730"/>
              </a:lnSpc>
              <a:spcBef>
                <a:spcPts val="505"/>
              </a:spcBef>
            </a:pP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Lesen</a:t>
            </a:r>
            <a:r>
              <a:rPr dirty="0" sz="16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Sie</a:t>
            </a:r>
            <a:r>
              <a:rPr dirty="0" sz="16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die</a:t>
            </a:r>
            <a:r>
              <a:rPr dirty="0" sz="16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Allgemeinen Geschäftsbedingungen</a:t>
            </a:r>
            <a:r>
              <a:rPr dirty="0" sz="1600" spc="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und</a:t>
            </a:r>
            <a:r>
              <a:rPr dirty="0" sz="1600" spc="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Carlito"/>
                <a:cs typeface="Carlito"/>
              </a:rPr>
              <a:t>die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Datenschutzrichtlinie</a:t>
            </a:r>
            <a:endParaRPr sz="1600">
              <a:latin typeface="Carlito"/>
              <a:cs typeface="Carlito"/>
            </a:endParaRPr>
          </a:p>
          <a:p>
            <a:pPr algn="ctr" marL="142240" marR="133350">
              <a:lnSpc>
                <a:spcPts val="1839"/>
              </a:lnSpc>
              <a:spcBef>
                <a:spcPts val="464"/>
              </a:spcBef>
            </a:pP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Wählen</a:t>
            </a:r>
            <a:r>
              <a:rPr dirty="0" sz="17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Sie</a:t>
            </a:r>
            <a:r>
              <a:rPr dirty="0" sz="1700" spc="-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die</a:t>
            </a:r>
            <a:r>
              <a:rPr dirty="0" sz="17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App,</a:t>
            </a:r>
            <a:r>
              <a:rPr dirty="0" sz="17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die</a:t>
            </a:r>
            <a:r>
              <a:rPr dirty="0" sz="1700" spc="-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Ihren</a:t>
            </a:r>
            <a:r>
              <a:rPr dirty="0" sz="1700" spc="-4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rlito"/>
                <a:cs typeface="Carlito"/>
              </a:rPr>
              <a:t>Bedürfnissen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und</a:t>
            </a:r>
            <a:r>
              <a:rPr dirty="0" sz="17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Vorlieben</a:t>
            </a:r>
            <a:r>
              <a:rPr dirty="0" sz="17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am</a:t>
            </a:r>
            <a:r>
              <a:rPr dirty="0" sz="17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besten</a:t>
            </a:r>
            <a:r>
              <a:rPr dirty="0" sz="17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rlito"/>
                <a:cs typeface="Carlito"/>
              </a:rPr>
              <a:t>entspricht</a:t>
            </a:r>
            <a:endParaRPr sz="1700">
              <a:latin typeface="Carlito"/>
              <a:cs typeface="Carlito"/>
            </a:endParaRPr>
          </a:p>
          <a:p>
            <a:pPr algn="ctr">
              <a:lnSpc>
                <a:spcPts val="1939"/>
              </a:lnSpc>
              <a:spcBef>
                <a:spcPts val="995"/>
              </a:spcBef>
            </a:pP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Betrachten</a:t>
            </a:r>
            <a:r>
              <a:rPr dirty="0" sz="1700" spc="-5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Sie</a:t>
            </a:r>
            <a:r>
              <a:rPr dirty="0" sz="17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die</a:t>
            </a:r>
            <a:r>
              <a:rPr dirty="0" sz="17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App</a:t>
            </a:r>
            <a:r>
              <a:rPr dirty="0" sz="17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als</a:t>
            </a:r>
            <a:r>
              <a:rPr dirty="0" sz="17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Ergänzung</a:t>
            </a:r>
            <a:r>
              <a:rPr dirty="0" sz="1700" spc="-4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Carlito"/>
                <a:cs typeface="Carlito"/>
              </a:rPr>
              <a:t>zur</a:t>
            </a:r>
            <a:endParaRPr sz="1700">
              <a:latin typeface="Carlito"/>
              <a:cs typeface="Carlito"/>
            </a:endParaRPr>
          </a:p>
          <a:p>
            <a:pPr algn="ctr" marL="2540">
              <a:lnSpc>
                <a:spcPts val="1939"/>
              </a:lnSpc>
            </a:pP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professionellen</a:t>
            </a:r>
            <a:r>
              <a:rPr dirty="0" sz="17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rlito"/>
                <a:cs typeface="Carlito"/>
              </a:rPr>
              <a:t>Pflege</a:t>
            </a:r>
            <a:endParaRPr sz="1700">
              <a:latin typeface="Carlito"/>
              <a:cs typeface="Carlito"/>
            </a:endParaRPr>
          </a:p>
          <a:p>
            <a:pPr algn="ctr" marL="3175">
              <a:lnSpc>
                <a:spcPts val="1939"/>
              </a:lnSpc>
              <a:spcBef>
                <a:spcPts val="1025"/>
              </a:spcBef>
            </a:pP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Überprüfen</a:t>
            </a:r>
            <a:r>
              <a:rPr dirty="0" sz="17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und</a:t>
            </a:r>
            <a:r>
              <a:rPr dirty="0" sz="17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aktualisieren</a:t>
            </a:r>
            <a:r>
              <a:rPr dirty="0" sz="17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Sie</a:t>
            </a:r>
            <a:r>
              <a:rPr dirty="0" sz="1700" spc="-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die</a:t>
            </a:r>
            <a:r>
              <a:rPr dirty="0" sz="1700" spc="-25">
                <a:solidFill>
                  <a:srgbClr val="FFFFFF"/>
                </a:solidFill>
                <a:latin typeface="Carlito"/>
                <a:cs typeface="Carlito"/>
              </a:rPr>
              <a:t> App</a:t>
            </a:r>
            <a:endParaRPr sz="1700">
              <a:latin typeface="Carlito"/>
              <a:cs typeface="Carlito"/>
            </a:endParaRPr>
          </a:p>
          <a:p>
            <a:pPr algn="ctr" marL="3810">
              <a:lnSpc>
                <a:spcPts val="1939"/>
              </a:lnSpc>
            </a:pPr>
            <a:r>
              <a:rPr dirty="0" sz="1700" spc="-10">
                <a:solidFill>
                  <a:srgbClr val="FFFFFF"/>
                </a:solidFill>
                <a:latin typeface="Carlito"/>
                <a:cs typeface="Carlito"/>
              </a:rPr>
              <a:t>regelmäßig</a:t>
            </a:r>
            <a:endParaRPr sz="17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464185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60">
                <a:solidFill>
                  <a:srgbClr val="FFFFFF"/>
                </a:solidFill>
              </a:rPr>
              <a:t>Beispiele</a:t>
            </a:r>
            <a:r>
              <a:rPr dirty="0" spc="-80">
                <a:solidFill>
                  <a:srgbClr val="FFFFFF"/>
                </a:solidFill>
              </a:rPr>
              <a:t> </a:t>
            </a:r>
            <a:r>
              <a:rPr dirty="0" spc="-160">
                <a:solidFill>
                  <a:srgbClr val="FFFFFF"/>
                </a:solidFill>
              </a:rPr>
              <a:t>für</a:t>
            </a:r>
            <a:r>
              <a:rPr dirty="0" spc="-70">
                <a:solidFill>
                  <a:srgbClr val="FFFFFF"/>
                </a:solidFill>
              </a:rPr>
              <a:t> </a:t>
            </a:r>
            <a:r>
              <a:rPr dirty="0" spc="-240">
                <a:solidFill>
                  <a:srgbClr val="FFFFFF"/>
                </a:solidFill>
              </a:rPr>
              <a:t>Gesundheits-</a:t>
            </a:r>
            <a:r>
              <a:rPr dirty="0" spc="-135">
                <a:solidFill>
                  <a:srgbClr val="FFFFFF"/>
                </a:solidFill>
              </a:rPr>
              <a:t>Apps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487172" y="1942845"/>
            <a:ext cx="5614035" cy="2541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193800">
              <a:lnSpc>
                <a:spcPct val="100000"/>
              </a:lnSpc>
              <a:spcBef>
                <a:spcPts val="100"/>
              </a:spcBef>
            </a:pP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Gesundheits-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Apps</a:t>
            </a:r>
            <a:r>
              <a:rPr dirty="0" sz="3300" spc="-8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für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verschiedene</a:t>
            </a:r>
            <a:r>
              <a:rPr dirty="0" sz="3300" spc="-5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Zwecke</a:t>
            </a:r>
            <a:endParaRPr sz="3300">
              <a:latin typeface="Arial"/>
              <a:cs typeface="Arial"/>
            </a:endParaRPr>
          </a:p>
          <a:p>
            <a:pPr marL="1779270">
              <a:lnSpc>
                <a:spcPct val="100000"/>
              </a:lnSpc>
              <a:spcBef>
                <a:spcPts val="2035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6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Wesentliche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Funktionen</a:t>
            </a:r>
            <a:r>
              <a:rPr dirty="0" sz="33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der App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Fitness-</a:t>
            </a:r>
            <a:r>
              <a:rPr dirty="0" spc="-195"/>
              <a:t>Apps/Digitale</a:t>
            </a:r>
            <a:r>
              <a:rPr dirty="0" spc="30"/>
              <a:t> </a:t>
            </a:r>
            <a:r>
              <a:rPr dirty="0" spc="-165"/>
              <a:t>Trainer:innen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90219" y="1162007"/>
            <a:ext cx="5532120" cy="341122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Name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Schrittzähler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–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Pedometer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Zielgruppe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Personen,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körperliche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Aktivität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–</a:t>
            </a:r>
            <a:endParaRPr sz="16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77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insbesondere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tägliche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Schrittzahl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–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überprüfen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und</a:t>
            </a:r>
            <a:endParaRPr sz="16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770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nachverfolgen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möchten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Nutzen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Förderung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körperlichen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Aktivität,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Steigerung</a:t>
            </a:r>
            <a:endParaRPr sz="16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76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des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Bewusstseins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tägliche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Bewegungsmuster</a:t>
            </a:r>
            <a:endParaRPr sz="16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spcBef>
                <a:spcPts val="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Datenschutz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Keine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Weitergabe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Daten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Drittunternehmen,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Daten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werden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verschlüsselt</a:t>
            </a:r>
            <a:r>
              <a:rPr dirty="0" sz="1600" spc="-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übertragen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Kosten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Kostenlos/In-App-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Kauf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Sprachen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Englisch,</a:t>
            </a:r>
            <a:r>
              <a:rPr dirty="0" sz="16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Deutsch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66799" y="1119758"/>
            <a:ext cx="1253463" cy="131102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425690" y="4750409"/>
            <a:ext cx="1388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Carlito"/>
                <a:cs typeface="Carlito"/>
              </a:rPr>
              <a:t>Bildquelle:</a:t>
            </a:r>
            <a:r>
              <a:rPr dirty="0" sz="600" spc="20">
                <a:latin typeface="Carlito"/>
                <a:cs typeface="Carlito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Google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Play</a:t>
            </a:r>
            <a:r>
              <a:rPr dirty="0" u="sng" sz="600" spc="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Store</a:t>
            </a:r>
            <a:r>
              <a:rPr dirty="0" u="sng" sz="6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- 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Schrittzähler</a:t>
            </a:r>
            <a:r>
              <a:rPr dirty="0" u="none" sz="600" spc="-10">
                <a:solidFill>
                  <a:srgbClr val="0000FF"/>
                </a:solidFill>
                <a:latin typeface="Carlito"/>
                <a:cs typeface="Carlito"/>
                <a:hlinkClick r:id="rId4"/>
              </a:rPr>
              <a:t>-</a:t>
            </a:r>
            <a:r>
              <a:rPr dirty="0" u="none" sz="600" spc="500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Pedometer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15455" y="2627034"/>
            <a:ext cx="1058011" cy="1823727"/>
          </a:xfrm>
          <a:prstGeom prst="rect">
            <a:avLst/>
          </a:prstGeom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30"/>
              <a:t>Trink-</a:t>
            </a:r>
            <a:r>
              <a:rPr dirty="0" spc="-175"/>
              <a:t>Erinnerung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01802" y="1042543"/>
            <a:ext cx="4711065" cy="348297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Name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WaterMinder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–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Wassertracker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Zielgruppe: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Menschen,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Trinkgewohnheiten</a:t>
            </a:r>
            <a:r>
              <a:rPr dirty="0" sz="18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verbessern</a:t>
            </a:r>
            <a:r>
              <a:rPr dirty="0" sz="18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wollen</a:t>
            </a: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Nutzen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Intelligente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Erinnerungen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verteilt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Datenschutz:</a:t>
            </a:r>
            <a:r>
              <a:rPr dirty="0" sz="18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Unkritisch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7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Kosten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Kostenlos/In-App-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Kauf</a:t>
            </a:r>
            <a:endParaRPr sz="1800">
              <a:latin typeface="Arial"/>
              <a:cs typeface="Arial"/>
            </a:endParaRPr>
          </a:p>
          <a:p>
            <a:pPr marL="304800" marR="66675" indent="-292735">
              <a:lnSpc>
                <a:spcPts val="3030"/>
              </a:lnSpc>
              <a:spcBef>
                <a:spcPts val="9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Sprachen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Englisch,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Deutsch,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Französisch,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Italienisch,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Niederländisch,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...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9720" y="902208"/>
            <a:ext cx="3048000" cy="368665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006208" y="4293209"/>
            <a:ext cx="81978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latin typeface="Carlito"/>
                <a:cs typeface="Carlito"/>
              </a:rPr>
              <a:t>Quelle:</a:t>
            </a:r>
            <a:r>
              <a:rPr dirty="0" sz="600" spc="-25">
                <a:latin typeface="Carlito"/>
                <a:cs typeface="Carlito"/>
              </a:rPr>
              <a:t> 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waterminder.com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5900" y="2271759"/>
            <a:ext cx="1155764" cy="25288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/>
              <a:t>Blutzuckertagebuch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01802" y="1082124"/>
            <a:ext cx="4237355" cy="341122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Name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DiabetesConnect</a:t>
            </a:r>
            <a:endParaRPr sz="1600">
              <a:latin typeface="Arial"/>
              <a:cs typeface="Arial"/>
            </a:endParaRPr>
          </a:p>
          <a:p>
            <a:pPr marL="304800" marR="140970" indent="-292735">
              <a:lnSpc>
                <a:spcPct val="140000"/>
              </a:lnSpc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Zielgruppe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Menschen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Diabetes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Typ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II</a:t>
            </a:r>
            <a:endParaRPr sz="1600">
              <a:latin typeface="Arial"/>
              <a:cs typeface="Arial"/>
            </a:endParaRPr>
          </a:p>
          <a:p>
            <a:pPr marL="304800" marR="5080" indent="-292735">
              <a:lnSpc>
                <a:spcPct val="140100"/>
              </a:lnSpc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Nutzen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Dokumentation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Diabetesdaten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(Blutzucker,</a:t>
            </a:r>
            <a:r>
              <a:rPr dirty="0" sz="16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Mahlzeiten,</a:t>
            </a:r>
            <a:r>
              <a:rPr dirty="0" sz="16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Insulin, Medikamente,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etc.),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Auswertung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Daten,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Export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Werte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pdf-Dokumente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Kosten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Kostenlos/In-App-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Kauf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Sprachen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Englisch,</a:t>
            </a:r>
            <a:r>
              <a:rPr dirty="0" sz="16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Deutsch,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Französisch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Entwickler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SquareMed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43700" y="1184999"/>
            <a:ext cx="1381125" cy="1433845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654290" y="4864709"/>
            <a:ext cx="1037590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10">
                <a:latin typeface="Carlito"/>
                <a:cs typeface="Carlito"/>
              </a:rPr>
              <a:t>Bildquelle:</a:t>
            </a:r>
            <a:r>
              <a:rPr dirty="0" sz="500">
                <a:latin typeface="Carlito"/>
                <a:cs typeface="Carlito"/>
              </a:rPr>
              <a:t> </a:t>
            </a:r>
            <a:r>
              <a:rPr dirty="0" u="sng" sz="5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App</a:t>
            </a:r>
            <a:r>
              <a:rPr dirty="0" u="sng" sz="500" spc="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 </a:t>
            </a:r>
            <a:r>
              <a:rPr dirty="0" u="sng" sz="5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Store</a:t>
            </a:r>
            <a:r>
              <a:rPr dirty="0" u="sng" sz="500" spc="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 </a:t>
            </a:r>
            <a:r>
              <a:rPr dirty="0" u="sng" sz="5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Diabetes</a:t>
            </a:r>
            <a:r>
              <a:rPr dirty="0" u="sng" sz="500" spc="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 </a:t>
            </a:r>
            <a:r>
              <a:rPr dirty="0" u="sng" sz="5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Connec</a:t>
            </a:r>
            <a:r>
              <a:rPr dirty="0" u="none" sz="500" spc="-10">
                <a:solidFill>
                  <a:srgbClr val="0000FF"/>
                </a:solidFill>
                <a:latin typeface="Carlito"/>
                <a:cs typeface="Carlito"/>
                <a:hlinkClick r:id="rId5"/>
              </a:rPr>
              <a:t>t</a:t>
            </a:r>
            <a:endParaRPr sz="5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60"/>
              <a:t>Gedächtnis</a:t>
            </a:r>
            <a:r>
              <a:rPr dirty="0" spc="-55"/>
              <a:t> </a:t>
            </a:r>
            <a:r>
              <a:rPr dirty="0" spc="-225"/>
              <a:t>und</a:t>
            </a:r>
            <a:r>
              <a:rPr dirty="0" spc="-80"/>
              <a:t> </a:t>
            </a:r>
            <a:r>
              <a:rPr dirty="0" spc="-200"/>
              <a:t>Aufmerksamkeit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7522" y="1186899"/>
            <a:ext cx="6396990" cy="1698625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Name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Lumosity: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Gehirnspiele</a:t>
            </a:r>
            <a:endParaRPr sz="16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Zielgruppe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Menschen,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ihr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Gedächtnis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ihre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Konzentrationsfähigkeit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verschiedenen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Spielen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trainieren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wollen</a:t>
            </a:r>
            <a:endParaRPr sz="1600">
              <a:latin typeface="Arial"/>
              <a:cs typeface="Arial"/>
            </a:endParaRPr>
          </a:p>
          <a:p>
            <a:pPr marL="304800" marR="283210" indent="-292735">
              <a:lnSpc>
                <a:spcPct val="140000"/>
              </a:lnSpc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Nutzen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Lumosity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kognitives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Trainingsprogramm,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Nutzer:innen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interaktive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Möglichkeit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bietet,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ihr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Gehirn,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ihr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47522" y="2859811"/>
            <a:ext cx="6465570" cy="1738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1393190">
              <a:lnSpc>
                <a:spcPct val="140100"/>
              </a:lnSpc>
              <a:spcBef>
                <a:spcPts val="10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Gedächtnis,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Schnelligkeit,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Flexibilität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ihr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Problemlösungsvermögen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6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trainieren.</a:t>
            </a:r>
            <a:endParaRPr sz="16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76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Plattformen: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Android,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iPhone,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Apple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Watch,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iPad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Kosten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Kostenlos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Sprachen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Englisch,</a:t>
            </a:r>
            <a:r>
              <a:rPr dirty="0" sz="16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Deutsch,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Französisch,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Spanisch,</a:t>
            </a:r>
            <a:r>
              <a:rPr dirty="0" sz="16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Portugiesisch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67725" y="1530096"/>
            <a:ext cx="1459346" cy="145877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082408" y="3040507"/>
            <a:ext cx="9944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Carlito"/>
                <a:cs typeface="Carlito"/>
              </a:rPr>
              <a:t>Bildquelle:</a:t>
            </a:r>
            <a:r>
              <a:rPr dirty="0" sz="600" spc="25">
                <a:latin typeface="Carlito"/>
                <a:cs typeface="Carlito"/>
              </a:rPr>
              <a:t> </a:t>
            </a:r>
            <a:r>
              <a:rPr dirty="0" sz="600">
                <a:latin typeface="Carlito"/>
                <a:cs typeface="Carlito"/>
              </a:rPr>
              <a:t>App</a:t>
            </a:r>
            <a:r>
              <a:rPr dirty="0" sz="600" spc="5">
                <a:latin typeface="Carlito"/>
                <a:cs typeface="Carlito"/>
              </a:rPr>
              <a:t> </a:t>
            </a:r>
            <a:r>
              <a:rPr dirty="0" sz="600">
                <a:latin typeface="Carlito"/>
                <a:cs typeface="Carlito"/>
              </a:rPr>
              <a:t>Store:</a:t>
            </a:r>
            <a:r>
              <a:rPr dirty="0" sz="600" spc="10">
                <a:latin typeface="Carlito"/>
                <a:cs typeface="Carlito"/>
              </a:rPr>
              <a:t> 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Lumosity</a:t>
            </a:r>
            <a:r>
              <a:rPr dirty="0" u="none" sz="600" spc="500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Gehirn</a:t>
            </a:r>
            <a:r>
              <a:rPr dirty="0" u="sng" sz="600" spc="-1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spiele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709930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5">
                <a:solidFill>
                  <a:srgbClr val="FFFFFF"/>
                </a:solidFill>
              </a:rPr>
              <a:t>Vorteile</a:t>
            </a:r>
            <a:r>
              <a:rPr dirty="0" spc="-105">
                <a:solidFill>
                  <a:srgbClr val="FFFFFF"/>
                </a:solidFill>
              </a:rPr>
              <a:t> </a:t>
            </a:r>
            <a:r>
              <a:rPr dirty="0" spc="-235">
                <a:solidFill>
                  <a:srgbClr val="FFFFFF"/>
                </a:solidFill>
              </a:rPr>
              <a:t>von</a:t>
            </a:r>
            <a:r>
              <a:rPr dirty="0" spc="-95">
                <a:solidFill>
                  <a:srgbClr val="FFFFFF"/>
                </a:solidFill>
              </a:rPr>
              <a:t> </a:t>
            </a:r>
            <a:r>
              <a:rPr dirty="0" spc="-229">
                <a:solidFill>
                  <a:srgbClr val="FFFFFF"/>
                </a:solidFill>
              </a:rPr>
              <a:t>Technologie</a:t>
            </a:r>
            <a:r>
              <a:rPr dirty="0" spc="-105">
                <a:solidFill>
                  <a:srgbClr val="FFFFFF"/>
                </a:solidFill>
              </a:rPr>
              <a:t> </a:t>
            </a:r>
            <a:r>
              <a:rPr dirty="0" spc="-195">
                <a:solidFill>
                  <a:srgbClr val="FFFFFF"/>
                </a:solidFill>
              </a:rPr>
              <a:t>in</a:t>
            </a:r>
            <a:r>
              <a:rPr dirty="0" spc="-114">
                <a:solidFill>
                  <a:srgbClr val="FFFFFF"/>
                </a:solidFill>
              </a:rPr>
              <a:t> </a:t>
            </a:r>
            <a:r>
              <a:rPr dirty="0" spc="-175">
                <a:solidFill>
                  <a:srgbClr val="FFFFFF"/>
                </a:solidFill>
              </a:rPr>
              <a:t>der</a:t>
            </a:r>
            <a:r>
              <a:rPr dirty="0" spc="-95">
                <a:solidFill>
                  <a:srgbClr val="FFFFFF"/>
                </a:solidFill>
              </a:rPr>
              <a:t> </a:t>
            </a:r>
            <a:r>
              <a:rPr dirty="0" spc="-270">
                <a:solidFill>
                  <a:srgbClr val="FFFFFF"/>
                </a:solidFill>
              </a:rPr>
              <a:t>Langzeitpflege?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87172" y="894333"/>
            <a:ext cx="5264150" cy="39897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600" b="1">
                <a:solidFill>
                  <a:srgbClr val="3E3E3E"/>
                </a:solidFill>
                <a:latin typeface="Arial"/>
                <a:cs typeface="Arial"/>
              </a:rPr>
              <a:t>Wie</a:t>
            </a:r>
            <a:r>
              <a:rPr dirty="0" sz="2600" spc="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3E3E3E"/>
                </a:solidFill>
                <a:latin typeface="Arial"/>
                <a:cs typeface="Arial"/>
              </a:rPr>
              <a:t>können</a:t>
            </a:r>
            <a:r>
              <a:rPr dirty="0" sz="26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3E3E3E"/>
                </a:solidFill>
                <a:latin typeface="Arial"/>
                <a:cs typeface="Arial"/>
              </a:rPr>
              <a:t>Technologien </a:t>
            </a:r>
            <a:r>
              <a:rPr dirty="0" sz="2600" b="1">
                <a:solidFill>
                  <a:srgbClr val="3E3E3E"/>
                </a:solidFill>
                <a:latin typeface="Arial"/>
                <a:cs typeface="Arial"/>
              </a:rPr>
              <a:t>Pflegekräfte</a:t>
            </a:r>
            <a:r>
              <a:rPr dirty="0" sz="26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3E3E3E"/>
                </a:solidFill>
                <a:latin typeface="Arial"/>
                <a:cs typeface="Arial"/>
              </a:rPr>
              <a:t>unterstützen</a:t>
            </a:r>
            <a:r>
              <a:rPr dirty="0" sz="26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3E3E3E"/>
                </a:solidFill>
                <a:latin typeface="Arial"/>
                <a:cs typeface="Arial"/>
              </a:rPr>
              <a:t>und</a:t>
            </a:r>
            <a:r>
              <a:rPr dirty="0" sz="26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600" spc="-25" b="1">
                <a:solidFill>
                  <a:srgbClr val="3E3E3E"/>
                </a:solidFill>
                <a:latin typeface="Arial"/>
                <a:cs typeface="Arial"/>
              </a:rPr>
              <a:t>die </a:t>
            </a:r>
            <a:r>
              <a:rPr dirty="0" sz="2600" b="1">
                <a:solidFill>
                  <a:srgbClr val="3E3E3E"/>
                </a:solidFill>
                <a:latin typeface="Arial"/>
                <a:cs typeface="Arial"/>
              </a:rPr>
              <a:t>Arbeitsbedingungen</a:t>
            </a:r>
            <a:r>
              <a:rPr dirty="0" sz="2600" spc="-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3E3E3E"/>
                </a:solidFill>
                <a:latin typeface="Arial"/>
                <a:cs typeface="Arial"/>
              </a:rPr>
              <a:t>in</a:t>
            </a:r>
            <a:r>
              <a:rPr dirty="0" sz="26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3E3E3E"/>
                </a:solidFill>
                <a:latin typeface="Arial"/>
                <a:cs typeface="Arial"/>
              </a:rPr>
              <a:t>diesem </a:t>
            </a:r>
            <a:r>
              <a:rPr dirty="0" sz="2600" b="1">
                <a:solidFill>
                  <a:srgbClr val="3E3E3E"/>
                </a:solidFill>
                <a:latin typeface="Arial"/>
                <a:cs typeface="Arial"/>
              </a:rPr>
              <a:t>Sektor</a:t>
            </a:r>
            <a:r>
              <a:rPr dirty="0" sz="2600" spc="-5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3E3E3E"/>
                </a:solidFill>
                <a:latin typeface="Arial"/>
                <a:cs typeface="Arial"/>
              </a:rPr>
              <a:t>verbessern?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2600">
              <a:latin typeface="Arial"/>
              <a:cs typeface="Arial"/>
            </a:endParaRPr>
          </a:p>
          <a:p>
            <a:pPr marL="12700" marR="95250">
              <a:lnSpc>
                <a:spcPct val="100000"/>
              </a:lnSpc>
              <a:spcBef>
                <a:spcPts val="5"/>
              </a:spcBef>
            </a:pPr>
            <a:r>
              <a:rPr dirty="0" sz="2600" b="1">
                <a:solidFill>
                  <a:srgbClr val="3E3E3E"/>
                </a:solidFill>
                <a:latin typeface="Arial"/>
                <a:cs typeface="Arial"/>
              </a:rPr>
              <a:t>Wie</a:t>
            </a:r>
            <a:r>
              <a:rPr dirty="0" sz="2600" spc="-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3E3E3E"/>
                </a:solidFill>
                <a:latin typeface="Arial"/>
                <a:cs typeface="Arial"/>
              </a:rPr>
              <a:t>können</a:t>
            </a:r>
            <a:r>
              <a:rPr dirty="0" sz="26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3E3E3E"/>
                </a:solidFill>
                <a:latin typeface="Arial"/>
                <a:cs typeface="Arial"/>
              </a:rPr>
              <a:t>Technologien </a:t>
            </a:r>
            <a:r>
              <a:rPr dirty="0" sz="2600" spc="-25" b="1">
                <a:solidFill>
                  <a:srgbClr val="3E3E3E"/>
                </a:solidFill>
                <a:latin typeface="Arial"/>
                <a:cs typeface="Arial"/>
              </a:rPr>
              <a:t>die </a:t>
            </a:r>
            <a:r>
              <a:rPr dirty="0" sz="2600" b="1">
                <a:solidFill>
                  <a:srgbClr val="3E3E3E"/>
                </a:solidFill>
                <a:latin typeface="Arial"/>
                <a:cs typeface="Arial"/>
              </a:rPr>
              <a:t>Qualität</a:t>
            </a:r>
            <a:r>
              <a:rPr dirty="0" sz="26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600" spc="-25" b="1">
                <a:solidFill>
                  <a:srgbClr val="3E3E3E"/>
                </a:solidFill>
                <a:latin typeface="Arial"/>
                <a:cs typeface="Arial"/>
              </a:rPr>
              <a:t>von </a:t>
            </a:r>
            <a:r>
              <a:rPr dirty="0" sz="2600" b="1">
                <a:solidFill>
                  <a:srgbClr val="3E3E3E"/>
                </a:solidFill>
                <a:latin typeface="Arial"/>
                <a:cs typeface="Arial"/>
              </a:rPr>
              <a:t>Pflegedienstleistungen</a:t>
            </a:r>
            <a:r>
              <a:rPr dirty="0" sz="2600" spc="-6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3E3E3E"/>
                </a:solidFill>
                <a:latin typeface="Arial"/>
                <a:cs typeface="Arial"/>
              </a:rPr>
              <a:t>und</a:t>
            </a:r>
            <a:r>
              <a:rPr dirty="0" sz="2600" spc="-25" b="1">
                <a:solidFill>
                  <a:srgbClr val="3E3E3E"/>
                </a:solidFill>
                <a:latin typeface="Arial"/>
                <a:cs typeface="Arial"/>
              </a:rPr>
              <a:t> die </a:t>
            </a:r>
            <a:r>
              <a:rPr dirty="0" sz="2600" b="1">
                <a:solidFill>
                  <a:srgbClr val="3E3E3E"/>
                </a:solidFill>
                <a:latin typeface="Arial"/>
                <a:cs typeface="Arial"/>
              </a:rPr>
              <a:t>Lebensqualität</a:t>
            </a:r>
            <a:r>
              <a:rPr dirty="0" sz="26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3E3E3E"/>
                </a:solidFill>
                <a:latin typeface="Arial"/>
                <a:cs typeface="Arial"/>
              </a:rPr>
              <a:t>älterer</a:t>
            </a:r>
            <a:r>
              <a:rPr dirty="0" sz="26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3E3E3E"/>
                </a:solidFill>
                <a:latin typeface="Arial"/>
                <a:cs typeface="Arial"/>
              </a:rPr>
              <a:t>Menschen verbessern?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206495" y="0"/>
            <a:ext cx="5937885" cy="5143500"/>
            <a:chOff x="3206495" y="0"/>
            <a:chExt cx="5937885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6495" y="0"/>
              <a:ext cx="5937503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187947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6015" y="473710"/>
                  </a:moveTo>
                  <a:lnTo>
                    <a:pt x="1186687" y="473710"/>
                  </a:lnTo>
                  <a:lnTo>
                    <a:pt x="1246547" y="475734"/>
                  </a:lnTo>
                  <a:lnTo>
                    <a:pt x="1303254" y="481806"/>
                  </a:lnTo>
                  <a:lnTo>
                    <a:pt x="1356811" y="491926"/>
                  </a:lnTo>
                  <a:lnTo>
                    <a:pt x="1407223" y="506095"/>
                  </a:lnTo>
                  <a:lnTo>
                    <a:pt x="1454491" y="524311"/>
                  </a:lnTo>
                  <a:lnTo>
                    <a:pt x="1498619" y="546576"/>
                  </a:lnTo>
                  <a:lnTo>
                    <a:pt x="1539610" y="572889"/>
                  </a:lnTo>
                  <a:lnTo>
                    <a:pt x="1577467" y="603250"/>
                  </a:lnTo>
                  <a:lnTo>
                    <a:pt x="1615925" y="641319"/>
                  </a:lnTo>
                  <a:lnTo>
                    <a:pt x="1648460" y="681505"/>
                  </a:lnTo>
                  <a:lnTo>
                    <a:pt x="1675075" y="723811"/>
                  </a:lnTo>
                  <a:lnTo>
                    <a:pt x="1695771" y="768238"/>
                  </a:lnTo>
                  <a:lnTo>
                    <a:pt x="1710552" y="814790"/>
                  </a:lnTo>
                  <a:lnTo>
                    <a:pt x="1719418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8" y="1153414"/>
                  </a:lnTo>
                  <a:lnTo>
                    <a:pt x="1606018" y="1191438"/>
                  </a:lnTo>
                  <a:lnTo>
                    <a:pt x="1549940" y="1244552"/>
                  </a:lnTo>
                  <a:lnTo>
                    <a:pt x="1513788" y="1276768"/>
                  </a:lnTo>
                  <a:lnTo>
                    <a:pt x="1472226" y="1312756"/>
                  </a:lnTo>
                  <a:lnTo>
                    <a:pt x="1425255" y="1352517"/>
                  </a:lnTo>
                  <a:lnTo>
                    <a:pt x="1372874" y="1396049"/>
                  </a:lnTo>
                  <a:lnTo>
                    <a:pt x="1315084" y="1443355"/>
                  </a:lnTo>
                  <a:lnTo>
                    <a:pt x="1267059" y="1483237"/>
                  </a:lnTo>
                  <a:lnTo>
                    <a:pt x="1222043" y="1522388"/>
                  </a:lnTo>
                  <a:lnTo>
                    <a:pt x="1180033" y="1560810"/>
                  </a:lnTo>
                  <a:lnTo>
                    <a:pt x="1141028" y="1598500"/>
                  </a:lnTo>
                  <a:lnTo>
                    <a:pt x="1105026" y="1635460"/>
                  </a:lnTo>
                  <a:lnTo>
                    <a:pt x="1072027" y="1671690"/>
                  </a:lnTo>
                  <a:lnTo>
                    <a:pt x="1042027" y="1707189"/>
                  </a:lnTo>
                  <a:lnTo>
                    <a:pt x="1015025" y="1741958"/>
                  </a:lnTo>
                  <a:lnTo>
                    <a:pt x="991020" y="1775996"/>
                  </a:lnTo>
                  <a:lnTo>
                    <a:pt x="970009" y="1809303"/>
                  </a:lnTo>
                  <a:lnTo>
                    <a:pt x="932956" y="1882450"/>
                  </a:lnTo>
                  <a:lnTo>
                    <a:pt x="916152" y="1925420"/>
                  </a:lnTo>
                  <a:lnTo>
                    <a:pt x="901582" y="1970790"/>
                  </a:lnTo>
                  <a:lnTo>
                    <a:pt x="889248" y="2018563"/>
                  </a:lnTo>
                  <a:lnTo>
                    <a:pt x="879151" y="2068738"/>
                  </a:lnTo>
                  <a:lnTo>
                    <a:pt x="871295" y="2121318"/>
                  </a:lnTo>
                  <a:lnTo>
                    <a:pt x="865680" y="2176303"/>
                  </a:lnTo>
                  <a:lnTo>
                    <a:pt x="862310" y="2233694"/>
                  </a:lnTo>
                  <a:lnTo>
                    <a:pt x="861186" y="2293493"/>
                  </a:lnTo>
                  <a:lnTo>
                    <a:pt x="861329" y="2312759"/>
                  </a:lnTo>
                  <a:lnTo>
                    <a:pt x="861758" y="2343896"/>
                  </a:lnTo>
                  <a:lnTo>
                    <a:pt x="862472" y="2386915"/>
                  </a:lnTo>
                  <a:lnTo>
                    <a:pt x="863473" y="2441829"/>
                  </a:lnTo>
                  <a:lnTo>
                    <a:pt x="1427987" y="2441829"/>
                  </a:lnTo>
                  <a:lnTo>
                    <a:pt x="1427793" y="2371663"/>
                  </a:lnTo>
                  <a:lnTo>
                    <a:pt x="1429717" y="2307906"/>
                  </a:lnTo>
                  <a:lnTo>
                    <a:pt x="1433759" y="2250561"/>
                  </a:lnTo>
                  <a:lnTo>
                    <a:pt x="1439923" y="2199630"/>
                  </a:lnTo>
                  <a:lnTo>
                    <a:pt x="1448211" y="2155114"/>
                  </a:lnTo>
                  <a:lnTo>
                    <a:pt x="1458625" y="2117017"/>
                  </a:lnTo>
                  <a:lnTo>
                    <a:pt x="1487823" y="2055607"/>
                  </a:lnTo>
                  <a:lnTo>
                    <a:pt x="1510574" y="2023235"/>
                  </a:lnTo>
                  <a:lnTo>
                    <a:pt x="1539421" y="1988228"/>
                  </a:lnTo>
                  <a:lnTo>
                    <a:pt x="1574364" y="1950591"/>
                  </a:lnTo>
                  <a:lnTo>
                    <a:pt x="1615403" y="1910328"/>
                  </a:lnTo>
                  <a:lnTo>
                    <a:pt x="1662538" y="1867443"/>
                  </a:lnTo>
                  <a:lnTo>
                    <a:pt x="1715770" y="1821942"/>
                  </a:lnTo>
                  <a:lnTo>
                    <a:pt x="1768820" y="1777390"/>
                  </a:lnTo>
                  <a:lnTo>
                    <a:pt x="1819169" y="1734195"/>
                  </a:lnTo>
                  <a:lnTo>
                    <a:pt x="1866816" y="1692357"/>
                  </a:lnTo>
                  <a:lnTo>
                    <a:pt x="1911762" y="1651876"/>
                  </a:lnTo>
                  <a:lnTo>
                    <a:pt x="1954007" y="1612751"/>
                  </a:lnTo>
                  <a:lnTo>
                    <a:pt x="1993552" y="1574984"/>
                  </a:lnTo>
                  <a:lnTo>
                    <a:pt x="2030396" y="1538573"/>
                  </a:lnTo>
                  <a:lnTo>
                    <a:pt x="2064540" y="1503519"/>
                  </a:lnTo>
                  <a:lnTo>
                    <a:pt x="2095985" y="1469822"/>
                  </a:lnTo>
                  <a:lnTo>
                    <a:pt x="2124730" y="1437481"/>
                  </a:lnTo>
                  <a:lnTo>
                    <a:pt x="2150776" y="1406498"/>
                  </a:lnTo>
                  <a:lnTo>
                    <a:pt x="2194771" y="1348601"/>
                  </a:lnTo>
                  <a:lnTo>
                    <a:pt x="2239998" y="1275385"/>
                  </a:lnTo>
                  <a:lnTo>
                    <a:pt x="2263634" y="1228393"/>
                  </a:lnTo>
                  <a:lnTo>
                    <a:pt x="2283629" y="1180713"/>
                  </a:lnTo>
                  <a:lnTo>
                    <a:pt x="2299985" y="1132347"/>
                  </a:lnTo>
                  <a:lnTo>
                    <a:pt x="2312704" y="1083297"/>
                  </a:lnTo>
                  <a:lnTo>
                    <a:pt x="2321788" y="1033563"/>
                  </a:lnTo>
                  <a:lnTo>
                    <a:pt x="2327237" y="983148"/>
                  </a:lnTo>
                  <a:lnTo>
                    <a:pt x="2329053" y="932053"/>
                  </a:lnTo>
                  <a:lnTo>
                    <a:pt x="2327645" y="882856"/>
                  </a:lnTo>
                  <a:lnTo>
                    <a:pt x="2323424" y="834479"/>
                  </a:lnTo>
                  <a:lnTo>
                    <a:pt x="2316388" y="786921"/>
                  </a:lnTo>
                  <a:lnTo>
                    <a:pt x="2306538" y="740182"/>
                  </a:lnTo>
                  <a:lnTo>
                    <a:pt x="2293874" y="694261"/>
                  </a:lnTo>
                  <a:lnTo>
                    <a:pt x="2278395" y="649159"/>
                  </a:lnTo>
                  <a:lnTo>
                    <a:pt x="2260102" y="604876"/>
                  </a:lnTo>
                  <a:lnTo>
                    <a:pt x="2238994" y="561410"/>
                  </a:lnTo>
                  <a:lnTo>
                    <a:pt x="2215073" y="518762"/>
                  </a:lnTo>
                  <a:lnTo>
                    <a:pt x="2188337" y="476932"/>
                  </a:lnTo>
                  <a:lnTo>
                    <a:pt x="2186015" y="473710"/>
                  </a:lnTo>
                  <a:close/>
                </a:path>
                <a:path w="2329179" h="3279140">
                  <a:moveTo>
                    <a:pt x="1160145" y="0"/>
                  </a:moveTo>
                  <a:lnTo>
                    <a:pt x="1104170" y="853"/>
                  </a:lnTo>
                  <a:lnTo>
                    <a:pt x="1049405" y="3415"/>
                  </a:lnTo>
                  <a:lnTo>
                    <a:pt x="995849" y="7684"/>
                  </a:lnTo>
                  <a:lnTo>
                    <a:pt x="943503" y="13660"/>
                  </a:lnTo>
                  <a:lnTo>
                    <a:pt x="892365" y="21345"/>
                  </a:lnTo>
                  <a:lnTo>
                    <a:pt x="842438" y="30738"/>
                  </a:lnTo>
                  <a:lnTo>
                    <a:pt x="793719" y="41839"/>
                  </a:lnTo>
                  <a:lnTo>
                    <a:pt x="746211" y="54649"/>
                  </a:lnTo>
                  <a:lnTo>
                    <a:pt x="699912" y="69167"/>
                  </a:lnTo>
                  <a:lnTo>
                    <a:pt x="654824" y="85393"/>
                  </a:lnTo>
                  <a:lnTo>
                    <a:pt x="610946" y="103329"/>
                  </a:lnTo>
                  <a:lnTo>
                    <a:pt x="568277" y="122973"/>
                  </a:lnTo>
                  <a:lnTo>
                    <a:pt x="526820" y="144326"/>
                  </a:lnTo>
                  <a:lnTo>
                    <a:pt x="486573" y="167389"/>
                  </a:lnTo>
                  <a:lnTo>
                    <a:pt x="447536" y="192160"/>
                  </a:lnTo>
                  <a:lnTo>
                    <a:pt x="409711" y="218642"/>
                  </a:lnTo>
                  <a:lnTo>
                    <a:pt x="373096" y="246832"/>
                  </a:lnTo>
                  <a:lnTo>
                    <a:pt x="337693" y="276733"/>
                  </a:lnTo>
                  <a:lnTo>
                    <a:pt x="299651" y="311777"/>
                  </a:lnTo>
                  <a:lnTo>
                    <a:pt x="263868" y="347759"/>
                  </a:lnTo>
                  <a:lnTo>
                    <a:pt x="230343" y="384677"/>
                  </a:lnTo>
                  <a:lnTo>
                    <a:pt x="199078" y="422532"/>
                  </a:lnTo>
                  <a:lnTo>
                    <a:pt x="170071" y="461324"/>
                  </a:lnTo>
                  <a:lnTo>
                    <a:pt x="143322" y="501051"/>
                  </a:lnTo>
                  <a:lnTo>
                    <a:pt x="118832" y="541713"/>
                  </a:lnTo>
                  <a:lnTo>
                    <a:pt x="96599" y="583310"/>
                  </a:lnTo>
                  <a:lnTo>
                    <a:pt x="76624" y="625843"/>
                  </a:lnTo>
                  <a:lnTo>
                    <a:pt x="58906" y="669309"/>
                  </a:lnTo>
                  <a:lnTo>
                    <a:pt x="43446" y="713709"/>
                  </a:lnTo>
                  <a:lnTo>
                    <a:pt x="30243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246" y="1020572"/>
                  </a:lnTo>
                  <a:lnTo>
                    <a:pt x="584203" y="966630"/>
                  </a:lnTo>
                  <a:lnTo>
                    <a:pt x="599151" y="915523"/>
                  </a:lnTo>
                  <a:lnTo>
                    <a:pt x="616089" y="867253"/>
                  </a:lnTo>
                  <a:lnTo>
                    <a:pt x="635018" y="821820"/>
                  </a:lnTo>
                  <a:lnTo>
                    <a:pt x="655939" y="779224"/>
                  </a:lnTo>
                  <a:lnTo>
                    <a:pt x="678852" y="739467"/>
                  </a:lnTo>
                  <a:lnTo>
                    <a:pt x="703759" y="702549"/>
                  </a:lnTo>
                  <a:lnTo>
                    <a:pt x="730660" y="668471"/>
                  </a:lnTo>
                  <a:lnTo>
                    <a:pt x="759556" y="637233"/>
                  </a:lnTo>
                  <a:lnTo>
                    <a:pt x="790448" y="608838"/>
                  </a:lnTo>
                  <a:lnTo>
                    <a:pt x="826798" y="580488"/>
                  </a:lnTo>
                  <a:lnTo>
                    <a:pt x="865067" y="555471"/>
                  </a:lnTo>
                  <a:lnTo>
                    <a:pt x="905255" y="533785"/>
                  </a:lnTo>
                  <a:lnTo>
                    <a:pt x="947363" y="515433"/>
                  </a:lnTo>
                  <a:lnTo>
                    <a:pt x="991390" y="500415"/>
                  </a:lnTo>
                  <a:lnTo>
                    <a:pt x="1037335" y="488733"/>
                  </a:lnTo>
                  <a:lnTo>
                    <a:pt x="1085200" y="480387"/>
                  </a:lnTo>
                  <a:lnTo>
                    <a:pt x="1134984" y="475379"/>
                  </a:lnTo>
                  <a:lnTo>
                    <a:pt x="1186687" y="473710"/>
                  </a:lnTo>
                  <a:lnTo>
                    <a:pt x="2186015" y="473710"/>
                  </a:lnTo>
                  <a:lnTo>
                    <a:pt x="2158786" y="435918"/>
                  </a:lnTo>
                  <a:lnTo>
                    <a:pt x="2126421" y="395722"/>
                  </a:lnTo>
                  <a:lnTo>
                    <a:pt x="2091242" y="356343"/>
                  </a:lnTo>
                  <a:lnTo>
                    <a:pt x="2053249" y="317781"/>
                  </a:lnTo>
                  <a:lnTo>
                    <a:pt x="2012442" y="280035"/>
                  </a:lnTo>
                  <a:lnTo>
                    <a:pt x="1976586" y="249784"/>
                  </a:lnTo>
                  <a:lnTo>
                    <a:pt x="1939379" y="221262"/>
                  </a:lnTo>
                  <a:lnTo>
                    <a:pt x="1900819" y="194468"/>
                  </a:lnTo>
                  <a:lnTo>
                    <a:pt x="1860907" y="169403"/>
                  </a:lnTo>
                  <a:lnTo>
                    <a:pt x="1819643" y="146067"/>
                  </a:lnTo>
                  <a:lnTo>
                    <a:pt x="1777026" y="124460"/>
                  </a:lnTo>
                  <a:lnTo>
                    <a:pt x="1733057" y="104580"/>
                  </a:lnTo>
                  <a:lnTo>
                    <a:pt x="1687735" y="86430"/>
                  </a:lnTo>
                  <a:lnTo>
                    <a:pt x="1641062" y="70008"/>
                  </a:lnTo>
                  <a:lnTo>
                    <a:pt x="1593036" y="55315"/>
                  </a:lnTo>
                  <a:lnTo>
                    <a:pt x="1543657" y="42350"/>
                  </a:lnTo>
                  <a:lnTo>
                    <a:pt x="1492927" y="31114"/>
                  </a:lnTo>
                  <a:lnTo>
                    <a:pt x="1440844" y="21607"/>
                  </a:lnTo>
                  <a:lnTo>
                    <a:pt x="1387409" y="13828"/>
                  </a:lnTo>
                  <a:lnTo>
                    <a:pt x="1332621" y="7778"/>
                  </a:lnTo>
                  <a:lnTo>
                    <a:pt x="1276481" y="3457"/>
                  </a:lnTo>
                  <a:lnTo>
                    <a:pt x="1218989" y="864"/>
                  </a:lnTo>
                  <a:lnTo>
                    <a:pt x="1160145" y="0"/>
                  </a:lnTo>
                  <a:close/>
                </a:path>
                <a:path w="2329179" h="3279140">
                  <a:moveTo>
                    <a:pt x="1485519" y="2656560"/>
                  </a:moveTo>
                  <a:lnTo>
                    <a:pt x="863473" y="2656560"/>
                  </a:lnTo>
                  <a:lnTo>
                    <a:pt x="863473" y="3278644"/>
                  </a:lnTo>
                  <a:lnTo>
                    <a:pt x="1485519" y="3278644"/>
                  </a:lnTo>
                  <a:lnTo>
                    <a:pt x="1485519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9052" y="2388056"/>
            <a:ext cx="1421364" cy="245503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0"/>
              <a:t>Lupen-</a:t>
            </a:r>
            <a:r>
              <a:rPr dirty="0" spc="-114"/>
              <a:t>App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47522" y="1162007"/>
            <a:ext cx="4568190" cy="375285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Name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Lupe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Zielgruppe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Menschen,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die</a:t>
            </a:r>
            <a:endParaRPr sz="16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77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Schwierigkeiten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beim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Lesen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kleiner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Texte</a:t>
            </a:r>
            <a:endParaRPr sz="16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770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haben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Nutzen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 Die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hilft,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klein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geschriebene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Texte</a:t>
            </a:r>
            <a:endParaRPr sz="16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76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problemlos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lesen,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z.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B.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Kleingedruckte</a:t>
            </a:r>
            <a:endParaRPr sz="16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77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Medikamentenflaschen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etc.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Kosten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Kostenlos/In-App-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Kauf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Plattformen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Apple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Datenschutz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Unbedenklich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Sprachen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Englisch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49292" y="1207240"/>
            <a:ext cx="1694425" cy="1796563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501890" y="4845202"/>
            <a:ext cx="11042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Carlito"/>
                <a:cs typeface="Carlito"/>
              </a:rPr>
              <a:t>Bildquelle:</a:t>
            </a:r>
            <a:r>
              <a:rPr dirty="0" sz="600" spc="20">
                <a:latin typeface="Carlito"/>
                <a:cs typeface="Carlito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Google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Play</a:t>
            </a:r>
            <a:r>
              <a:rPr dirty="0" u="sng" sz="600" spc="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Store</a:t>
            </a:r>
            <a:r>
              <a:rPr dirty="0" u="none" sz="600">
                <a:latin typeface="Carlito"/>
                <a:cs typeface="Carlito"/>
              </a:rPr>
              <a:t>:</a:t>
            </a:r>
            <a:r>
              <a:rPr dirty="0" u="none" sz="600" spc="-5">
                <a:latin typeface="Carlito"/>
                <a:cs typeface="Carlito"/>
              </a:rPr>
              <a:t> </a:t>
            </a:r>
            <a:r>
              <a:rPr dirty="0" u="sng" sz="6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Lupe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079235" y="906780"/>
            <a:ext cx="2895600" cy="3606165"/>
            <a:chOff x="6079235" y="906780"/>
            <a:chExt cx="2895600" cy="360616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9235" y="906780"/>
              <a:ext cx="2895600" cy="243713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27035" y="3255263"/>
              <a:ext cx="1319783" cy="12573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210"/>
              <a:t>Apps</a:t>
            </a:r>
            <a:r>
              <a:rPr dirty="0" sz="2300" spc="-105"/>
              <a:t> </a:t>
            </a:r>
            <a:r>
              <a:rPr dirty="0" sz="2300" spc="-100"/>
              <a:t>zur</a:t>
            </a:r>
            <a:r>
              <a:rPr dirty="0" sz="2300" spc="-110"/>
              <a:t> </a:t>
            </a:r>
            <a:r>
              <a:rPr dirty="0" sz="2300" spc="-170"/>
              <a:t>Unterstützung</a:t>
            </a:r>
            <a:r>
              <a:rPr dirty="0" sz="2300" spc="-120"/>
              <a:t> </a:t>
            </a:r>
            <a:r>
              <a:rPr dirty="0" sz="2300" spc="-175"/>
              <a:t>der</a:t>
            </a:r>
            <a:r>
              <a:rPr dirty="0" sz="2300" spc="-110"/>
              <a:t> </a:t>
            </a:r>
            <a:r>
              <a:rPr dirty="0" sz="2300" spc="-290"/>
              <a:t>psychischen</a:t>
            </a:r>
            <a:r>
              <a:rPr dirty="0" sz="2300" spc="-105"/>
              <a:t> </a:t>
            </a:r>
            <a:r>
              <a:rPr dirty="0" sz="2300" spc="-170"/>
              <a:t>Gesundheit</a:t>
            </a:r>
            <a:endParaRPr sz="2300"/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330809" y="906864"/>
            <a:ext cx="5687695" cy="4094479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305435" indent="-292735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5435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Name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Daylio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Tagebuch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&amp;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Gewohnheiten</a:t>
            </a:r>
            <a:endParaRPr sz="1600">
              <a:latin typeface="Arial"/>
              <a:cs typeface="Arial"/>
            </a:endParaRPr>
          </a:p>
          <a:p>
            <a:pPr marL="305435" marR="5080" indent="-293370">
              <a:lnSpc>
                <a:spcPts val="2690"/>
              </a:lnSpc>
              <a:spcBef>
                <a:spcPts val="21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5435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Zielgruppe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Menschen,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Selbstfürsorge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verbessern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wollen,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indem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Stimmung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ihre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Zufriedenheit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aufzeichnen,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ohne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dabei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Worte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verwenden</a:t>
            </a:r>
            <a:endParaRPr sz="1600">
              <a:latin typeface="Arial"/>
              <a:cs typeface="Arial"/>
            </a:endParaRPr>
          </a:p>
          <a:p>
            <a:pPr marL="305435" indent="-292735">
              <a:lnSpc>
                <a:spcPct val="100000"/>
              </a:lnSpc>
              <a:spcBef>
                <a:spcPts val="550"/>
              </a:spcBef>
              <a:buClr>
                <a:srgbClr val="000000"/>
              </a:buClr>
              <a:buSzPct val="128571"/>
              <a:buFont typeface="Arial"/>
              <a:buChar char="•"/>
              <a:tabLst>
                <a:tab pos="305435" algn="l"/>
              </a:tabLst>
            </a:pP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Nutzen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Nutzer:innen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Stimmungen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endParaRPr sz="1600">
              <a:latin typeface="Arial"/>
              <a:cs typeface="Arial"/>
            </a:endParaRPr>
          </a:p>
          <a:p>
            <a:pPr marL="305435">
              <a:lnSpc>
                <a:spcPct val="100000"/>
              </a:lnSpc>
              <a:spcBef>
                <a:spcPts val="76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Laufe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des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Tages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ausgeübten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Aktivitäten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anhand</a:t>
            </a:r>
            <a:endParaRPr sz="1600">
              <a:latin typeface="Arial"/>
              <a:cs typeface="Arial"/>
            </a:endParaRPr>
          </a:p>
          <a:p>
            <a:pPr marL="305435" marR="519430">
              <a:lnSpc>
                <a:spcPct val="14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verschiedener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Symbole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auswählen.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können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Verhaltensmuster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erkennen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aus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ihren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Protokollen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erstellte</a:t>
            </a:r>
            <a:r>
              <a:rPr dirty="0" sz="16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Statistiken</a:t>
            </a:r>
            <a:r>
              <a:rPr dirty="0" sz="16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untersuchen</a:t>
            </a:r>
            <a:endParaRPr sz="1600">
              <a:latin typeface="Arial"/>
              <a:cs typeface="Arial"/>
            </a:endParaRPr>
          </a:p>
          <a:p>
            <a:pPr marL="305435" indent="-292735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5435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Kosten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Kostenlos/In-App-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Kauf</a:t>
            </a:r>
            <a:endParaRPr sz="1600">
              <a:latin typeface="Arial"/>
              <a:cs typeface="Arial"/>
            </a:endParaRPr>
          </a:p>
          <a:p>
            <a:pPr marL="305435" indent="-292735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5435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Datenschutz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Unbedenklich</a:t>
            </a:r>
            <a:endParaRPr sz="1600">
              <a:latin typeface="Arial"/>
              <a:cs typeface="Arial"/>
            </a:endParaRPr>
          </a:p>
          <a:p>
            <a:pPr marL="305435" indent="-292735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5435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Sprachen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28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Sprachen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111490" y="4674209"/>
            <a:ext cx="57975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latin typeface="Carlito"/>
                <a:cs typeface="Carlito"/>
              </a:rPr>
              <a:t>Quelle:</a:t>
            </a:r>
            <a:r>
              <a:rPr dirty="0" u="sng" sz="600" spc="-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 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Daylio.net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210"/>
              <a:t>Apps</a:t>
            </a:r>
            <a:r>
              <a:rPr dirty="0" sz="2300" spc="-105"/>
              <a:t> </a:t>
            </a:r>
            <a:r>
              <a:rPr dirty="0" sz="2300" spc="-100"/>
              <a:t>zur</a:t>
            </a:r>
            <a:r>
              <a:rPr dirty="0" sz="2300" spc="-110"/>
              <a:t> </a:t>
            </a:r>
            <a:r>
              <a:rPr dirty="0" sz="2300" spc="-170"/>
              <a:t>Unterstützung</a:t>
            </a:r>
            <a:r>
              <a:rPr dirty="0" sz="2300" spc="-120"/>
              <a:t> </a:t>
            </a:r>
            <a:r>
              <a:rPr dirty="0" sz="2300" spc="-175"/>
              <a:t>der</a:t>
            </a:r>
            <a:r>
              <a:rPr dirty="0" sz="2300" spc="-110"/>
              <a:t> </a:t>
            </a:r>
            <a:r>
              <a:rPr dirty="0" sz="2300" spc="-290"/>
              <a:t>psychischen</a:t>
            </a:r>
            <a:r>
              <a:rPr dirty="0" sz="2300" spc="-105"/>
              <a:t> </a:t>
            </a:r>
            <a:r>
              <a:rPr dirty="0" sz="2300" spc="-170"/>
              <a:t>Gesundheit</a:t>
            </a:r>
            <a:endParaRPr sz="23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7522" y="973920"/>
            <a:ext cx="5184140" cy="375285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Name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Wysa: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Anxiety,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therapy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chatbot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Zielgruppe:</a:t>
            </a:r>
            <a:r>
              <a:rPr dirty="0" sz="16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Menschen,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geistige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und</a:t>
            </a:r>
            <a:endParaRPr sz="16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77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emotionale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Gesundheit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durch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Achtsamkeit,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Meditation</a:t>
            </a:r>
            <a:endParaRPr sz="16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77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Stimmungsaufzeichnung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verbessern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wollen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Nutzen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Wysa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Chatbot,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beruhigenden</a:t>
            </a:r>
            <a:endParaRPr sz="16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76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Meditationen,</a:t>
            </a:r>
            <a:r>
              <a:rPr dirty="0" sz="1600" spc="-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Achtsamkeitsaudios,</a:t>
            </a:r>
            <a:r>
              <a:rPr dirty="0" sz="1600" spc="-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freundlichen</a:t>
            </a:r>
            <a:endParaRPr sz="1600">
              <a:latin typeface="Arial"/>
              <a:cs typeface="Arial"/>
            </a:endParaRPr>
          </a:p>
          <a:p>
            <a:pPr marL="304800" marR="231775">
              <a:lnSpc>
                <a:spcPct val="14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Chats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verschiedenen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Tracking-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Funktionen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hilft,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Angst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Stress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umzugehen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Kosten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Kostenlos/In-App-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Kauf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Datenschutz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Unbedenklich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Sprachen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Englisch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771388" y="1135380"/>
            <a:ext cx="2801620" cy="3502660"/>
            <a:chOff x="5771388" y="1135380"/>
            <a:chExt cx="2801620" cy="350266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1388" y="1636611"/>
              <a:ext cx="1447800" cy="300092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2800" y="1135380"/>
              <a:ext cx="1409700" cy="1234440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7730490" y="4758029"/>
            <a:ext cx="11277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Carlito"/>
                <a:cs typeface="Carlito"/>
              </a:rPr>
              <a:t>Bildquelle:</a:t>
            </a:r>
            <a:r>
              <a:rPr dirty="0" sz="600" spc="15">
                <a:latin typeface="Carlito"/>
                <a:cs typeface="Carlito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App</a:t>
            </a:r>
            <a:r>
              <a:rPr dirty="0" u="sng" sz="6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Store-</a:t>
            </a:r>
            <a:r>
              <a:rPr dirty="0" u="sng" sz="6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Wysa 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Mental</a:t>
            </a:r>
            <a:r>
              <a:rPr dirty="0" u="none" sz="600" spc="500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Health</a:t>
            </a:r>
            <a:r>
              <a:rPr dirty="0" u="sng" sz="6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 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Suppor</a:t>
            </a:r>
            <a:r>
              <a:rPr dirty="0" u="none" sz="600" spc="-10">
                <a:solidFill>
                  <a:srgbClr val="0000FF"/>
                </a:solidFill>
                <a:latin typeface="Carlito"/>
                <a:cs typeface="Carlito"/>
                <a:hlinkClick r:id="rId5"/>
              </a:rPr>
              <a:t>t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930613"/>
            <a:ext cx="6609715" cy="4094479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Name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Ada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–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Check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deine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Gesundheit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Zielgruppe:</a:t>
            </a:r>
            <a:r>
              <a:rPr dirty="0" sz="16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Menschen,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Fragen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ihrer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eigenen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bzw.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zur</a:t>
            </a:r>
            <a:endParaRPr sz="16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77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Gesundheit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anderer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haben</a:t>
            </a:r>
            <a:endParaRPr sz="16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Nutzen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Ada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wurde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Ärzt:innen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Wissenschaftler:innen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entwickelt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hilft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Patient:innen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dabei,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medizinischen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Symptome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einer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zentralen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Plattform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bewerten.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fordert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die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Nutzer:innen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auf,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mehrere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automatisierte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Fragen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beantworten,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und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vergleicht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diese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einem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eingebauten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medizinischen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Wörterbuch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für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Krankheiten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Zustände.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Kosten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Kostenlos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Datenschutz:</a:t>
            </a:r>
            <a:r>
              <a:rPr dirty="0" sz="16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Unbedenklich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Sprachen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Englisch,</a:t>
            </a:r>
            <a:r>
              <a:rPr dirty="0" sz="16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Deutsch,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...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45542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5"/>
              <a:t>Zertifizierte</a:t>
            </a:r>
            <a:r>
              <a:rPr dirty="0" spc="-50"/>
              <a:t> </a:t>
            </a:r>
            <a:r>
              <a:rPr dirty="0" spc="-245"/>
              <a:t>medizinische</a:t>
            </a:r>
            <a:r>
              <a:rPr dirty="0" spc="-30"/>
              <a:t> </a:t>
            </a:r>
            <a:r>
              <a:rPr dirty="0" spc="-80"/>
              <a:t>App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86974" y="1180846"/>
            <a:ext cx="1238131" cy="129108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32319" y="2679666"/>
            <a:ext cx="1165859" cy="1875062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954518" y="4864709"/>
            <a:ext cx="10795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Carlito"/>
                <a:cs typeface="Carlito"/>
              </a:rPr>
              <a:t>Bildquelle:</a:t>
            </a:r>
            <a:r>
              <a:rPr dirty="0" sz="600" spc="20">
                <a:latin typeface="Carlito"/>
                <a:cs typeface="Carlito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Google</a:t>
            </a:r>
            <a:r>
              <a:rPr dirty="0" u="sng" sz="6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Play</a:t>
            </a:r>
            <a:r>
              <a:rPr dirty="0" u="sng" sz="6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Store</a:t>
            </a:r>
            <a:r>
              <a:rPr dirty="0" u="sng" sz="6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 </a:t>
            </a:r>
            <a:r>
              <a:rPr dirty="0" u="sng" sz="6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Ada</a:t>
            </a:r>
            <a:r>
              <a:rPr dirty="0" u="none" sz="600" spc="-20">
                <a:solidFill>
                  <a:srgbClr val="0000FF"/>
                </a:solidFill>
                <a:latin typeface="Carlito"/>
                <a:cs typeface="Carlito"/>
                <a:hlinkClick r:id="rId5"/>
              </a:rPr>
              <a:t>-</a:t>
            </a:r>
            <a:r>
              <a:rPr dirty="0" u="none" sz="600" spc="500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dirty="0" u="sng" sz="60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Check</a:t>
            </a:r>
            <a:r>
              <a:rPr dirty="0" u="sng" sz="600" spc="-25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dirty="0" u="sng" sz="60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Deine </a:t>
            </a:r>
            <a:r>
              <a:rPr dirty="0" u="sng" sz="600" spc="-1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Gesundhei</a:t>
            </a:r>
            <a:r>
              <a:rPr dirty="0" u="none" sz="600" spc="-10">
                <a:latin typeface="Carlito"/>
                <a:cs typeface="Carlito"/>
              </a:rPr>
              <a:t>t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304" y="1077467"/>
            <a:ext cx="3729228" cy="248716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237101" y="981043"/>
            <a:ext cx="4596130" cy="3653154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Maria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72-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jährige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Frau,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einigen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Jahren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Diabetes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Typ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diagnostiziert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wurde.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  <a:spcBef>
                <a:spcPts val="168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Umgang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ihrer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Krankheit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erfordert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eine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konsequente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Überwachung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des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Blutzuckerspiegels,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Medikamenteneinnahme,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Ernährungsgewohnheiten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körperlichen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Aktivität.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fällt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ihr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schwer,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einen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Überblick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über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relevanten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Informationen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behalten,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was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zu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einem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inkonsistenten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Umgang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ihrem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Diabetes führt.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/>
              <a:t>Fallstudie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728084" y="830189"/>
            <a:ext cx="5142230" cy="3774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ihrem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Arzt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wurde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empfohlen,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eine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Tagebuch-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verwenden,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Umgang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Diabetes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entwickelt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wurde.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Mögliche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Funktionen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der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App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2039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Blutzuckermessung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Medikamentenprotokoll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Diät-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Ernährungstagebuch</a:t>
            </a:r>
            <a:endParaRPr sz="1800">
              <a:latin typeface="Arial"/>
              <a:cs typeface="Arial"/>
            </a:endParaRPr>
          </a:p>
          <a:p>
            <a:pPr marL="304800" marR="2716530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Nachverfolgung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körperlichen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Aktivität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/>
              <a:t>Fallstudie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468" y="1632204"/>
            <a:ext cx="3218687" cy="214426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6634" y="2860548"/>
            <a:ext cx="560279" cy="68427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00543" y="3765803"/>
            <a:ext cx="566928" cy="61569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41391" y="3642401"/>
            <a:ext cx="636665" cy="79239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76493" y="2863829"/>
            <a:ext cx="571066" cy="566460"/>
          </a:xfrm>
          <a:prstGeom prst="rect">
            <a:avLst/>
          </a:prstGeom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" y="1658111"/>
            <a:ext cx="3221736" cy="214668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683634" y="1673469"/>
            <a:ext cx="4481830" cy="23310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marR="42545" indent="-228600">
              <a:lnSpc>
                <a:spcPct val="140000"/>
              </a:lnSpc>
              <a:spcBef>
                <a:spcPts val="105"/>
              </a:spcBef>
              <a:buChar char="●"/>
              <a:tabLst>
                <a:tab pos="2413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Maria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Behandlungsteam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haben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ganzheitlichen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Überblick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ihren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Umgang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Diabetes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65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Muster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erkannt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werden</a:t>
            </a:r>
            <a:endParaRPr sz="1800">
              <a:latin typeface="Arial"/>
              <a:cs typeface="Arial"/>
            </a:endParaRPr>
          </a:p>
          <a:p>
            <a:pPr marL="241300" marR="5080" indent="-228600">
              <a:lnSpc>
                <a:spcPct val="140000"/>
              </a:lnSpc>
              <a:buChar char="●"/>
              <a:tabLst>
                <a:tab pos="2413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motiviert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Maria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dazu,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sich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verordneten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Behandlungsplan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halten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/>
              <a:t>Fallstudie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375920" y="1162939"/>
            <a:ext cx="8642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Vorteile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683634" y="1783537"/>
            <a:ext cx="4850130" cy="1452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könnte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diese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Maria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helfen?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Welche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Fähigkeiten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benötigen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um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Nutzung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helfen?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/>
              <a:t>Fallstudie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452119" y="1162939"/>
            <a:ext cx="1067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Ihre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Rolle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900" y="1814492"/>
            <a:ext cx="3038156" cy="2677967"/>
          </a:xfrm>
          <a:prstGeom prst="rect">
            <a:avLst/>
          </a:prstGeom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392804"/>
            </a:xfrm>
            <a:custGeom>
              <a:avLst/>
              <a:gdLst/>
              <a:ahLst/>
              <a:cxnLst/>
              <a:rect l="l" t="t" r="r" b="b"/>
              <a:pathLst>
                <a:path w="9144000" h="3392804">
                  <a:moveTo>
                    <a:pt x="0" y="3392424"/>
                  </a:moveTo>
                  <a:lnTo>
                    <a:pt x="9144000" y="33924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3924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392423"/>
              <a:ext cx="9144000" cy="1751330"/>
            </a:xfrm>
            <a:custGeom>
              <a:avLst/>
              <a:gdLst/>
              <a:ahLst/>
              <a:cxnLst/>
              <a:rect l="l" t="t" r="r" b="b"/>
              <a:pathLst>
                <a:path w="9144000" h="1751329">
                  <a:moveTo>
                    <a:pt x="9144000" y="0"/>
                  </a:moveTo>
                  <a:lnTo>
                    <a:pt x="0" y="0"/>
                  </a:lnTo>
                  <a:lnTo>
                    <a:pt x="0" y="1751074"/>
                  </a:lnTo>
                  <a:lnTo>
                    <a:pt x="9144000" y="175107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3183" y="351866"/>
            <a:ext cx="277685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85">
                <a:solidFill>
                  <a:srgbClr val="FFFFFF"/>
                </a:solidFill>
              </a:rPr>
              <a:t>Zusammenfassung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542645" y="862499"/>
            <a:ext cx="8063865" cy="24155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9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Mobile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Gesundheits-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Apps</a:t>
            </a:r>
            <a:r>
              <a:rPr dirty="0" sz="1400" spc="13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sind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mobile</a:t>
            </a:r>
            <a:r>
              <a:rPr dirty="0" sz="1400" spc="14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Anwendungen,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400" spc="13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400" spc="13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Menschen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helfen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sollen,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ihre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Gesundheit</a:t>
            </a:r>
            <a:r>
              <a:rPr dirty="0" sz="1400" spc="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mithilfe</a:t>
            </a:r>
            <a:r>
              <a:rPr dirty="0" sz="1400" spc="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von</a:t>
            </a:r>
            <a:r>
              <a:rPr dirty="0" sz="1400" spc="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Smartphones</a:t>
            </a:r>
            <a:r>
              <a:rPr dirty="0" sz="1400" spc="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oder</a:t>
            </a:r>
            <a:r>
              <a:rPr dirty="0" sz="1400" spc="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Tablets</a:t>
            </a:r>
            <a:r>
              <a:rPr dirty="0" sz="1400" spc="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zu</a:t>
            </a:r>
            <a:r>
              <a:rPr dirty="0" sz="14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verwalten.</a:t>
            </a:r>
            <a:r>
              <a:rPr dirty="0" sz="1400" spc="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Diese</a:t>
            </a:r>
            <a:r>
              <a:rPr dirty="0" sz="14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Anwendungen</a:t>
            </a:r>
            <a:r>
              <a:rPr dirty="0" sz="1400" spc="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versetzen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pflegebedürftige</a:t>
            </a:r>
            <a:r>
              <a:rPr dirty="0" sz="1400" spc="2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Menschen</a:t>
            </a:r>
            <a:r>
              <a:rPr dirty="0" sz="1400" spc="2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400" spc="2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Lage,</a:t>
            </a:r>
            <a:r>
              <a:rPr dirty="0" sz="14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400" spc="2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Kontrolle</a:t>
            </a:r>
            <a:r>
              <a:rPr dirty="0" sz="14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über</a:t>
            </a:r>
            <a:r>
              <a:rPr dirty="0" sz="1400" spc="2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ihr</a:t>
            </a:r>
            <a:r>
              <a:rPr dirty="0" sz="1400" spc="2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Wohlbefinden</a:t>
            </a:r>
            <a:r>
              <a:rPr dirty="0" sz="1400" spc="2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zu</a:t>
            </a:r>
            <a:r>
              <a:rPr dirty="0" sz="1400" spc="2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übernehmen,</a:t>
            </a:r>
            <a:r>
              <a:rPr dirty="0" sz="14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und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bieten</a:t>
            </a:r>
            <a:r>
              <a:rPr dirty="0" sz="1400" spc="4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Unterstützung</a:t>
            </a:r>
            <a:r>
              <a:rPr dirty="0" sz="1400" spc="45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bei</a:t>
            </a:r>
            <a:r>
              <a:rPr dirty="0" sz="1400" spc="4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400" spc="4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Selbstfürsorge</a:t>
            </a:r>
            <a:r>
              <a:rPr dirty="0" sz="1400" spc="45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sowie</a:t>
            </a:r>
            <a:r>
              <a:rPr dirty="0" sz="1400" spc="4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bei</a:t>
            </a:r>
            <a:r>
              <a:rPr dirty="0" sz="1400" spc="4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400" spc="4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Verbesserung</a:t>
            </a:r>
            <a:r>
              <a:rPr dirty="0" sz="1400" spc="4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400" spc="4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Behandlung</a:t>
            </a:r>
            <a:r>
              <a:rPr dirty="0" sz="1400" spc="45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und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Prävention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chronischer</a:t>
            </a:r>
            <a:r>
              <a:rPr dirty="0" sz="14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Krankheiten.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4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letzten</a:t>
            </a:r>
            <a:r>
              <a:rPr dirty="0" sz="140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Jahren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wurden</a:t>
            </a:r>
            <a:r>
              <a:rPr dirty="0" sz="14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weltweit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viele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Gesundheits-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Apps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entwickelt,</a:t>
            </a:r>
            <a:r>
              <a:rPr dirty="0" sz="1400" spc="9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400" spc="9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ein</a:t>
            </a:r>
            <a:r>
              <a:rPr dirty="0" sz="1400" spc="10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breites</a:t>
            </a:r>
            <a:r>
              <a:rPr dirty="0" sz="1400" spc="10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Spektrum</a:t>
            </a:r>
            <a:r>
              <a:rPr dirty="0" sz="1400" spc="10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von</a:t>
            </a:r>
            <a:r>
              <a:rPr dirty="0" sz="1400" spc="10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Bereichen</a:t>
            </a:r>
            <a:r>
              <a:rPr dirty="0" sz="1400" spc="10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wie</a:t>
            </a:r>
            <a:r>
              <a:rPr dirty="0" sz="1400" spc="9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Lebensstil,</a:t>
            </a:r>
            <a:r>
              <a:rPr dirty="0" sz="1400" spc="9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Gesundheitsmanagement,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Telemedizin</a:t>
            </a:r>
            <a:r>
              <a:rPr dirty="0" sz="14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medizinische</a:t>
            </a:r>
            <a:r>
              <a:rPr dirty="0" sz="14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Unterstützung</a:t>
            </a:r>
            <a:r>
              <a:rPr dirty="0" sz="14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abdecken.</a:t>
            </a:r>
            <a:r>
              <a:rPr dirty="0" sz="14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dirty="0" sz="14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Kontext</a:t>
            </a:r>
            <a:r>
              <a:rPr dirty="0" sz="140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4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Pflege</a:t>
            </a:r>
            <a:r>
              <a:rPr dirty="0" sz="14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sollten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Gesundheits-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Apps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als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Ergänzung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zur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professionellen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Pflege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betrachtet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werden.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FFFFFF"/>
                </a:solidFill>
              </a:rPr>
              <a:t>Übung</a:t>
            </a:r>
            <a:r>
              <a:rPr dirty="0" spc="-90">
                <a:solidFill>
                  <a:srgbClr val="FFFFFF"/>
                </a:solidFill>
              </a:rPr>
              <a:t> </a:t>
            </a:r>
            <a:r>
              <a:rPr dirty="0" spc="-105">
                <a:solidFill>
                  <a:srgbClr val="FFFFFF"/>
                </a:solidFill>
              </a:rPr>
              <a:t>zur</a:t>
            </a:r>
            <a:r>
              <a:rPr dirty="0" spc="-85">
                <a:solidFill>
                  <a:srgbClr val="FFFFFF"/>
                </a:solidFill>
              </a:rPr>
              <a:t> </a:t>
            </a:r>
            <a:r>
              <a:rPr dirty="0" spc="-220">
                <a:solidFill>
                  <a:srgbClr val="FFFFFF"/>
                </a:solidFill>
              </a:rPr>
              <a:t>Selbstreflexion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4623" y="2029155"/>
            <a:ext cx="5306695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Zeit</a:t>
            </a:r>
            <a:r>
              <a:rPr dirty="0" sz="5800" spc="-10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zur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Selbstreflexion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90"/>
              <a:t>Bessere</a:t>
            </a:r>
            <a:r>
              <a:rPr dirty="0" spc="-105"/>
              <a:t> </a:t>
            </a:r>
            <a:r>
              <a:rPr dirty="0" spc="-170"/>
              <a:t>Barrierefreiheit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41451" y="869964"/>
            <a:ext cx="4300855" cy="3441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Technologien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bieten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Möglichkeit,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auch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339966"/>
                </a:solidFill>
                <a:latin typeface="Arial"/>
                <a:cs typeface="Arial"/>
              </a:rPr>
              <a:t>über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größere</a:t>
            </a:r>
            <a:r>
              <a:rPr dirty="0" sz="1600" spc="-9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Entfernungen</a:t>
            </a:r>
            <a:r>
              <a:rPr dirty="0" sz="1600" spc="-8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unmittelbaren</a:t>
            </a:r>
            <a:r>
              <a:rPr dirty="0" sz="1600" spc="50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Zugang</a:t>
            </a:r>
            <a:r>
              <a:rPr dirty="0" sz="16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zu</a:t>
            </a:r>
            <a:r>
              <a:rPr dirty="0" sz="16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einer</a:t>
            </a:r>
            <a:r>
              <a:rPr dirty="0" sz="16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Beratung</a:t>
            </a:r>
            <a:r>
              <a:rPr dirty="0" sz="16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erhalten.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20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Telebetreuung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(engl.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Telecare)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ermöglicht</a:t>
            </a:r>
            <a:endParaRPr sz="1600">
              <a:latin typeface="Arial"/>
              <a:cs typeface="Arial"/>
            </a:endParaRPr>
          </a:p>
          <a:p>
            <a:pPr marL="12700" marR="73660">
              <a:lnSpc>
                <a:spcPct val="14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z.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B.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Überwachung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Patient:innenversorgung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6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Durchführung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Fernkonsultationen.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Patient:innen,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in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abgelegenen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Gebieten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leben,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sind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durch Fernüberwachungstools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leichter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erreichbar.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9847" y="1300035"/>
            <a:ext cx="3965448" cy="2631884"/>
          </a:xfrm>
          <a:prstGeom prst="rect">
            <a:avLst/>
          </a:prstGeom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89699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FFFFFF"/>
                </a:solidFill>
              </a:rPr>
              <a:t>Übung</a:t>
            </a:r>
            <a:r>
              <a:rPr dirty="0" spc="-90">
                <a:solidFill>
                  <a:srgbClr val="FFFFFF"/>
                </a:solidFill>
              </a:rPr>
              <a:t> </a:t>
            </a:r>
            <a:r>
              <a:rPr dirty="0" spc="-105">
                <a:solidFill>
                  <a:srgbClr val="FFFFFF"/>
                </a:solidFill>
              </a:rPr>
              <a:t>zur</a:t>
            </a:r>
            <a:r>
              <a:rPr dirty="0" spc="-85">
                <a:solidFill>
                  <a:srgbClr val="FFFFFF"/>
                </a:solidFill>
              </a:rPr>
              <a:t> </a:t>
            </a:r>
            <a:r>
              <a:rPr dirty="0" spc="-220">
                <a:solidFill>
                  <a:srgbClr val="FFFFFF"/>
                </a:solidFill>
              </a:rPr>
              <a:t>Selbstreflexion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80645">
              <a:lnSpc>
                <a:spcPct val="100000"/>
              </a:lnSpc>
              <a:spcBef>
                <a:spcPts val="100"/>
              </a:spcBef>
            </a:pPr>
            <a:r>
              <a:rPr dirty="0"/>
              <a:t>Im</a:t>
            </a:r>
            <a:r>
              <a:rPr dirty="0" spc="-75"/>
              <a:t> </a:t>
            </a:r>
            <a:r>
              <a:rPr dirty="0"/>
              <a:t>Folgenden</a:t>
            </a:r>
            <a:r>
              <a:rPr dirty="0" spc="-35"/>
              <a:t> </a:t>
            </a:r>
            <a:r>
              <a:rPr dirty="0"/>
              <a:t>finden</a:t>
            </a:r>
            <a:r>
              <a:rPr dirty="0" spc="-65"/>
              <a:t> </a:t>
            </a:r>
            <a:r>
              <a:rPr dirty="0"/>
              <a:t>Sie</a:t>
            </a:r>
            <a:r>
              <a:rPr dirty="0" spc="-50"/>
              <a:t> </a:t>
            </a:r>
            <a:r>
              <a:rPr dirty="0"/>
              <a:t>Fragen,</a:t>
            </a:r>
            <a:r>
              <a:rPr dirty="0" spc="-65"/>
              <a:t> </a:t>
            </a:r>
            <a:r>
              <a:rPr dirty="0"/>
              <a:t>die</a:t>
            </a:r>
            <a:r>
              <a:rPr dirty="0" spc="-60"/>
              <a:t> </a:t>
            </a:r>
            <a:r>
              <a:rPr dirty="0"/>
              <a:t>sich</a:t>
            </a:r>
            <a:r>
              <a:rPr dirty="0" spc="-60"/>
              <a:t> </a:t>
            </a:r>
            <a:r>
              <a:rPr dirty="0"/>
              <a:t>auf</a:t>
            </a:r>
            <a:r>
              <a:rPr dirty="0" spc="-65"/>
              <a:t> </a:t>
            </a:r>
            <a:r>
              <a:rPr dirty="0"/>
              <a:t>den</a:t>
            </a:r>
            <a:r>
              <a:rPr dirty="0" spc="-60"/>
              <a:t> </a:t>
            </a:r>
            <a:r>
              <a:rPr dirty="0" spc="-10"/>
              <a:t>Inhalt </a:t>
            </a:r>
            <a:r>
              <a:rPr dirty="0"/>
              <a:t>dieser</a:t>
            </a:r>
            <a:r>
              <a:rPr dirty="0" spc="-90"/>
              <a:t> </a:t>
            </a:r>
            <a:r>
              <a:rPr dirty="0"/>
              <a:t>Lektion</a:t>
            </a:r>
            <a:r>
              <a:rPr dirty="0" spc="-105"/>
              <a:t> </a:t>
            </a:r>
            <a:r>
              <a:rPr dirty="0" spc="-10"/>
              <a:t>beziehen.</a:t>
            </a:r>
          </a:p>
          <a:p>
            <a:pPr>
              <a:lnSpc>
                <a:spcPct val="100000"/>
              </a:lnSpc>
              <a:spcBef>
                <a:spcPts val="815"/>
              </a:spcBef>
            </a:pPr>
          </a:p>
          <a:p>
            <a:pPr algn="ctr" marL="485140" marR="5080" indent="-635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Denken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Sie</a:t>
            </a:r>
            <a:r>
              <a:rPr dirty="0" sz="30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über</a:t>
            </a:r>
            <a:r>
              <a:rPr dirty="0" sz="30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die</a:t>
            </a:r>
            <a:r>
              <a:rPr dirty="0" sz="30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Fragen</a:t>
            </a:r>
            <a:r>
              <a:rPr dirty="0" sz="30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nach</a:t>
            </a:r>
            <a:r>
              <a:rPr dirty="0" sz="30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und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beantworten</a:t>
            </a:r>
            <a:r>
              <a:rPr dirty="0" sz="3000" spc="-6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Sie</a:t>
            </a:r>
            <a:r>
              <a:rPr dirty="0" sz="3000" spc="-6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sie</a:t>
            </a:r>
            <a:r>
              <a:rPr dirty="0" sz="30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schriftlich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in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Ihrem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(digitalen)</a:t>
            </a:r>
            <a:r>
              <a:rPr dirty="0" sz="3000" spc="-9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Tagebuch!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75990" y="351866"/>
            <a:ext cx="38963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FFFFFF"/>
                </a:solidFill>
              </a:rPr>
              <a:t>Übung</a:t>
            </a:r>
            <a:r>
              <a:rPr dirty="0" spc="-85">
                <a:solidFill>
                  <a:srgbClr val="FFFFFF"/>
                </a:solidFill>
              </a:rPr>
              <a:t> </a:t>
            </a:r>
            <a:r>
              <a:rPr dirty="0" spc="-105">
                <a:solidFill>
                  <a:srgbClr val="FFFFFF"/>
                </a:solidFill>
              </a:rPr>
              <a:t>zur</a:t>
            </a:r>
            <a:r>
              <a:rPr dirty="0" spc="-90">
                <a:solidFill>
                  <a:srgbClr val="FFFFFF"/>
                </a:solidFill>
              </a:rPr>
              <a:t> </a:t>
            </a:r>
            <a:r>
              <a:rPr dirty="0" spc="-220">
                <a:solidFill>
                  <a:srgbClr val="FFFFFF"/>
                </a:solidFill>
              </a:rPr>
              <a:t>Selbstreflexion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14446" y="1207363"/>
            <a:ext cx="5568315" cy="9220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66700" marR="5080" indent="-254635">
              <a:lnSpc>
                <a:spcPct val="140100"/>
              </a:lnSpc>
              <a:spcBef>
                <a:spcPts val="95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Denken</a:t>
            </a:r>
            <a:r>
              <a:rPr dirty="0" sz="1400" spc="4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Sie,</a:t>
            </a:r>
            <a:r>
              <a:rPr dirty="0" sz="1400" spc="4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dass</a:t>
            </a:r>
            <a:r>
              <a:rPr dirty="0" sz="1400" spc="43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bestimmte</a:t>
            </a:r>
            <a:r>
              <a:rPr dirty="0" sz="1400" spc="43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Apps,</a:t>
            </a:r>
            <a:r>
              <a:rPr dirty="0" sz="1400" spc="4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400" spc="4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von</a:t>
            </a:r>
            <a:r>
              <a:rPr dirty="0" sz="1400" spc="4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Ihren</a:t>
            </a:r>
            <a:r>
              <a:rPr dirty="0" sz="1400" spc="4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Klient:innen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verwendet</a:t>
            </a:r>
            <a:r>
              <a:rPr dirty="0" sz="14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werden,</a:t>
            </a:r>
            <a:r>
              <a:rPr dirty="0" sz="14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Ihre</a:t>
            </a:r>
            <a:r>
              <a:rPr dirty="0" sz="14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Arbeit</a:t>
            </a:r>
            <a:r>
              <a:rPr dirty="0" sz="14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einfacher</a:t>
            </a:r>
            <a:r>
              <a:rPr dirty="0" sz="14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oder</a:t>
            </a:r>
            <a:r>
              <a:rPr dirty="0" sz="14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effizienter</a:t>
            </a:r>
            <a:r>
              <a:rPr dirty="0" sz="1400" spc="2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machen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könnten?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Erklären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Sie,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warum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(nicht)!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314446" y="2403009"/>
            <a:ext cx="5569585" cy="12204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66700" marR="5080" indent="-254635">
              <a:lnSpc>
                <a:spcPct val="140000"/>
              </a:lnSpc>
              <a:spcBef>
                <a:spcPts val="95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Verwenden</a:t>
            </a:r>
            <a:r>
              <a:rPr dirty="0" sz="14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4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ähnliche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Apps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für</a:t>
            </a:r>
            <a:r>
              <a:rPr dirty="0" sz="14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sich</a:t>
            </a:r>
            <a:r>
              <a:rPr dirty="0" sz="14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selbst,</a:t>
            </a:r>
            <a:r>
              <a:rPr dirty="0" sz="14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z.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B.</a:t>
            </a:r>
            <a:r>
              <a:rPr dirty="0" sz="14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einen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Fitness-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Tracker</a:t>
            </a:r>
            <a:r>
              <a:rPr dirty="0" sz="14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oder</a:t>
            </a:r>
            <a:r>
              <a:rPr dirty="0" sz="14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einen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Schrittzähler?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Warum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nutzen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diese</a:t>
            </a:r>
            <a:r>
              <a:rPr dirty="0" sz="14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Apps?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Welche</a:t>
            </a:r>
            <a:r>
              <a:rPr dirty="0" sz="1400" spc="4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Vorteile</a:t>
            </a:r>
            <a:r>
              <a:rPr dirty="0" sz="1400" spc="4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ergeben</a:t>
            </a:r>
            <a:r>
              <a:rPr dirty="0" sz="1400" spc="4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sich</a:t>
            </a:r>
            <a:r>
              <a:rPr dirty="0" sz="1400" spc="4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für</a:t>
            </a:r>
            <a:r>
              <a:rPr dirty="0" sz="1400" spc="4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400" spc="4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aus</a:t>
            </a:r>
            <a:r>
              <a:rPr dirty="0" sz="1400" spc="43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400" spc="4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Nutzung</a:t>
            </a:r>
            <a:r>
              <a:rPr dirty="0" sz="1400" spc="4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dieser Apps?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120766" y="1873453"/>
            <a:ext cx="3218815" cy="2129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906780">
              <a:lnSpc>
                <a:spcPct val="100000"/>
              </a:lnSpc>
              <a:spcBef>
                <a:spcPts val="100"/>
              </a:spcBef>
            </a:pPr>
            <a:r>
              <a:rPr dirty="0" sz="6900" spc="-25">
                <a:solidFill>
                  <a:srgbClr val="FFC000"/>
                </a:solidFill>
                <a:latin typeface="Arial"/>
                <a:cs typeface="Arial"/>
              </a:rPr>
              <a:t>Gut </a:t>
            </a:r>
            <a:r>
              <a:rPr dirty="0" sz="6900" spc="-430">
                <a:solidFill>
                  <a:srgbClr val="FFC000"/>
                </a:solidFill>
                <a:latin typeface="Arial"/>
                <a:cs typeface="Arial"/>
              </a:rPr>
              <a:t>gemacht!</a:t>
            </a:r>
            <a:endParaRPr sz="69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857" y="2184681"/>
            <a:ext cx="3015944" cy="253789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7750" y="633806"/>
            <a:ext cx="6898640" cy="94551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530350" marR="5080" indent="-1518285">
              <a:lnSpc>
                <a:spcPct val="101099"/>
              </a:lnSpc>
              <a:spcBef>
                <a:spcPts val="60"/>
              </a:spcBef>
            </a:pPr>
            <a:r>
              <a:rPr dirty="0" sz="3000" spc="-270">
                <a:solidFill>
                  <a:srgbClr val="339966"/>
                </a:solidFill>
                <a:latin typeface="Verdana"/>
                <a:cs typeface="Verdana"/>
              </a:rPr>
              <a:t>Herzlichen</a:t>
            </a:r>
            <a:r>
              <a:rPr dirty="0" sz="3000" spc="-220">
                <a:solidFill>
                  <a:srgbClr val="339966"/>
                </a:solidFill>
                <a:latin typeface="Verdana"/>
                <a:cs typeface="Verdana"/>
              </a:rPr>
              <a:t> </a:t>
            </a:r>
            <a:r>
              <a:rPr dirty="0" sz="3000" spc="-300">
                <a:solidFill>
                  <a:srgbClr val="339966"/>
                </a:solidFill>
                <a:latin typeface="Verdana"/>
                <a:cs typeface="Verdana"/>
              </a:rPr>
              <a:t>Glückwunsch</a:t>
            </a:r>
            <a:r>
              <a:rPr dirty="0" sz="3000" spc="-3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29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235">
                <a:solidFill>
                  <a:srgbClr val="585858"/>
                </a:solidFill>
                <a:latin typeface="Arial"/>
                <a:cs typeface="Arial"/>
              </a:rPr>
              <a:t>haben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80">
                <a:solidFill>
                  <a:srgbClr val="585858"/>
                </a:solidFill>
                <a:latin typeface="Arial"/>
                <a:cs typeface="Arial"/>
              </a:rPr>
              <a:t>Modul</a:t>
            </a:r>
            <a:r>
              <a:rPr dirty="0" sz="3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50">
                <a:solidFill>
                  <a:srgbClr val="585858"/>
                </a:solidFill>
                <a:latin typeface="Arial"/>
                <a:cs typeface="Arial"/>
              </a:rPr>
              <a:t>2 </a:t>
            </a:r>
            <a:r>
              <a:rPr dirty="0" sz="3000" spc="-65">
                <a:solidFill>
                  <a:srgbClr val="585858"/>
                </a:solidFill>
                <a:latin typeface="Arial"/>
                <a:cs typeface="Arial"/>
              </a:rPr>
              <a:t>Lektion</a:t>
            </a:r>
            <a:r>
              <a:rPr dirty="0" sz="3000" spc="-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dirty="0" sz="3000" spc="-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45">
                <a:solidFill>
                  <a:srgbClr val="585858"/>
                </a:solidFill>
                <a:latin typeface="Arial"/>
                <a:cs typeface="Arial"/>
              </a:rPr>
              <a:t>abgeschlossen!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52215" y="195071"/>
              <a:ext cx="2720340" cy="108203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10160"/>
            </a:xfrm>
            <a:custGeom>
              <a:avLst/>
              <a:gdLst/>
              <a:ahLst/>
              <a:cxnLst/>
              <a:rect l="l" t="t" r="r" b="b"/>
              <a:pathLst>
                <a:path w="6543040" h="10160">
                  <a:moveTo>
                    <a:pt x="0" y="0"/>
                  </a:moveTo>
                  <a:lnTo>
                    <a:pt x="6543040" y="9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866647" y="4313631"/>
            <a:ext cx="5346065" cy="708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43180" marR="8255" indent="-30480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Von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Europäischen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finanziert.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geäußerten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Ansichten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und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Meinungen entsprechen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jedoch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ausschließlich </a:t>
            </a:r>
            <a:r>
              <a:rPr dirty="0" sz="800">
                <a:latin typeface="Arial"/>
                <a:cs typeface="Arial"/>
              </a:rPr>
              <a:t>denen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des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Autors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bzw.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Autoren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und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spiegeln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nicht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zwingend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Europäischen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Europäischen Exekutivagentur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für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Bildung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und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Kultur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(EACEA)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wider.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Weder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Europäische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EACEA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können </a:t>
            </a:r>
            <a:r>
              <a:rPr dirty="0" sz="800" spc="-10">
                <a:latin typeface="Arial"/>
                <a:cs typeface="Arial"/>
              </a:rPr>
              <a:t>dafür</a:t>
            </a:r>
            <a:endParaRPr sz="800">
              <a:latin typeface="Arial"/>
              <a:cs typeface="Arial"/>
            </a:endParaRPr>
          </a:p>
          <a:p>
            <a:pPr algn="just" marL="3896360">
              <a:lnSpc>
                <a:spcPct val="100000"/>
              </a:lnSpc>
              <a:spcBef>
                <a:spcPts val="380"/>
              </a:spcBef>
            </a:pPr>
            <a:r>
              <a:rPr dirty="0" sz="800">
                <a:latin typeface="Arial"/>
                <a:cs typeface="Arial"/>
              </a:rPr>
              <a:t>verantwortlich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gemacht</a:t>
            </a:r>
            <a:r>
              <a:rPr dirty="0" sz="800" spc="-4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werden.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16979" y="4361688"/>
            <a:ext cx="2311907" cy="486156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32536" y="1611607"/>
            <a:ext cx="7927340" cy="86677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95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Diese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Lerneinheit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wurde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Rahmen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Erasmus+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KA2-Projekts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DiMiCare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entwickelt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wird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mit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Unterstützung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der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Europäischen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Union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finanziert.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Arbeit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ist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für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Bildungszwecke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bestimmt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steht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unter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Creative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Commons Attribution-NonCommercial-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ShareAlike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4.0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License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@ The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DiMiCare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Consortium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(mit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Ausnahme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der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referenzierten</a:t>
            </a:r>
            <a:r>
              <a:rPr dirty="0" sz="1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Screenshots</a:t>
            </a:r>
            <a:r>
              <a:rPr dirty="0" sz="1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Inhalte).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84091" y="2250948"/>
            <a:ext cx="1575815" cy="551688"/>
          </a:xfrm>
          <a:prstGeom prst="rect">
            <a:avLst/>
          </a:prstGeom>
        </p:spPr>
      </p:pic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77634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70"/>
              <a:t>Referenzen/Ressourcen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58851" y="1285494"/>
            <a:ext cx="7821930" cy="2708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Daley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Sam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(2022):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Wearable</a:t>
            </a: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Technology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Definition.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Builtin.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https://builtin.com/wearables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Interdisciplinary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Literature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Overview;</a:t>
            </a:r>
            <a:r>
              <a:rPr dirty="0" sz="9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https://www.ncbi.nlm.nih.gov/pmc/articles/PMC9664324/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Johnsson,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Natali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al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(2023):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Delineating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clarifying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concept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self-care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monitoring: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concept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analysis,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in: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International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Journal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Qualitative.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https://www.ncbi.nlm.nih.gov/pmc/articles/PMC10392281/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30000"/>
              </a:lnSpc>
              <a:spcBef>
                <a:spcPts val="5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Maaß,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Laura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al.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(2022):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Definitions</a:t>
            </a:r>
            <a:r>
              <a:rPr dirty="0" sz="9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Health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Medical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From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Perspective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Public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Health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Law: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Qualitative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Analysis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an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Interdisciplinary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Literature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Overview,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in: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JMIR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mHealth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uHealth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(07/2022).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https://www.researchgate.net/publication/359318333_Definitions_of_Health_Apps_Medical_Apps_in_the_Perspectives_of_Public_Health_and_Law_Quali</a:t>
            </a:r>
            <a:r>
              <a:rPr dirty="0" u="none" sz="900" spc="5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tative_Analysis_of_an_Interdisciplinary_Literature_Overview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0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9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Wearables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9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Health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9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9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einem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gesünderen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Leben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(2022).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AT&amp;S.</a:t>
            </a:r>
            <a:r>
              <a:rPr dirty="0" sz="9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https://ats.net/a-healthier-life-with-wearables-and-health-apps/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900">
              <a:latin typeface="Arial"/>
              <a:cs typeface="Arial"/>
            </a:endParaRPr>
          </a:p>
          <a:p>
            <a:pPr marL="12700" marR="862965">
              <a:lnSpc>
                <a:spcPct val="130000"/>
              </a:lnSpc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Wearables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Gesundheits-Apps: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Chancen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Risiken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(2020).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Verbraucherportail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Baden-Württemberg.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https://www.verbraucherportal-</a:t>
            </a:r>
            <a:r>
              <a:rPr dirty="0" u="none" sz="9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bw.de/,Lde/Startseite/Verbraucherschutz/Wearables+und+Gesundheits-Apps_+Chancen+und+Risiken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90"/>
              <a:t>Bessere</a:t>
            </a:r>
            <a:r>
              <a:rPr dirty="0" spc="-90"/>
              <a:t> </a:t>
            </a:r>
            <a:r>
              <a:rPr dirty="0" spc="-215"/>
              <a:t>Verbindung</a:t>
            </a:r>
            <a:r>
              <a:rPr dirty="0" spc="-30"/>
              <a:t> </a:t>
            </a:r>
            <a:r>
              <a:rPr dirty="0" spc="-225"/>
              <a:t>und</a:t>
            </a:r>
            <a:r>
              <a:rPr dirty="0" spc="-65"/>
              <a:t> </a:t>
            </a:r>
            <a:r>
              <a:rPr dirty="0" spc="-190"/>
              <a:t>Kommunikation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41451" y="922400"/>
            <a:ext cx="4392930" cy="4080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Ältere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Menschen,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allein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leben,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kämpfen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Einsamkeit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sozialer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Isolation.</a:t>
            </a:r>
            <a:endParaRPr sz="1800">
              <a:latin typeface="Arial"/>
              <a:cs typeface="Arial"/>
            </a:endParaRPr>
          </a:p>
          <a:p>
            <a:pPr marL="12700" marR="132080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große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Hilfe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Bewältigung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dieses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Problems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sein.</a:t>
            </a:r>
            <a:endParaRPr sz="1800">
              <a:latin typeface="Arial"/>
              <a:cs typeface="Arial"/>
            </a:endParaRPr>
          </a:p>
          <a:p>
            <a:pPr marL="12700" marR="156845">
              <a:lnSpc>
                <a:spcPct val="140000"/>
              </a:lnSpc>
              <a:spcBef>
                <a:spcPts val="1685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Soziale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Medien,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Videoanrufe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oder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vernetzte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Pflege-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Apps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erleichtern</a:t>
            </a:r>
            <a:r>
              <a:rPr dirty="0" sz="18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die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Kommunikation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machen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einfach,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Freund:innen,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Familie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und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Unterstützungsnetzwerken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Verbindung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bleiben.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3000" y="1434083"/>
            <a:ext cx="3884676" cy="25923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80009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190"/>
              <a:t>Förderung</a:t>
            </a:r>
            <a:r>
              <a:rPr dirty="0" spc="-45"/>
              <a:t> </a:t>
            </a:r>
            <a:r>
              <a:rPr dirty="0" spc="-325"/>
              <a:t>des</a:t>
            </a:r>
            <a:r>
              <a:rPr dirty="0" spc="-90"/>
              <a:t> </a:t>
            </a:r>
            <a:r>
              <a:rPr dirty="0" spc="-250"/>
              <a:t>aktiven</a:t>
            </a:r>
            <a:r>
              <a:rPr dirty="0" spc="-70"/>
              <a:t> </a:t>
            </a:r>
            <a:r>
              <a:rPr dirty="0" spc="-155"/>
              <a:t>Alterns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41451" y="1085850"/>
            <a:ext cx="8289290" cy="1177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Durch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Augmentierte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Realität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(AR)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Virtuelle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Realität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(VR)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geschaffene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immersive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Erlebnisse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Menschen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dabei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helfen,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durch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breites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Spektrum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Erfahrungen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Aktivitäten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geistig,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körperlich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sozial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aktiv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bleiben.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86355" y="2467355"/>
            <a:ext cx="3733800" cy="2489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72288"/>
            <a:ext cx="593471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275"/>
              <a:t>Bessere</a:t>
            </a:r>
            <a:r>
              <a:rPr dirty="0" sz="2400" spc="-105"/>
              <a:t> </a:t>
            </a:r>
            <a:r>
              <a:rPr dirty="0" sz="2400" spc="-195"/>
              <a:t>Effizienz</a:t>
            </a:r>
            <a:r>
              <a:rPr dirty="0" sz="2400" spc="-95"/>
              <a:t> </a:t>
            </a:r>
            <a:r>
              <a:rPr dirty="0" sz="2400" spc="-215"/>
              <a:t>und</a:t>
            </a:r>
            <a:r>
              <a:rPr dirty="0" sz="2400" spc="-105"/>
              <a:t> </a:t>
            </a:r>
            <a:r>
              <a:rPr dirty="0" sz="2400" spc="-215"/>
              <a:t>Genauigkeit</a:t>
            </a:r>
            <a:r>
              <a:rPr dirty="0" sz="2400" spc="-100"/>
              <a:t> </a:t>
            </a:r>
            <a:r>
              <a:rPr dirty="0" sz="2400" spc="-220"/>
              <a:t>bei</a:t>
            </a:r>
            <a:r>
              <a:rPr dirty="0" sz="2400" spc="-114"/>
              <a:t> </a:t>
            </a:r>
            <a:r>
              <a:rPr dirty="0" sz="2400" spc="-110"/>
              <a:t>der </a:t>
            </a:r>
            <a:r>
              <a:rPr dirty="0" sz="2400" spc="-170"/>
              <a:t>Leistungserbringung</a:t>
            </a:r>
            <a:endParaRPr sz="24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43585" y="1129782"/>
            <a:ext cx="6324600" cy="3697604"/>
          </a:xfrm>
          <a:prstGeom prst="rect">
            <a:avLst/>
          </a:prstGeom>
        </p:spPr>
        <p:txBody>
          <a:bodyPr wrap="square" lIns="0" tIns="12318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ermöglicht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Pflegekräften,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genauer,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effizienter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und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sicherer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arbeiten.</a:t>
            </a:r>
            <a:endParaRPr sz="1800">
              <a:latin typeface="Arial"/>
              <a:cs typeface="Arial"/>
            </a:endParaRPr>
          </a:p>
          <a:p>
            <a:pPr marL="12700" marR="93980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Systeme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Pflegeplanung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erleichtern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Pflegekräften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die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Zusammenarbeit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und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eine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gute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Pflegeplanung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Aufzeichnungen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verringern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die</a:t>
            </a:r>
            <a:r>
              <a:rPr dirty="0" sz="1800" spc="-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Gefahr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von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Fehlern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Zudem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weniger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wahrscheinlich,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dass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Informationen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verloren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gehen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beschädigt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werden.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11340" y="1374017"/>
            <a:ext cx="1728216" cy="155269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83813" y="3363795"/>
            <a:ext cx="1579703" cy="156900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7089140" cy="787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0"/>
              <a:t>Weniger</a:t>
            </a:r>
            <a:r>
              <a:rPr dirty="0" spc="-90"/>
              <a:t> </a:t>
            </a:r>
            <a:r>
              <a:rPr dirty="0" spc="-280"/>
              <a:t>Stress</a:t>
            </a:r>
            <a:r>
              <a:rPr dirty="0" spc="-95"/>
              <a:t> </a:t>
            </a:r>
            <a:r>
              <a:rPr dirty="0" spc="-225"/>
              <a:t>und</a:t>
            </a:r>
            <a:r>
              <a:rPr dirty="0" spc="-65"/>
              <a:t> </a:t>
            </a:r>
            <a:r>
              <a:rPr dirty="0" spc="-225"/>
              <a:t>geringere</a:t>
            </a:r>
            <a:r>
              <a:rPr dirty="0" spc="-95"/>
              <a:t> </a:t>
            </a:r>
            <a:r>
              <a:rPr dirty="0" spc="-204"/>
              <a:t>Arbeitsbelastung</a:t>
            </a:r>
          </a:p>
          <a:p>
            <a:pPr marL="12700">
              <a:lnSpc>
                <a:spcPct val="100000"/>
              </a:lnSpc>
            </a:pPr>
            <a:r>
              <a:rPr dirty="0" spc="-160"/>
              <a:t>für</a:t>
            </a:r>
            <a:r>
              <a:rPr dirty="0" spc="-130"/>
              <a:t> </a:t>
            </a:r>
            <a:r>
              <a:rPr dirty="0" spc="-340"/>
              <a:t>das</a:t>
            </a:r>
            <a:r>
              <a:rPr dirty="0" spc="-110"/>
              <a:t> </a:t>
            </a:r>
            <a:r>
              <a:rPr dirty="0" spc="-170"/>
              <a:t>Pflegepersonal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6132" y="2538983"/>
            <a:ext cx="3642360" cy="243061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17651" y="1103493"/>
            <a:ext cx="8034655" cy="35960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Zeitmangel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große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Herausforderung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Arbeitsalltag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professionellen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Pflegekräften.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Elektronische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Pflegedokumentation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unterstützende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Stress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reduzieren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und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mehr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Zeit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für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die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Pflegeaufgaben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schaffen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algn="just" marL="12700" marR="3956050">
              <a:lnSpc>
                <a:spcPct val="140000"/>
              </a:lnSpc>
              <a:spcBef>
                <a:spcPts val="88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Denken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beispielsweise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Überwachungs-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Notrufsysteme.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Dank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digitaler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Hilfsmittel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wird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Notrufzentrale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schneller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benachrichtigt,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wenn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ein:e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Patient:in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Hilfe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braucht.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4043934" y="768223"/>
            <a:ext cx="95821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75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2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11932" y="1325067"/>
            <a:ext cx="4027170" cy="42290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80">
                <a:solidFill>
                  <a:srgbClr val="FFFFFF"/>
                </a:solidFill>
                <a:latin typeface="Liberation Sans Narrow"/>
                <a:cs typeface="Liberation Sans Narrow"/>
              </a:rPr>
              <a:t>Pfleąespezifische</a:t>
            </a:r>
            <a:r>
              <a:rPr dirty="0" sz="2600" spc="10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600" spc="80">
                <a:solidFill>
                  <a:srgbClr val="FFFFFF"/>
                </a:solidFill>
                <a:latin typeface="Liberation Sans Narrow"/>
                <a:cs typeface="Liberation Sans Narrow"/>
              </a:rPr>
              <a:t>Technoloąie</a:t>
            </a:r>
            <a:endParaRPr sz="2600">
              <a:latin typeface="Liberation Sans Narrow"/>
              <a:cs typeface="Liberation Sans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740532" y="2544317"/>
            <a:ext cx="3969385" cy="1760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297180">
              <a:lnSpc>
                <a:spcPct val="100000"/>
              </a:lnSpc>
              <a:spcBef>
                <a:spcPts val="100"/>
              </a:spcBef>
            </a:pP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Lektion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Liberation Sans Narrow"/>
                <a:cs typeface="Liberation Sans Narrow"/>
              </a:rPr>
              <a:t>Die</a:t>
            </a:r>
            <a:r>
              <a:rPr dirty="0" sz="2400" spc="10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400">
                <a:solidFill>
                  <a:srgbClr val="FFFFFF"/>
                </a:solidFill>
                <a:latin typeface="Liberation Sans Narrow"/>
                <a:cs typeface="Liberation Sans Narrow"/>
              </a:rPr>
              <a:t>Rolle</a:t>
            </a:r>
            <a:r>
              <a:rPr dirty="0" sz="2400" spc="9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400" spc="130">
                <a:solidFill>
                  <a:srgbClr val="FFFFFF"/>
                </a:solidFill>
                <a:latin typeface="Liberation Sans Narrow"/>
                <a:cs typeface="Liberation Sans Narrow"/>
              </a:rPr>
              <a:t>von</a:t>
            </a:r>
            <a:r>
              <a:rPr dirty="0" sz="2400" spc="114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400" spc="75">
                <a:solidFill>
                  <a:srgbClr val="FFFFFF"/>
                </a:solidFill>
                <a:latin typeface="Liberation Sans Narrow"/>
                <a:cs typeface="Liberation Sans Narrow"/>
              </a:rPr>
              <a:t>Technoloąie</a:t>
            </a:r>
            <a:r>
              <a:rPr dirty="0" sz="2400" spc="114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400" spc="110">
                <a:solidFill>
                  <a:srgbClr val="FFFFFF"/>
                </a:solidFill>
                <a:latin typeface="Liberation Sans Narrow"/>
                <a:cs typeface="Liberation Sans Narrow"/>
              </a:rPr>
              <a:t>in</a:t>
            </a:r>
            <a:r>
              <a:rPr dirty="0" sz="2400" spc="12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400" spc="95">
                <a:solidFill>
                  <a:srgbClr val="FFFFFF"/>
                </a:solidFill>
                <a:latin typeface="Liberation Sans Narrow"/>
                <a:cs typeface="Liberation Sans Narrow"/>
              </a:rPr>
              <a:t>der</a:t>
            </a:r>
            <a:endParaRPr sz="2400">
              <a:latin typeface="Liberation Sans Narrow"/>
              <a:cs typeface="Liberation Sans Narrow"/>
            </a:endParaRPr>
          </a:p>
          <a:p>
            <a:pPr algn="ctr" marL="1270">
              <a:lnSpc>
                <a:spcPct val="100000"/>
              </a:lnSpc>
              <a:spcBef>
                <a:spcPts val="1155"/>
              </a:spcBef>
            </a:pPr>
            <a:r>
              <a:rPr dirty="0" sz="2400" spc="100">
                <a:solidFill>
                  <a:srgbClr val="FFFFFF"/>
                </a:solidFill>
                <a:latin typeface="Liberation Sans Narrow"/>
                <a:cs typeface="Liberation Sans Narrow"/>
              </a:rPr>
              <a:t>Lanązeitpfleąe</a:t>
            </a:r>
            <a:endParaRPr sz="24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90"/>
              <a:t>Bessere</a:t>
            </a:r>
            <a:r>
              <a:rPr dirty="0" spc="-105"/>
              <a:t> </a:t>
            </a:r>
            <a:r>
              <a:rPr dirty="0" spc="-220"/>
              <a:t>Pflegequalität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651" y="1144524"/>
            <a:ext cx="8077200" cy="156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Zudem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bieten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mobile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Websites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sofortigen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Zugang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zu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Informationen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helfen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Terminplanung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erinnern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Patient:innen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Einnahme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ihrer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Medikamente.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Dadurch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unnötige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Krankenhausbesuche</a:t>
            </a:r>
            <a:r>
              <a:rPr dirty="0" sz="18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vermieden</a:t>
            </a:r>
            <a:r>
              <a:rPr dirty="0" sz="18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werden.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6159" y="2782825"/>
            <a:ext cx="4101084" cy="223608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5287010" cy="787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190"/>
              <a:t>Förderung</a:t>
            </a:r>
            <a:r>
              <a:rPr dirty="0" spc="-20"/>
              <a:t> </a:t>
            </a:r>
            <a:r>
              <a:rPr dirty="0" spc="-235"/>
              <a:t>von</a:t>
            </a:r>
            <a:r>
              <a:rPr dirty="0" spc="-55"/>
              <a:t> </a:t>
            </a:r>
            <a:r>
              <a:rPr dirty="0" spc="-245"/>
              <a:t>Unabhängigkeit</a:t>
            </a:r>
            <a:r>
              <a:rPr dirty="0" spc="-10"/>
              <a:t> </a:t>
            </a:r>
            <a:r>
              <a:rPr dirty="0" spc="-140"/>
              <a:t>und </a:t>
            </a:r>
            <a:r>
              <a:rPr dirty="0" spc="-170"/>
              <a:t>Lebensqualität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6211" y="1490472"/>
            <a:ext cx="3436620" cy="312267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06679" y="1157833"/>
            <a:ext cx="4792980" cy="4081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Unterstützende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Technologien</a:t>
            </a:r>
            <a:r>
              <a:rPr dirty="0" sz="17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können pflegebedürftigen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 Menschen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helfen,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länger</a:t>
            </a:r>
            <a:r>
              <a:rPr dirty="0" sz="17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339966"/>
                </a:solidFill>
                <a:latin typeface="Arial"/>
                <a:cs typeface="Arial"/>
              </a:rPr>
              <a:t>allein </a:t>
            </a: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zu</a:t>
            </a:r>
            <a:r>
              <a:rPr dirty="0" sz="17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leben</a:t>
            </a:r>
            <a:r>
              <a:rPr dirty="0" sz="17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bessere</a:t>
            </a:r>
            <a:r>
              <a:rPr dirty="0" sz="17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Lebensqualität</a:t>
            </a:r>
            <a:r>
              <a:rPr dirty="0" sz="17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 spc="-25" b="1">
                <a:solidFill>
                  <a:srgbClr val="339966"/>
                </a:solidFill>
                <a:latin typeface="Arial"/>
                <a:cs typeface="Arial"/>
              </a:rPr>
              <a:t>zu </a:t>
            </a:r>
            <a:r>
              <a:rPr dirty="0" sz="1700" spc="-10" b="1">
                <a:solidFill>
                  <a:srgbClr val="339966"/>
                </a:solidFill>
                <a:latin typeface="Arial"/>
                <a:cs typeface="Arial"/>
              </a:rPr>
              <a:t>haben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700">
              <a:latin typeface="Arial"/>
              <a:cs typeface="Arial"/>
            </a:endParaRPr>
          </a:p>
          <a:p>
            <a:pPr marL="12700" marR="474980">
              <a:lnSpc>
                <a:spcPct val="140000"/>
              </a:lnSpc>
              <a:spcBef>
                <a:spcPts val="1680"/>
              </a:spcBef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Tragbare</a:t>
            </a:r>
            <a:r>
              <a:rPr dirty="0" sz="17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Geräte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Sensoren,</a:t>
            </a:r>
            <a:r>
              <a:rPr dirty="0" sz="17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7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Stürze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erkennen,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GPS-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Tracker</a:t>
            </a:r>
            <a:r>
              <a:rPr dirty="0" sz="17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verbessern</a:t>
            </a:r>
            <a:r>
              <a:rPr dirty="0" sz="17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 spc="-25" b="1">
                <a:solidFill>
                  <a:srgbClr val="339966"/>
                </a:solidFill>
                <a:latin typeface="Arial"/>
                <a:cs typeface="Arial"/>
              </a:rPr>
              <a:t>die </a:t>
            </a: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persönliche</a:t>
            </a:r>
            <a:r>
              <a:rPr dirty="0" sz="17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Sicherheit</a:t>
            </a:r>
            <a:r>
              <a:rPr dirty="0" sz="17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allein</a:t>
            </a:r>
            <a:r>
              <a:rPr dirty="0" sz="17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339966"/>
                </a:solidFill>
                <a:latin typeface="Arial"/>
                <a:cs typeface="Arial"/>
              </a:rPr>
              <a:t>lebender Personen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700">
              <a:latin typeface="Arial"/>
              <a:cs typeface="Arial"/>
            </a:endParaRPr>
          </a:p>
          <a:p>
            <a:pPr marL="12700" marR="691515">
              <a:lnSpc>
                <a:spcPct val="140100"/>
              </a:lnSpc>
              <a:spcBef>
                <a:spcPts val="1680"/>
              </a:spcBef>
            </a:pP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Selbstmanagement-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geben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den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Pflegebedürftigen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mehr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Kontrolle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ihre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541655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>
                <a:solidFill>
                  <a:srgbClr val="FFFFFF"/>
                </a:solidFill>
              </a:rPr>
              <a:t>Herausforderungen</a:t>
            </a:r>
            <a:r>
              <a:rPr dirty="0" spc="10">
                <a:solidFill>
                  <a:srgbClr val="FFFFFF"/>
                </a:solidFill>
              </a:rPr>
              <a:t> </a:t>
            </a:r>
            <a:r>
              <a:rPr dirty="0" spc="-225">
                <a:solidFill>
                  <a:srgbClr val="FFFFFF"/>
                </a:solidFill>
              </a:rPr>
              <a:t>und</a:t>
            </a:r>
            <a:r>
              <a:rPr dirty="0" spc="-30">
                <a:solidFill>
                  <a:srgbClr val="FFFFFF"/>
                </a:solidFill>
              </a:rPr>
              <a:t> </a:t>
            </a:r>
            <a:r>
              <a:rPr dirty="0" spc="-204">
                <a:solidFill>
                  <a:srgbClr val="FFFFFF"/>
                </a:solidFill>
              </a:rPr>
              <a:t>Hindernisse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87172" y="1688338"/>
            <a:ext cx="5407660" cy="2541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Was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sind</a:t>
            </a:r>
            <a:r>
              <a:rPr dirty="0" sz="33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mögliche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Herausforderungen</a:t>
            </a:r>
            <a:r>
              <a:rPr dirty="0" sz="3300" spc="-7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bei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der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Nutzung</a:t>
            </a:r>
            <a:r>
              <a:rPr dirty="0" sz="33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von</a:t>
            </a:r>
            <a:r>
              <a:rPr dirty="0" sz="33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Technologie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in</a:t>
            </a:r>
            <a:r>
              <a:rPr dirty="0" sz="33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der</a:t>
            </a:r>
            <a:r>
              <a:rPr dirty="0" sz="3300" spc="-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mobilen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 und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stationären</a:t>
            </a:r>
            <a:r>
              <a:rPr dirty="0" sz="3300" spc="-10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Pflege?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206495" y="0"/>
            <a:ext cx="5937885" cy="5143500"/>
            <a:chOff x="3206495" y="0"/>
            <a:chExt cx="5937885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6495" y="0"/>
              <a:ext cx="5937503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187947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6015" y="473710"/>
                  </a:moveTo>
                  <a:lnTo>
                    <a:pt x="1186687" y="473710"/>
                  </a:lnTo>
                  <a:lnTo>
                    <a:pt x="1246547" y="475734"/>
                  </a:lnTo>
                  <a:lnTo>
                    <a:pt x="1303254" y="481806"/>
                  </a:lnTo>
                  <a:lnTo>
                    <a:pt x="1356811" y="491926"/>
                  </a:lnTo>
                  <a:lnTo>
                    <a:pt x="1407223" y="506095"/>
                  </a:lnTo>
                  <a:lnTo>
                    <a:pt x="1454491" y="524311"/>
                  </a:lnTo>
                  <a:lnTo>
                    <a:pt x="1498619" y="546576"/>
                  </a:lnTo>
                  <a:lnTo>
                    <a:pt x="1539610" y="572889"/>
                  </a:lnTo>
                  <a:lnTo>
                    <a:pt x="1577467" y="603250"/>
                  </a:lnTo>
                  <a:lnTo>
                    <a:pt x="1615925" y="641319"/>
                  </a:lnTo>
                  <a:lnTo>
                    <a:pt x="1648460" y="681505"/>
                  </a:lnTo>
                  <a:lnTo>
                    <a:pt x="1675075" y="723811"/>
                  </a:lnTo>
                  <a:lnTo>
                    <a:pt x="1695771" y="768238"/>
                  </a:lnTo>
                  <a:lnTo>
                    <a:pt x="1710552" y="814790"/>
                  </a:lnTo>
                  <a:lnTo>
                    <a:pt x="1719418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8" y="1153414"/>
                  </a:lnTo>
                  <a:lnTo>
                    <a:pt x="1606018" y="1191438"/>
                  </a:lnTo>
                  <a:lnTo>
                    <a:pt x="1549940" y="1244552"/>
                  </a:lnTo>
                  <a:lnTo>
                    <a:pt x="1513788" y="1276768"/>
                  </a:lnTo>
                  <a:lnTo>
                    <a:pt x="1472226" y="1312756"/>
                  </a:lnTo>
                  <a:lnTo>
                    <a:pt x="1425255" y="1352517"/>
                  </a:lnTo>
                  <a:lnTo>
                    <a:pt x="1372874" y="1396049"/>
                  </a:lnTo>
                  <a:lnTo>
                    <a:pt x="1315084" y="1443355"/>
                  </a:lnTo>
                  <a:lnTo>
                    <a:pt x="1267059" y="1483237"/>
                  </a:lnTo>
                  <a:lnTo>
                    <a:pt x="1222043" y="1522388"/>
                  </a:lnTo>
                  <a:lnTo>
                    <a:pt x="1180033" y="1560810"/>
                  </a:lnTo>
                  <a:lnTo>
                    <a:pt x="1141028" y="1598500"/>
                  </a:lnTo>
                  <a:lnTo>
                    <a:pt x="1105026" y="1635460"/>
                  </a:lnTo>
                  <a:lnTo>
                    <a:pt x="1072027" y="1671690"/>
                  </a:lnTo>
                  <a:lnTo>
                    <a:pt x="1042027" y="1707189"/>
                  </a:lnTo>
                  <a:lnTo>
                    <a:pt x="1015025" y="1741958"/>
                  </a:lnTo>
                  <a:lnTo>
                    <a:pt x="991020" y="1775996"/>
                  </a:lnTo>
                  <a:lnTo>
                    <a:pt x="970009" y="1809303"/>
                  </a:lnTo>
                  <a:lnTo>
                    <a:pt x="932956" y="1882450"/>
                  </a:lnTo>
                  <a:lnTo>
                    <a:pt x="916152" y="1925420"/>
                  </a:lnTo>
                  <a:lnTo>
                    <a:pt x="901582" y="1970790"/>
                  </a:lnTo>
                  <a:lnTo>
                    <a:pt x="889248" y="2018563"/>
                  </a:lnTo>
                  <a:lnTo>
                    <a:pt x="879151" y="2068738"/>
                  </a:lnTo>
                  <a:lnTo>
                    <a:pt x="871295" y="2121318"/>
                  </a:lnTo>
                  <a:lnTo>
                    <a:pt x="865680" y="2176303"/>
                  </a:lnTo>
                  <a:lnTo>
                    <a:pt x="862310" y="2233694"/>
                  </a:lnTo>
                  <a:lnTo>
                    <a:pt x="861186" y="2293493"/>
                  </a:lnTo>
                  <a:lnTo>
                    <a:pt x="861329" y="2312759"/>
                  </a:lnTo>
                  <a:lnTo>
                    <a:pt x="861758" y="2343896"/>
                  </a:lnTo>
                  <a:lnTo>
                    <a:pt x="862472" y="2386915"/>
                  </a:lnTo>
                  <a:lnTo>
                    <a:pt x="863473" y="2441829"/>
                  </a:lnTo>
                  <a:lnTo>
                    <a:pt x="1427987" y="2441829"/>
                  </a:lnTo>
                  <a:lnTo>
                    <a:pt x="1427793" y="2371663"/>
                  </a:lnTo>
                  <a:lnTo>
                    <a:pt x="1429717" y="2307906"/>
                  </a:lnTo>
                  <a:lnTo>
                    <a:pt x="1433759" y="2250561"/>
                  </a:lnTo>
                  <a:lnTo>
                    <a:pt x="1439923" y="2199630"/>
                  </a:lnTo>
                  <a:lnTo>
                    <a:pt x="1448211" y="2155114"/>
                  </a:lnTo>
                  <a:lnTo>
                    <a:pt x="1458625" y="2117017"/>
                  </a:lnTo>
                  <a:lnTo>
                    <a:pt x="1487823" y="2055607"/>
                  </a:lnTo>
                  <a:lnTo>
                    <a:pt x="1510574" y="2023235"/>
                  </a:lnTo>
                  <a:lnTo>
                    <a:pt x="1539421" y="1988228"/>
                  </a:lnTo>
                  <a:lnTo>
                    <a:pt x="1574364" y="1950591"/>
                  </a:lnTo>
                  <a:lnTo>
                    <a:pt x="1615403" y="1910328"/>
                  </a:lnTo>
                  <a:lnTo>
                    <a:pt x="1662538" y="1867443"/>
                  </a:lnTo>
                  <a:lnTo>
                    <a:pt x="1715770" y="1821942"/>
                  </a:lnTo>
                  <a:lnTo>
                    <a:pt x="1768820" y="1777390"/>
                  </a:lnTo>
                  <a:lnTo>
                    <a:pt x="1819169" y="1734195"/>
                  </a:lnTo>
                  <a:lnTo>
                    <a:pt x="1866816" y="1692357"/>
                  </a:lnTo>
                  <a:lnTo>
                    <a:pt x="1911762" y="1651876"/>
                  </a:lnTo>
                  <a:lnTo>
                    <a:pt x="1954007" y="1612751"/>
                  </a:lnTo>
                  <a:lnTo>
                    <a:pt x="1993552" y="1574984"/>
                  </a:lnTo>
                  <a:lnTo>
                    <a:pt x="2030396" y="1538573"/>
                  </a:lnTo>
                  <a:lnTo>
                    <a:pt x="2064540" y="1503519"/>
                  </a:lnTo>
                  <a:lnTo>
                    <a:pt x="2095985" y="1469822"/>
                  </a:lnTo>
                  <a:lnTo>
                    <a:pt x="2124730" y="1437481"/>
                  </a:lnTo>
                  <a:lnTo>
                    <a:pt x="2150776" y="1406498"/>
                  </a:lnTo>
                  <a:lnTo>
                    <a:pt x="2194771" y="1348601"/>
                  </a:lnTo>
                  <a:lnTo>
                    <a:pt x="2239998" y="1275385"/>
                  </a:lnTo>
                  <a:lnTo>
                    <a:pt x="2263634" y="1228393"/>
                  </a:lnTo>
                  <a:lnTo>
                    <a:pt x="2283629" y="1180713"/>
                  </a:lnTo>
                  <a:lnTo>
                    <a:pt x="2299985" y="1132347"/>
                  </a:lnTo>
                  <a:lnTo>
                    <a:pt x="2312704" y="1083297"/>
                  </a:lnTo>
                  <a:lnTo>
                    <a:pt x="2321788" y="1033563"/>
                  </a:lnTo>
                  <a:lnTo>
                    <a:pt x="2327237" y="983148"/>
                  </a:lnTo>
                  <a:lnTo>
                    <a:pt x="2329053" y="932053"/>
                  </a:lnTo>
                  <a:lnTo>
                    <a:pt x="2327645" y="882856"/>
                  </a:lnTo>
                  <a:lnTo>
                    <a:pt x="2323424" y="834479"/>
                  </a:lnTo>
                  <a:lnTo>
                    <a:pt x="2316388" y="786921"/>
                  </a:lnTo>
                  <a:lnTo>
                    <a:pt x="2306538" y="740182"/>
                  </a:lnTo>
                  <a:lnTo>
                    <a:pt x="2293874" y="694261"/>
                  </a:lnTo>
                  <a:lnTo>
                    <a:pt x="2278395" y="649159"/>
                  </a:lnTo>
                  <a:lnTo>
                    <a:pt x="2260102" y="604876"/>
                  </a:lnTo>
                  <a:lnTo>
                    <a:pt x="2238994" y="561410"/>
                  </a:lnTo>
                  <a:lnTo>
                    <a:pt x="2215073" y="518762"/>
                  </a:lnTo>
                  <a:lnTo>
                    <a:pt x="2188337" y="476932"/>
                  </a:lnTo>
                  <a:lnTo>
                    <a:pt x="2186015" y="473710"/>
                  </a:lnTo>
                  <a:close/>
                </a:path>
                <a:path w="2329179" h="3279140">
                  <a:moveTo>
                    <a:pt x="1160145" y="0"/>
                  </a:moveTo>
                  <a:lnTo>
                    <a:pt x="1104170" y="853"/>
                  </a:lnTo>
                  <a:lnTo>
                    <a:pt x="1049405" y="3415"/>
                  </a:lnTo>
                  <a:lnTo>
                    <a:pt x="995849" y="7684"/>
                  </a:lnTo>
                  <a:lnTo>
                    <a:pt x="943503" y="13660"/>
                  </a:lnTo>
                  <a:lnTo>
                    <a:pt x="892365" y="21345"/>
                  </a:lnTo>
                  <a:lnTo>
                    <a:pt x="842438" y="30738"/>
                  </a:lnTo>
                  <a:lnTo>
                    <a:pt x="793719" y="41839"/>
                  </a:lnTo>
                  <a:lnTo>
                    <a:pt x="746211" y="54649"/>
                  </a:lnTo>
                  <a:lnTo>
                    <a:pt x="699912" y="69167"/>
                  </a:lnTo>
                  <a:lnTo>
                    <a:pt x="654824" y="85393"/>
                  </a:lnTo>
                  <a:lnTo>
                    <a:pt x="610946" y="103329"/>
                  </a:lnTo>
                  <a:lnTo>
                    <a:pt x="568277" y="122973"/>
                  </a:lnTo>
                  <a:lnTo>
                    <a:pt x="526820" y="144326"/>
                  </a:lnTo>
                  <a:lnTo>
                    <a:pt x="486573" y="167389"/>
                  </a:lnTo>
                  <a:lnTo>
                    <a:pt x="447536" y="192160"/>
                  </a:lnTo>
                  <a:lnTo>
                    <a:pt x="409711" y="218642"/>
                  </a:lnTo>
                  <a:lnTo>
                    <a:pt x="373096" y="246832"/>
                  </a:lnTo>
                  <a:lnTo>
                    <a:pt x="337693" y="276733"/>
                  </a:lnTo>
                  <a:lnTo>
                    <a:pt x="299651" y="311777"/>
                  </a:lnTo>
                  <a:lnTo>
                    <a:pt x="263868" y="347759"/>
                  </a:lnTo>
                  <a:lnTo>
                    <a:pt x="230343" y="384677"/>
                  </a:lnTo>
                  <a:lnTo>
                    <a:pt x="199078" y="422532"/>
                  </a:lnTo>
                  <a:lnTo>
                    <a:pt x="170071" y="461324"/>
                  </a:lnTo>
                  <a:lnTo>
                    <a:pt x="143322" y="501051"/>
                  </a:lnTo>
                  <a:lnTo>
                    <a:pt x="118832" y="541713"/>
                  </a:lnTo>
                  <a:lnTo>
                    <a:pt x="96599" y="583310"/>
                  </a:lnTo>
                  <a:lnTo>
                    <a:pt x="76624" y="625843"/>
                  </a:lnTo>
                  <a:lnTo>
                    <a:pt x="58906" y="669309"/>
                  </a:lnTo>
                  <a:lnTo>
                    <a:pt x="43446" y="713709"/>
                  </a:lnTo>
                  <a:lnTo>
                    <a:pt x="30243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246" y="1020572"/>
                  </a:lnTo>
                  <a:lnTo>
                    <a:pt x="584203" y="966630"/>
                  </a:lnTo>
                  <a:lnTo>
                    <a:pt x="599151" y="915523"/>
                  </a:lnTo>
                  <a:lnTo>
                    <a:pt x="616089" y="867253"/>
                  </a:lnTo>
                  <a:lnTo>
                    <a:pt x="635018" y="821820"/>
                  </a:lnTo>
                  <a:lnTo>
                    <a:pt x="655939" y="779224"/>
                  </a:lnTo>
                  <a:lnTo>
                    <a:pt x="678852" y="739467"/>
                  </a:lnTo>
                  <a:lnTo>
                    <a:pt x="703759" y="702549"/>
                  </a:lnTo>
                  <a:lnTo>
                    <a:pt x="730660" y="668471"/>
                  </a:lnTo>
                  <a:lnTo>
                    <a:pt x="759556" y="637233"/>
                  </a:lnTo>
                  <a:lnTo>
                    <a:pt x="790448" y="608838"/>
                  </a:lnTo>
                  <a:lnTo>
                    <a:pt x="826798" y="580488"/>
                  </a:lnTo>
                  <a:lnTo>
                    <a:pt x="865067" y="555471"/>
                  </a:lnTo>
                  <a:lnTo>
                    <a:pt x="905255" y="533785"/>
                  </a:lnTo>
                  <a:lnTo>
                    <a:pt x="947363" y="515433"/>
                  </a:lnTo>
                  <a:lnTo>
                    <a:pt x="991390" y="500415"/>
                  </a:lnTo>
                  <a:lnTo>
                    <a:pt x="1037335" y="488733"/>
                  </a:lnTo>
                  <a:lnTo>
                    <a:pt x="1085200" y="480387"/>
                  </a:lnTo>
                  <a:lnTo>
                    <a:pt x="1134984" y="475379"/>
                  </a:lnTo>
                  <a:lnTo>
                    <a:pt x="1186687" y="473710"/>
                  </a:lnTo>
                  <a:lnTo>
                    <a:pt x="2186015" y="473710"/>
                  </a:lnTo>
                  <a:lnTo>
                    <a:pt x="2158786" y="435918"/>
                  </a:lnTo>
                  <a:lnTo>
                    <a:pt x="2126421" y="395722"/>
                  </a:lnTo>
                  <a:lnTo>
                    <a:pt x="2091242" y="356343"/>
                  </a:lnTo>
                  <a:lnTo>
                    <a:pt x="2053249" y="317781"/>
                  </a:lnTo>
                  <a:lnTo>
                    <a:pt x="2012442" y="280035"/>
                  </a:lnTo>
                  <a:lnTo>
                    <a:pt x="1976586" y="249784"/>
                  </a:lnTo>
                  <a:lnTo>
                    <a:pt x="1939379" y="221262"/>
                  </a:lnTo>
                  <a:lnTo>
                    <a:pt x="1900819" y="194468"/>
                  </a:lnTo>
                  <a:lnTo>
                    <a:pt x="1860907" y="169403"/>
                  </a:lnTo>
                  <a:lnTo>
                    <a:pt x="1819643" y="146067"/>
                  </a:lnTo>
                  <a:lnTo>
                    <a:pt x="1777026" y="124460"/>
                  </a:lnTo>
                  <a:lnTo>
                    <a:pt x="1733057" y="104580"/>
                  </a:lnTo>
                  <a:lnTo>
                    <a:pt x="1687735" y="86430"/>
                  </a:lnTo>
                  <a:lnTo>
                    <a:pt x="1641062" y="70008"/>
                  </a:lnTo>
                  <a:lnTo>
                    <a:pt x="1593036" y="55315"/>
                  </a:lnTo>
                  <a:lnTo>
                    <a:pt x="1543657" y="42350"/>
                  </a:lnTo>
                  <a:lnTo>
                    <a:pt x="1492927" y="31114"/>
                  </a:lnTo>
                  <a:lnTo>
                    <a:pt x="1440844" y="21607"/>
                  </a:lnTo>
                  <a:lnTo>
                    <a:pt x="1387409" y="13828"/>
                  </a:lnTo>
                  <a:lnTo>
                    <a:pt x="1332621" y="7778"/>
                  </a:lnTo>
                  <a:lnTo>
                    <a:pt x="1276481" y="3457"/>
                  </a:lnTo>
                  <a:lnTo>
                    <a:pt x="1218989" y="864"/>
                  </a:lnTo>
                  <a:lnTo>
                    <a:pt x="1160145" y="0"/>
                  </a:lnTo>
                  <a:close/>
                </a:path>
                <a:path w="2329179" h="3279140">
                  <a:moveTo>
                    <a:pt x="1485519" y="2656560"/>
                  </a:moveTo>
                  <a:lnTo>
                    <a:pt x="863473" y="2656560"/>
                  </a:lnTo>
                  <a:lnTo>
                    <a:pt x="863473" y="3278644"/>
                  </a:lnTo>
                  <a:lnTo>
                    <a:pt x="1485519" y="3278644"/>
                  </a:lnTo>
                  <a:lnTo>
                    <a:pt x="1485519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09217"/>
            <a:ext cx="8176895" cy="23787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9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Bevor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wir einige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Herausforderungen und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Hindernisse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erörtern,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dem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Einsatz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einhergehen, sollten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versuchen,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folgende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Frage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beantworten: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900" spc="-20" b="1" i="1">
                <a:solidFill>
                  <a:srgbClr val="379C73"/>
                </a:solidFill>
                <a:latin typeface="Arial"/>
                <a:cs typeface="Arial"/>
              </a:rPr>
              <a:t>Was</a:t>
            </a:r>
            <a:r>
              <a:rPr dirty="0" sz="1900" spc="-4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155" b="1" i="1">
                <a:solidFill>
                  <a:srgbClr val="379C73"/>
                </a:solidFill>
                <a:latin typeface="Arial"/>
                <a:cs typeface="Arial"/>
              </a:rPr>
              <a:t>sind</a:t>
            </a:r>
            <a:r>
              <a:rPr dirty="0" sz="1900" spc="-3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b="1" i="1">
                <a:solidFill>
                  <a:srgbClr val="379C73"/>
                </a:solidFill>
                <a:latin typeface="Arial"/>
                <a:cs typeface="Arial"/>
              </a:rPr>
              <a:t>Ihre</a:t>
            </a:r>
            <a:r>
              <a:rPr dirty="0" sz="1900" spc="-2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105" b="1" i="1">
                <a:solidFill>
                  <a:srgbClr val="379C73"/>
                </a:solidFill>
                <a:latin typeface="Arial"/>
                <a:cs typeface="Arial"/>
              </a:rPr>
              <a:t>Bedenken</a:t>
            </a:r>
            <a:r>
              <a:rPr dirty="0" sz="1900" spc="-3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130" b="1" i="1">
                <a:solidFill>
                  <a:srgbClr val="379C73"/>
                </a:solidFill>
                <a:latin typeface="Arial"/>
                <a:cs typeface="Arial"/>
              </a:rPr>
              <a:t>und</a:t>
            </a:r>
            <a:r>
              <a:rPr dirty="0" sz="1900" spc="-1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95" b="1" i="1">
                <a:solidFill>
                  <a:srgbClr val="379C73"/>
                </a:solidFill>
                <a:latin typeface="Arial"/>
                <a:cs typeface="Arial"/>
              </a:rPr>
              <a:t>Sorgen,</a:t>
            </a:r>
            <a:r>
              <a:rPr dirty="0" sz="1900" spc="-2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100" b="1" i="1">
                <a:solidFill>
                  <a:srgbClr val="379C73"/>
                </a:solidFill>
                <a:latin typeface="Arial"/>
                <a:cs typeface="Arial"/>
              </a:rPr>
              <a:t>wenn</a:t>
            </a:r>
            <a:r>
              <a:rPr dirty="0" sz="1900" spc="-3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95" b="1" i="1">
                <a:solidFill>
                  <a:srgbClr val="379C73"/>
                </a:solidFill>
                <a:latin typeface="Arial"/>
                <a:cs typeface="Arial"/>
              </a:rPr>
              <a:t>Sie</a:t>
            </a:r>
            <a:r>
              <a:rPr dirty="0" sz="1900" spc="-4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114" b="1" i="1">
                <a:solidFill>
                  <a:srgbClr val="379C73"/>
                </a:solidFill>
                <a:latin typeface="Arial"/>
                <a:cs typeface="Arial"/>
              </a:rPr>
              <a:t>an</a:t>
            </a:r>
            <a:r>
              <a:rPr dirty="0" sz="1900" spc="-2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100" b="1" i="1">
                <a:solidFill>
                  <a:srgbClr val="379C73"/>
                </a:solidFill>
                <a:latin typeface="Arial"/>
                <a:cs typeface="Arial"/>
              </a:rPr>
              <a:t>Pflege</a:t>
            </a:r>
            <a:r>
              <a:rPr dirty="0" sz="1900" spc="-6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125" b="1" i="1">
                <a:solidFill>
                  <a:srgbClr val="379C73"/>
                </a:solidFill>
                <a:latin typeface="Arial"/>
                <a:cs typeface="Arial"/>
              </a:rPr>
              <a:t>und</a:t>
            </a:r>
            <a:r>
              <a:rPr dirty="0" sz="1900" spc="-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10" b="1" i="1">
                <a:solidFill>
                  <a:srgbClr val="379C73"/>
                </a:solidFill>
                <a:latin typeface="Arial"/>
                <a:cs typeface="Arial"/>
              </a:rPr>
              <a:t>Technologie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900" spc="-20" b="1" i="1">
                <a:solidFill>
                  <a:srgbClr val="379C73"/>
                </a:solidFill>
                <a:latin typeface="Arial"/>
                <a:cs typeface="Arial"/>
              </a:rPr>
              <a:t>denken?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900" spc="-210" b="1" i="1">
                <a:solidFill>
                  <a:srgbClr val="379C73"/>
                </a:solidFill>
                <a:latin typeface="Verdana"/>
                <a:cs typeface="Verdana"/>
              </a:rPr>
              <a:t>Notieren</a:t>
            </a:r>
            <a:r>
              <a:rPr dirty="0" sz="1900" spc="-135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900" spc="-245" b="1" i="1">
                <a:solidFill>
                  <a:srgbClr val="379C73"/>
                </a:solidFill>
                <a:latin typeface="Verdana"/>
                <a:cs typeface="Verdana"/>
              </a:rPr>
              <a:t>Sie</a:t>
            </a:r>
            <a:r>
              <a:rPr dirty="0" sz="1900" spc="-145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900" spc="-254" b="1" i="1">
                <a:solidFill>
                  <a:srgbClr val="379C73"/>
                </a:solidFill>
                <a:latin typeface="Verdana"/>
                <a:cs typeface="Verdana"/>
              </a:rPr>
              <a:t>alles,</a:t>
            </a:r>
            <a:r>
              <a:rPr dirty="0" sz="1900" spc="-155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900" spc="-385" b="1" i="1">
                <a:solidFill>
                  <a:srgbClr val="379C73"/>
                </a:solidFill>
                <a:latin typeface="Verdana"/>
                <a:cs typeface="Verdana"/>
              </a:rPr>
              <a:t>was</a:t>
            </a:r>
            <a:r>
              <a:rPr dirty="0" sz="1900" spc="-145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900" spc="-330" b="1" i="1">
                <a:solidFill>
                  <a:srgbClr val="379C73"/>
                </a:solidFill>
                <a:latin typeface="Verdana"/>
                <a:cs typeface="Verdana"/>
              </a:rPr>
              <a:t>Ihnen</a:t>
            </a:r>
            <a:r>
              <a:rPr dirty="0" sz="1900" spc="-120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900" spc="-105" b="1" i="1">
                <a:solidFill>
                  <a:srgbClr val="379C73"/>
                </a:solidFill>
                <a:latin typeface="Verdana"/>
                <a:cs typeface="Verdana"/>
              </a:rPr>
              <a:t>einfällt.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0006" y="373506"/>
            <a:ext cx="101155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0"/>
              <a:t>Übung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5344" y="3326891"/>
            <a:ext cx="1560576" cy="15621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940435"/>
            </a:xfrm>
            <a:custGeom>
              <a:avLst/>
              <a:gdLst/>
              <a:ahLst/>
              <a:cxnLst/>
              <a:rect l="l" t="t" r="r" b="b"/>
              <a:pathLst>
                <a:path w="9144000" h="940435">
                  <a:moveTo>
                    <a:pt x="0" y="940308"/>
                  </a:moveTo>
                  <a:lnTo>
                    <a:pt x="9144000" y="94030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40308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940308"/>
              <a:ext cx="9144000" cy="4203700"/>
            </a:xfrm>
            <a:custGeom>
              <a:avLst/>
              <a:gdLst/>
              <a:ahLst/>
              <a:cxnLst/>
              <a:rect l="l" t="t" r="r" b="b"/>
              <a:pathLst>
                <a:path w="9144000" h="4203700">
                  <a:moveTo>
                    <a:pt x="9144000" y="0"/>
                  </a:moveTo>
                  <a:lnTo>
                    <a:pt x="0" y="0"/>
                  </a:lnTo>
                  <a:lnTo>
                    <a:pt x="0" y="4203190"/>
                  </a:lnTo>
                  <a:lnTo>
                    <a:pt x="9144000" y="42031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726948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>
                <a:solidFill>
                  <a:srgbClr val="FFFFFF"/>
                </a:solidFill>
              </a:rPr>
              <a:t>Hindernisse</a:t>
            </a:r>
            <a:r>
              <a:rPr dirty="0" spc="-60">
                <a:solidFill>
                  <a:srgbClr val="FFFFFF"/>
                </a:solidFill>
              </a:rPr>
              <a:t> </a:t>
            </a:r>
            <a:r>
              <a:rPr dirty="0" spc="-160">
                <a:solidFill>
                  <a:srgbClr val="FFFFFF"/>
                </a:solidFill>
              </a:rPr>
              <a:t>für</a:t>
            </a:r>
            <a:r>
              <a:rPr dirty="0" spc="-85">
                <a:solidFill>
                  <a:srgbClr val="FFFFFF"/>
                </a:solidFill>
              </a:rPr>
              <a:t> </a:t>
            </a:r>
            <a:r>
              <a:rPr dirty="0" spc="-235">
                <a:solidFill>
                  <a:srgbClr val="FFFFFF"/>
                </a:solidFill>
              </a:rPr>
              <a:t>die</a:t>
            </a:r>
            <a:r>
              <a:rPr dirty="0" spc="-85">
                <a:solidFill>
                  <a:srgbClr val="FFFFFF"/>
                </a:solidFill>
              </a:rPr>
              <a:t> </a:t>
            </a:r>
            <a:r>
              <a:rPr dirty="0" spc="-210">
                <a:solidFill>
                  <a:srgbClr val="FFFFFF"/>
                </a:solidFill>
              </a:rPr>
              <a:t>Einführung</a:t>
            </a:r>
            <a:r>
              <a:rPr dirty="0" spc="-40">
                <a:solidFill>
                  <a:srgbClr val="FFFFFF"/>
                </a:solidFill>
              </a:rPr>
              <a:t> </a:t>
            </a:r>
            <a:r>
              <a:rPr dirty="0" spc="-235">
                <a:solidFill>
                  <a:srgbClr val="FFFFFF"/>
                </a:solidFill>
              </a:rPr>
              <a:t>von</a:t>
            </a:r>
            <a:r>
              <a:rPr dirty="0" spc="-90">
                <a:solidFill>
                  <a:srgbClr val="FFFFFF"/>
                </a:solidFill>
              </a:rPr>
              <a:t> </a:t>
            </a:r>
            <a:r>
              <a:rPr dirty="0" spc="-195">
                <a:solidFill>
                  <a:srgbClr val="FFFFFF"/>
                </a:solidFill>
              </a:rPr>
              <a:t>Technologien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9191" y="1043938"/>
            <a:ext cx="2526791" cy="404164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517651" y="1087881"/>
            <a:ext cx="5788660" cy="1434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„Die</a:t>
            </a:r>
            <a:r>
              <a:rPr dirty="0" sz="1800" spc="1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Technologie</a:t>
            </a:r>
            <a:r>
              <a:rPr dirty="0" sz="1800" spc="-2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wird</a:t>
            </a:r>
            <a:r>
              <a:rPr dirty="0" sz="1800" spc="-4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früher</a:t>
            </a:r>
            <a:r>
              <a:rPr dirty="0" sz="1800" spc="-3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oder</a:t>
            </a:r>
            <a:r>
              <a:rPr dirty="0" sz="1800" spc="-3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später</a:t>
            </a:r>
            <a:r>
              <a:rPr dirty="0" sz="1800" spc="-3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meine</a:t>
            </a:r>
            <a:r>
              <a:rPr dirty="0" sz="1800" spc="-2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Stelle</a:t>
            </a:r>
            <a:r>
              <a:rPr dirty="0" sz="1800" spc="-3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379C73"/>
                </a:solidFill>
                <a:latin typeface="Arial"/>
                <a:cs typeface="Arial"/>
              </a:rPr>
              <a:t>als</a:t>
            </a:r>
            <a:r>
              <a:rPr dirty="0" sz="1800" spc="-2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Pflegekraft</a:t>
            </a:r>
            <a:r>
              <a:rPr dirty="0" sz="1800" spc="-3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379C73"/>
                </a:solidFill>
                <a:latin typeface="Arial"/>
                <a:cs typeface="Arial"/>
              </a:rPr>
              <a:t>ersetzen.“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BEDENKEN</a:t>
            </a:r>
            <a:r>
              <a:rPr dirty="0" sz="1800" spc="-9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SIE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17651" y="2752216"/>
            <a:ext cx="6384925" cy="2331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5435" marR="5080" indent="-293370">
              <a:lnSpc>
                <a:spcPct val="1401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Pflege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soll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Pflegekräfte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ergänzen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unterstützen,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nicht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ersetzen.</a:t>
            </a:r>
            <a:endParaRPr sz="1800">
              <a:latin typeface="Arial"/>
              <a:cs typeface="Arial"/>
            </a:endParaRPr>
          </a:p>
          <a:p>
            <a:pPr marL="305435" indent="-292735">
              <a:lnSpc>
                <a:spcPct val="100000"/>
              </a:lnSpc>
              <a:spcBef>
                <a:spcPts val="860"/>
              </a:spcBef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fehlt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emotionale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Intelligenz,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das</a:t>
            </a:r>
            <a:endParaRPr sz="1800">
              <a:latin typeface="Arial"/>
              <a:cs typeface="Arial"/>
            </a:endParaRPr>
          </a:p>
          <a:p>
            <a:pPr marL="305435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Einfühlungsvermögen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andere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wesentliche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menschliche</a:t>
            </a:r>
            <a:endParaRPr sz="1800">
              <a:latin typeface="Arial"/>
              <a:cs typeface="Arial"/>
            </a:endParaRPr>
          </a:p>
          <a:p>
            <a:pPr marL="305435" marR="440055">
              <a:lnSpc>
                <a:spcPct val="14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Qualitäten,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niemals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vollständig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nachgebildet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werden können.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940435"/>
            </a:xfrm>
            <a:custGeom>
              <a:avLst/>
              <a:gdLst/>
              <a:ahLst/>
              <a:cxnLst/>
              <a:rect l="l" t="t" r="r" b="b"/>
              <a:pathLst>
                <a:path w="9144000" h="940435">
                  <a:moveTo>
                    <a:pt x="0" y="940308"/>
                  </a:moveTo>
                  <a:lnTo>
                    <a:pt x="9144000" y="94030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40308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940308"/>
              <a:ext cx="9144000" cy="4203700"/>
            </a:xfrm>
            <a:custGeom>
              <a:avLst/>
              <a:gdLst/>
              <a:ahLst/>
              <a:cxnLst/>
              <a:rect l="l" t="t" r="r" b="b"/>
              <a:pathLst>
                <a:path w="9144000" h="4203700">
                  <a:moveTo>
                    <a:pt x="9144000" y="0"/>
                  </a:moveTo>
                  <a:lnTo>
                    <a:pt x="0" y="0"/>
                  </a:lnTo>
                  <a:lnTo>
                    <a:pt x="0" y="4203190"/>
                  </a:lnTo>
                  <a:lnTo>
                    <a:pt x="9144000" y="42031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726948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>
                <a:solidFill>
                  <a:srgbClr val="FFFFFF"/>
                </a:solidFill>
              </a:rPr>
              <a:t>Hindernisse</a:t>
            </a:r>
            <a:r>
              <a:rPr dirty="0" spc="-60">
                <a:solidFill>
                  <a:srgbClr val="FFFFFF"/>
                </a:solidFill>
              </a:rPr>
              <a:t> </a:t>
            </a:r>
            <a:r>
              <a:rPr dirty="0" spc="-160">
                <a:solidFill>
                  <a:srgbClr val="FFFFFF"/>
                </a:solidFill>
              </a:rPr>
              <a:t>für</a:t>
            </a:r>
            <a:r>
              <a:rPr dirty="0" spc="-85">
                <a:solidFill>
                  <a:srgbClr val="FFFFFF"/>
                </a:solidFill>
              </a:rPr>
              <a:t> </a:t>
            </a:r>
            <a:r>
              <a:rPr dirty="0" spc="-235">
                <a:solidFill>
                  <a:srgbClr val="FFFFFF"/>
                </a:solidFill>
              </a:rPr>
              <a:t>die</a:t>
            </a:r>
            <a:r>
              <a:rPr dirty="0" spc="-85">
                <a:solidFill>
                  <a:srgbClr val="FFFFFF"/>
                </a:solidFill>
              </a:rPr>
              <a:t> </a:t>
            </a:r>
            <a:r>
              <a:rPr dirty="0" spc="-210">
                <a:solidFill>
                  <a:srgbClr val="FFFFFF"/>
                </a:solidFill>
              </a:rPr>
              <a:t>Einführung</a:t>
            </a:r>
            <a:r>
              <a:rPr dirty="0" spc="-40">
                <a:solidFill>
                  <a:srgbClr val="FFFFFF"/>
                </a:solidFill>
              </a:rPr>
              <a:t> </a:t>
            </a:r>
            <a:r>
              <a:rPr dirty="0" spc="-235">
                <a:solidFill>
                  <a:srgbClr val="FFFFFF"/>
                </a:solidFill>
              </a:rPr>
              <a:t>von</a:t>
            </a:r>
            <a:r>
              <a:rPr dirty="0" spc="-90">
                <a:solidFill>
                  <a:srgbClr val="FFFFFF"/>
                </a:solidFill>
              </a:rPr>
              <a:t> </a:t>
            </a:r>
            <a:r>
              <a:rPr dirty="0" spc="-195">
                <a:solidFill>
                  <a:srgbClr val="FFFFFF"/>
                </a:solidFill>
              </a:rPr>
              <a:t>Technologien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9191" y="1043938"/>
            <a:ext cx="2526791" cy="404164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508508" y="1479880"/>
            <a:ext cx="5788660" cy="1068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„Ältere</a:t>
            </a:r>
            <a:r>
              <a:rPr dirty="0" sz="1800" spc="-2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Menschen</a:t>
            </a:r>
            <a:r>
              <a:rPr dirty="0" sz="1800" spc="-2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sind</a:t>
            </a:r>
            <a:r>
              <a:rPr dirty="0" sz="1800" spc="-5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nicht</a:t>
            </a:r>
            <a:r>
              <a:rPr dirty="0" sz="1800" spc="-3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an</a:t>
            </a:r>
            <a:r>
              <a:rPr dirty="0" sz="1800" spc="-4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Technologie</a:t>
            </a:r>
            <a:r>
              <a:rPr dirty="0" sz="1800" spc="-3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379C73"/>
                </a:solidFill>
                <a:latin typeface="Arial"/>
                <a:cs typeface="Arial"/>
              </a:rPr>
              <a:t>interessiert.“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BEDENKEN</a:t>
            </a:r>
            <a:r>
              <a:rPr dirty="0" sz="1800" spc="-9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SIE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08508" y="3017011"/>
            <a:ext cx="56629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5435" indent="-29273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Mehrheit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älteren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Menschen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Wunsch,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01420" y="3291782"/>
            <a:ext cx="6219825" cy="1561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9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zuhause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werden.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erkennen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praktischen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Vorteile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unterstützender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Technologien,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entscheidende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Rolle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dabei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spielen,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Unabhängigkeit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erhalten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ihre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Sicherheit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verbessern.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940435"/>
            </a:xfrm>
            <a:custGeom>
              <a:avLst/>
              <a:gdLst/>
              <a:ahLst/>
              <a:cxnLst/>
              <a:rect l="l" t="t" r="r" b="b"/>
              <a:pathLst>
                <a:path w="9144000" h="940435">
                  <a:moveTo>
                    <a:pt x="0" y="940308"/>
                  </a:moveTo>
                  <a:lnTo>
                    <a:pt x="9144000" y="94030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40308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940308"/>
              <a:ext cx="9144000" cy="4203700"/>
            </a:xfrm>
            <a:custGeom>
              <a:avLst/>
              <a:gdLst/>
              <a:ahLst/>
              <a:cxnLst/>
              <a:rect l="l" t="t" r="r" b="b"/>
              <a:pathLst>
                <a:path w="9144000" h="4203700">
                  <a:moveTo>
                    <a:pt x="9144000" y="0"/>
                  </a:moveTo>
                  <a:lnTo>
                    <a:pt x="0" y="0"/>
                  </a:lnTo>
                  <a:lnTo>
                    <a:pt x="0" y="4203190"/>
                  </a:lnTo>
                  <a:lnTo>
                    <a:pt x="9144000" y="42031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726948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>
                <a:solidFill>
                  <a:srgbClr val="FFFFFF"/>
                </a:solidFill>
              </a:rPr>
              <a:t>Hindernisse</a:t>
            </a:r>
            <a:r>
              <a:rPr dirty="0" spc="-60">
                <a:solidFill>
                  <a:srgbClr val="FFFFFF"/>
                </a:solidFill>
              </a:rPr>
              <a:t> </a:t>
            </a:r>
            <a:r>
              <a:rPr dirty="0" spc="-160">
                <a:solidFill>
                  <a:srgbClr val="FFFFFF"/>
                </a:solidFill>
              </a:rPr>
              <a:t>für</a:t>
            </a:r>
            <a:r>
              <a:rPr dirty="0" spc="-85">
                <a:solidFill>
                  <a:srgbClr val="FFFFFF"/>
                </a:solidFill>
              </a:rPr>
              <a:t> </a:t>
            </a:r>
            <a:r>
              <a:rPr dirty="0" spc="-235">
                <a:solidFill>
                  <a:srgbClr val="FFFFFF"/>
                </a:solidFill>
              </a:rPr>
              <a:t>die</a:t>
            </a:r>
            <a:r>
              <a:rPr dirty="0" spc="-85">
                <a:solidFill>
                  <a:srgbClr val="FFFFFF"/>
                </a:solidFill>
              </a:rPr>
              <a:t> </a:t>
            </a:r>
            <a:r>
              <a:rPr dirty="0" spc="-210">
                <a:solidFill>
                  <a:srgbClr val="FFFFFF"/>
                </a:solidFill>
              </a:rPr>
              <a:t>Einführung</a:t>
            </a:r>
            <a:r>
              <a:rPr dirty="0" spc="-40">
                <a:solidFill>
                  <a:srgbClr val="FFFFFF"/>
                </a:solidFill>
              </a:rPr>
              <a:t> </a:t>
            </a:r>
            <a:r>
              <a:rPr dirty="0" spc="-235">
                <a:solidFill>
                  <a:srgbClr val="FFFFFF"/>
                </a:solidFill>
              </a:rPr>
              <a:t>von</a:t>
            </a:r>
            <a:r>
              <a:rPr dirty="0" spc="-90">
                <a:solidFill>
                  <a:srgbClr val="FFFFFF"/>
                </a:solidFill>
              </a:rPr>
              <a:t> </a:t>
            </a:r>
            <a:r>
              <a:rPr dirty="0" spc="-195">
                <a:solidFill>
                  <a:srgbClr val="FFFFFF"/>
                </a:solidFill>
              </a:rPr>
              <a:t>Technologien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9191" y="1043938"/>
            <a:ext cx="2526791" cy="404164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517651" y="1675638"/>
            <a:ext cx="5889625" cy="1068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„Technologie</a:t>
            </a:r>
            <a:r>
              <a:rPr dirty="0" sz="1800" spc="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ist</a:t>
            </a:r>
            <a:r>
              <a:rPr dirty="0" sz="1800" spc="-3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zu</a:t>
            </a:r>
            <a:r>
              <a:rPr dirty="0" sz="1800" spc="1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teuer.</a:t>
            </a:r>
            <a:r>
              <a:rPr dirty="0" sz="1800" spc="-3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Das</a:t>
            </a:r>
            <a:r>
              <a:rPr dirty="0" sz="1800" spc="-3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kann</a:t>
            </a:r>
            <a:r>
              <a:rPr dirty="0" sz="1800" spc="-3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sich</a:t>
            </a:r>
            <a:r>
              <a:rPr dirty="0" sz="1800" spc="-4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niemand</a:t>
            </a:r>
            <a:r>
              <a:rPr dirty="0" sz="1800" spc="-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379C73"/>
                </a:solidFill>
                <a:latin typeface="Arial"/>
                <a:cs typeface="Arial"/>
              </a:rPr>
              <a:t>leisten.“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14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BEDENKEN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SIE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17651" y="3102806"/>
            <a:ext cx="6097270" cy="1177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5435" marR="5080" indent="-293370">
              <a:lnSpc>
                <a:spcPct val="140100"/>
              </a:lnSpc>
              <a:spcBef>
                <a:spcPts val="95"/>
              </a:spcBef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Angesichts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raschen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Fortschritts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ist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davon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auszugehen,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dass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Hilfsmittel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im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Laufe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Zeit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immer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erschwinglicher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werden.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5240" y="952500"/>
            <a:ext cx="9128760" cy="4191000"/>
          </a:xfrm>
          <a:custGeom>
            <a:avLst/>
            <a:gdLst/>
            <a:ahLst/>
            <a:cxnLst/>
            <a:rect l="l" t="t" r="r" b="b"/>
            <a:pathLst>
              <a:path w="9128760" h="4191000">
                <a:moveTo>
                  <a:pt x="9128760" y="4190998"/>
                </a:moveTo>
                <a:lnTo>
                  <a:pt x="9128760" y="0"/>
                </a:lnTo>
                <a:lnTo>
                  <a:pt x="0" y="0"/>
                </a:lnTo>
                <a:lnTo>
                  <a:pt x="0" y="4190998"/>
                </a:lnTo>
                <a:lnTo>
                  <a:pt x="9128760" y="4190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726948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>
                <a:solidFill>
                  <a:srgbClr val="FFFFFF"/>
                </a:solidFill>
              </a:rPr>
              <a:t>Hindernisse</a:t>
            </a:r>
            <a:r>
              <a:rPr dirty="0" spc="-60">
                <a:solidFill>
                  <a:srgbClr val="FFFFFF"/>
                </a:solidFill>
              </a:rPr>
              <a:t> </a:t>
            </a:r>
            <a:r>
              <a:rPr dirty="0" spc="-160">
                <a:solidFill>
                  <a:srgbClr val="FFFFFF"/>
                </a:solidFill>
              </a:rPr>
              <a:t>für</a:t>
            </a:r>
            <a:r>
              <a:rPr dirty="0" spc="-85">
                <a:solidFill>
                  <a:srgbClr val="FFFFFF"/>
                </a:solidFill>
              </a:rPr>
              <a:t> </a:t>
            </a:r>
            <a:r>
              <a:rPr dirty="0" spc="-235">
                <a:solidFill>
                  <a:srgbClr val="FFFFFF"/>
                </a:solidFill>
              </a:rPr>
              <a:t>die</a:t>
            </a:r>
            <a:r>
              <a:rPr dirty="0" spc="-85">
                <a:solidFill>
                  <a:srgbClr val="FFFFFF"/>
                </a:solidFill>
              </a:rPr>
              <a:t> </a:t>
            </a:r>
            <a:r>
              <a:rPr dirty="0" spc="-210">
                <a:solidFill>
                  <a:srgbClr val="FFFFFF"/>
                </a:solidFill>
              </a:rPr>
              <a:t>Einführung</a:t>
            </a:r>
            <a:r>
              <a:rPr dirty="0" spc="-40">
                <a:solidFill>
                  <a:srgbClr val="FFFFFF"/>
                </a:solidFill>
              </a:rPr>
              <a:t> </a:t>
            </a:r>
            <a:r>
              <a:rPr dirty="0" spc="-235">
                <a:solidFill>
                  <a:srgbClr val="FFFFFF"/>
                </a:solidFill>
              </a:rPr>
              <a:t>von</a:t>
            </a:r>
            <a:r>
              <a:rPr dirty="0" spc="-90">
                <a:solidFill>
                  <a:srgbClr val="FFFFFF"/>
                </a:solidFill>
              </a:rPr>
              <a:t> </a:t>
            </a:r>
            <a:r>
              <a:rPr dirty="0" spc="-195">
                <a:solidFill>
                  <a:srgbClr val="FFFFFF"/>
                </a:solidFill>
              </a:rPr>
              <a:t>Technologien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17207" y="996696"/>
            <a:ext cx="2526792" cy="404316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31140" y="1020360"/>
            <a:ext cx="7055484" cy="4058920"/>
          </a:xfrm>
          <a:prstGeom prst="rect">
            <a:avLst/>
          </a:prstGeom>
        </p:spPr>
        <p:txBody>
          <a:bodyPr wrap="square" lIns="0" tIns="1155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dirty="0" sz="1700" i="1">
                <a:solidFill>
                  <a:srgbClr val="379C73"/>
                </a:solidFill>
                <a:latin typeface="Arial"/>
                <a:cs typeface="Arial"/>
              </a:rPr>
              <a:t>„Ich</a:t>
            </a:r>
            <a:r>
              <a:rPr dirty="0" sz="1700" spc="-1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379C73"/>
                </a:solidFill>
                <a:latin typeface="Arial"/>
                <a:cs typeface="Arial"/>
              </a:rPr>
              <a:t>habe</a:t>
            </a:r>
            <a:r>
              <a:rPr dirty="0" sz="1700" spc="-5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379C73"/>
                </a:solidFill>
                <a:latin typeface="Arial"/>
                <a:cs typeface="Arial"/>
              </a:rPr>
              <a:t>Schwierigkeiten</a:t>
            </a:r>
            <a:r>
              <a:rPr dirty="0" sz="1700" spc="-3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379C73"/>
                </a:solidFill>
                <a:latin typeface="Arial"/>
                <a:cs typeface="Arial"/>
              </a:rPr>
              <a:t>mit</a:t>
            </a:r>
            <a:r>
              <a:rPr dirty="0" sz="1700" spc="-6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379C73"/>
                </a:solidFill>
                <a:latin typeface="Arial"/>
                <a:cs typeface="Arial"/>
              </a:rPr>
              <a:t>meinen</a:t>
            </a:r>
            <a:r>
              <a:rPr dirty="0" sz="1700" spc="-5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379C73"/>
                </a:solidFill>
                <a:latin typeface="Arial"/>
                <a:cs typeface="Arial"/>
              </a:rPr>
              <a:t>digitalen</a:t>
            </a:r>
            <a:r>
              <a:rPr dirty="0" sz="1700" spc="-5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379C73"/>
                </a:solidFill>
                <a:latin typeface="Arial"/>
                <a:cs typeface="Arial"/>
              </a:rPr>
              <a:t>Fähigkeiten</a:t>
            </a:r>
            <a:r>
              <a:rPr dirty="0" sz="1700" spc="-5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379C73"/>
                </a:solidFill>
                <a:latin typeface="Arial"/>
                <a:cs typeface="Arial"/>
              </a:rPr>
              <a:t>und</a:t>
            </a:r>
            <a:r>
              <a:rPr dirty="0" sz="1700" spc="-5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379C73"/>
                </a:solidFill>
                <a:latin typeface="Arial"/>
                <a:cs typeface="Arial"/>
              </a:rPr>
              <a:t>finde</a:t>
            </a:r>
            <a:r>
              <a:rPr dirty="0" sz="1700" spc="-5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spc="-25" i="1">
                <a:solidFill>
                  <a:srgbClr val="379C73"/>
                </a:solidFill>
                <a:latin typeface="Arial"/>
                <a:cs typeface="Arial"/>
              </a:rPr>
              <a:t>es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dirty="0" sz="1700" i="1">
                <a:solidFill>
                  <a:srgbClr val="379C73"/>
                </a:solidFill>
                <a:latin typeface="Arial"/>
                <a:cs typeface="Arial"/>
              </a:rPr>
              <a:t>anspruchsvoll,</a:t>
            </a:r>
            <a:r>
              <a:rPr dirty="0" sz="1700" spc="-5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379C73"/>
                </a:solidFill>
                <a:latin typeface="Arial"/>
                <a:cs typeface="Arial"/>
              </a:rPr>
              <a:t>mit</a:t>
            </a:r>
            <a:r>
              <a:rPr dirty="0" sz="1700" spc="-5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379C73"/>
                </a:solidFill>
                <a:latin typeface="Arial"/>
                <a:cs typeface="Arial"/>
              </a:rPr>
              <a:t>technologischen</a:t>
            </a:r>
            <a:r>
              <a:rPr dirty="0" sz="1700" spc="-3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379C73"/>
                </a:solidFill>
                <a:latin typeface="Arial"/>
                <a:cs typeface="Arial"/>
              </a:rPr>
              <a:t>Tools</a:t>
            </a:r>
            <a:r>
              <a:rPr dirty="0" sz="1700" spc="-4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spc="-10" i="1">
                <a:solidFill>
                  <a:srgbClr val="379C73"/>
                </a:solidFill>
                <a:latin typeface="Arial"/>
                <a:cs typeface="Arial"/>
              </a:rPr>
              <a:t>umzugehen.“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5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BEDENKEN</a:t>
            </a:r>
            <a:r>
              <a:rPr dirty="0" sz="17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 spc="-25" b="1">
                <a:solidFill>
                  <a:srgbClr val="339966"/>
                </a:solidFill>
                <a:latin typeface="Arial"/>
                <a:cs typeface="Arial"/>
              </a:rPr>
              <a:t>SIE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5"/>
              </a:spcBef>
            </a:pPr>
            <a:endParaRPr sz="1700">
              <a:latin typeface="Arial"/>
              <a:cs typeface="Arial"/>
            </a:endParaRPr>
          </a:p>
          <a:p>
            <a:pPr marL="304800" indent="-286385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Durch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aktive</a:t>
            </a:r>
            <a:r>
              <a:rPr dirty="0" sz="17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Teilnahme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an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diesem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Online-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Kurs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sind</a:t>
            </a:r>
            <a:r>
              <a:rPr dirty="0" sz="17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 bereits</a:t>
            </a:r>
            <a:endParaRPr sz="1700">
              <a:latin typeface="Arial"/>
              <a:cs typeface="Arial"/>
            </a:endParaRPr>
          </a:p>
          <a:p>
            <a:pPr marL="304800">
              <a:lnSpc>
                <a:spcPts val="1914"/>
              </a:lnSpc>
              <a:spcBef>
                <a:spcPts val="815"/>
              </a:spcBef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Weg,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digitalen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Fähigkeiten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verbessern.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Wenn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endParaRPr sz="1700">
              <a:latin typeface="Arial"/>
              <a:cs typeface="Arial"/>
            </a:endParaRPr>
          </a:p>
          <a:p>
            <a:pPr marL="2035175">
              <a:lnSpc>
                <a:spcPts val="595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  <a:p>
            <a:pPr marL="304800">
              <a:lnSpc>
                <a:spcPct val="100000"/>
              </a:lnSpc>
              <a:spcBef>
                <a:spcPts val="350"/>
              </a:spcBef>
            </a:pP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grundlegenden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digitalen</a:t>
            </a:r>
            <a:r>
              <a:rPr dirty="0" sz="17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Fähigkeiten</a:t>
            </a:r>
            <a:r>
              <a:rPr dirty="0" sz="17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verbessern</a:t>
            </a:r>
            <a:r>
              <a:rPr dirty="0" sz="17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möchten,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befassen</a:t>
            </a:r>
            <a:endParaRPr sz="17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815"/>
              </a:spcBef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sich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Modul</a:t>
            </a:r>
            <a:r>
              <a:rPr dirty="0" sz="17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1.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Wenn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Ihr</a:t>
            </a:r>
            <a:r>
              <a:rPr dirty="0" sz="17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Pflegedienstleister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spezielle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endParaRPr sz="1700">
              <a:latin typeface="Arial"/>
              <a:cs typeface="Arial"/>
            </a:endParaRPr>
          </a:p>
          <a:p>
            <a:pPr marL="304800" marR="693420">
              <a:lnSpc>
                <a:spcPct val="140000"/>
              </a:lnSpc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dirty="0" sz="17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einsetzt,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zudem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wichtig,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dass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ein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entsprechendes</a:t>
            </a:r>
            <a:r>
              <a:rPr dirty="0" sz="17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Training</a:t>
            </a:r>
            <a:r>
              <a:rPr dirty="0" sz="17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absolvieren,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umfassendes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Verständnis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Funktionsweise</a:t>
            </a:r>
            <a:r>
              <a:rPr dirty="0" sz="17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dieser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gewährleisten.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Digitale</a:t>
            </a:r>
            <a:r>
              <a:rPr dirty="0" spc="-50"/>
              <a:t> </a:t>
            </a:r>
            <a:r>
              <a:rPr dirty="0" spc="-225"/>
              <a:t>Spaltung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32917" y="893165"/>
            <a:ext cx="5811520" cy="4058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145415" indent="-287020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299085" algn="l"/>
              </a:tabLst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7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Spaltung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bezieht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sich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Kluft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zwischen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jenen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Menschen,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uneingeschränkten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Zugang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zu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digitaler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haben,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jenen,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diesen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nicht haben.</a:t>
            </a:r>
            <a:endParaRPr sz="1700">
              <a:latin typeface="Arial"/>
              <a:cs typeface="Arial"/>
            </a:endParaRPr>
          </a:p>
          <a:p>
            <a:pPr marL="299085" marR="113030" indent="-287020">
              <a:lnSpc>
                <a:spcPct val="140100"/>
              </a:lnSpc>
              <a:spcBef>
                <a:spcPts val="1510"/>
              </a:spcBef>
              <a:buClr>
                <a:srgbClr val="000000"/>
              </a:buClr>
              <a:buChar char="•"/>
              <a:tabLst>
                <a:tab pos="299085" algn="l"/>
              </a:tabLst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7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Internetverfügbarkeit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7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geografisch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unterschiedlich,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wobei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7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ländlichen</a:t>
            </a:r>
            <a:r>
              <a:rPr dirty="0" sz="17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Gebieten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oft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an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einer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ausreichenden</a:t>
            </a:r>
            <a:r>
              <a:rPr dirty="0" sz="17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technologischen</a:t>
            </a:r>
            <a:r>
              <a:rPr dirty="0" sz="17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Infrastruktur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fehlt.</a:t>
            </a:r>
            <a:endParaRPr sz="1700">
              <a:latin typeface="Arial"/>
              <a:cs typeface="Arial"/>
            </a:endParaRPr>
          </a:p>
          <a:p>
            <a:pPr marL="299085" marR="5080" indent="-287020">
              <a:lnSpc>
                <a:spcPct val="140000"/>
              </a:lnSpc>
              <a:spcBef>
                <a:spcPts val="1680"/>
              </a:spcBef>
              <a:buClr>
                <a:srgbClr val="000000"/>
              </a:buClr>
              <a:buChar char="•"/>
              <a:tabLst>
                <a:tab pos="299085" algn="l"/>
              </a:tabLst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Ältere</a:t>
            </a:r>
            <a:r>
              <a:rPr dirty="0" sz="17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Menschen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ohne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Zugang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Breitband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Geräten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nicht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digitalen</a:t>
            </a:r>
            <a:r>
              <a:rPr dirty="0" sz="17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dirty="0" sz="17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Dienstleistungen profitieren.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90132" y="1207008"/>
            <a:ext cx="2407919" cy="361187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4"/>
              <a:t>Ethik,</a:t>
            </a:r>
            <a:r>
              <a:rPr dirty="0" spc="-85"/>
              <a:t> </a:t>
            </a:r>
            <a:r>
              <a:rPr dirty="0" spc="-225"/>
              <a:t>Privatsphäre</a:t>
            </a:r>
            <a:r>
              <a:rPr dirty="0" spc="-35"/>
              <a:t> </a:t>
            </a:r>
            <a:r>
              <a:rPr dirty="0" spc="-225"/>
              <a:t>und</a:t>
            </a:r>
            <a:r>
              <a:rPr dirty="0" spc="-75"/>
              <a:t> </a:t>
            </a:r>
            <a:r>
              <a:rPr dirty="0" spc="-204"/>
              <a:t>Datensicherheit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22223" y="904714"/>
            <a:ext cx="3929379" cy="33127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marR="5080" indent="-287020">
              <a:lnSpc>
                <a:spcPct val="140000"/>
              </a:lnSpc>
              <a:spcBef>
                <a:spcPts val="105"/>
              </a:spcBef>
              <a:buClr>
                <a:srgbClr val="000000"/>
              </a:buClr>
              <a:buChar char="•"/>
              <a:tabLst>
                <a:tab pos="299085" algn="l"/>
              </a:tabLst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Öffentlichkeit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nur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begrenzt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darüber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informiert,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Geräte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Daten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verarbeiten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speichern</a:t>
            </a:r>
            <a:endParaRPr sz="1700">
              <a:latin typeface="Arial"/>
              <a:cs typeface="Arial"/>
            </a:endParaRPr>
          </a:p>
          <a:p>
            <a:pPr marL="299085" marR="276225" indent="-287020">
              <a:lnSpc>
                <a:spcPct val="140000"/>
              </a:lnSpc>
              <a:spcBef>
                <a:spcPts val="1515"/>
              </a:spcBef>
              <a:buClr>
                <a:srgbClr val="000000"/>
              </a:buClr>
              <a:buChar char="•"/>
              <a:tabLst>
                <a:tab pos="299085" algn="l"/>
              </a:tabLst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Zunahme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des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Risikos</a:t>
            </a:r>
            <a:r>
              <a:rPr dirty="0" sz="17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von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Cyberangriffen</a:t>
            </a:r>
            <a:r>
              <a:rPr dirty="0" sz="17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7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Datendiebstahl</a:t>
            </a:r>
            <a:endParaRPr sz="1700">
              <a:latin typeface="Arial"/>
              <a:cs typeface="Arial"/>
            </a:endParaRPr>
          </a:p>
          <a:p>
            <a:pPr marL="299085" marR="148590" indent="-287020">
              <a:lnSpc>
                <a:spcPct val="140000"/>
              </a:lnSpc>
              <a:spcBef>
                <a:spcPts val="1510"/>
              </a:spcBef>
              <a:buClr>
                <a:srgbClr val="000000"/>
              </a:buClr>
              <a:buChar char="•"/>
              <a:tabLst>
                <a:tab pos="299085" algn="l"/>
              </a:tabLst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Informierte</a:t>
            </a:r>
            <a:r>
              <a:rPr dirty="0" sz="17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Einverständnis</a:t>
            </a:r>
            <a:r>
              <a:rPr dirty="0" sz="17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und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Wahlmöglichkeiten</a:t>
            </a:r>
            <a:r>
              <a:rPr dirty="0" sz="17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Nutzer:innen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sind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entscheidend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11623" y="1011948"/>
            <a:ext cx="4331208" cy="288644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83336" y="4227576"/>
            <a:ext cx="8118475" cy="676910"/>
          </a:xfrm>
          <a:prstGeom prst="rect">
            <a:avLst/>
          </a:prstGeom>
          <a:solidFill>
            <a:srgbClr val="339966"/>
          </a:solidFill>
        </p:spPr>
        <p:txBody>
          <a:bodyPr wrap="square" lIns="0" tIns="100965" rIns="0" bIns="0" rtlCol="0" vert="horz">
            <a:spAutoFit/>
          </a:bodyPr>
          <a:lstStyle/>
          <a:p>
            <a:pPr marL="91440" marR="184785">
              <a:lnSpc>
                <a:spcPts val="2110"/>
              </a:lnSpc>
              <a:spcBef>
                <a:spcPts val="79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Mehr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zu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Ethik,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Datenschutz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persönliche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Sicherheit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finden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Sie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Trainingskurses.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48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851" y="723722"/>
            <a:ext cx="4379595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</a:rPr>
              <a:t>01</a:t>
            </a:r>
            <a:r>
              <a:rPr dirty="0" sz="1600" spc="-55">
                <a:solidFill>
                  <a:srgbClr val="FFC000"/>
                </a:solidFill>
              </a:rPr>
              <a:t> </a:t>
            </a:r>
            <a:r>
              <a:rPr dirty="0" sz="1600" spc="-95">
                <a:solidFill>
                  <a:srgbClr val="FFC000"/>
                </a:solidFill>
              </a:rPr>
              <a:t>Was</a:t>
            </a:r>
            <a:r>
              <a:rPr dirty="0" sz="1600" spc="-55">
                <a:solidFill>
                  <a:srgbClr val="FFC000"/>
                </a:solidFill>
              </a:rPr>
              <a:t> </a:t>
            </a:r>
            <a:r>
              <a:rPr dirty="0" sz="1600" spc="-165">
                <a:solidFill>
                  <a:srgbClr val="FFC000"/>
                </a:solidFill>
              </a:rPr>
              <a:t>ist</a:t>
            </a:r>
            <a:r>
              <a:rPr dirty="0" sz="1600" spc="-50">
                <a:solidFill>
                  <a:srgbClr val="FFC000"/>
                </a:solidFill>
              </a:rPr>
              <a:t> </a:t>
            </a:r>
            <a:r>
              <a:rPr dirty="0" sz="1600" spc="-145">
                <a:solidFill>
                  <a:srgbClr val="FFC000"/>
                </a:solidFill>
              </a:rPr>
              <a:t>Technologie</a:t>
            </a:r>
            <a:r>
              <a:rPr dirty="0" sz="1600" spc="-45">
                <a:solidFill>
                  <a:srgbClr val="FFC000"/>
                </a:solidFill>
              </a:rPr>
              <a:t> </a:t>
            </a:r>
            <a:r>
              <a:rPr dirty="0" sz="1600" spc="-120">
                <a:solidFill>
                  <a:srgbClr val="FFC000"/>
                </a:solidFill>
              </a:rPr>
              <a:t>in</a:t>
            </a:r>
            <a:r>
              <a:rPr dirty="0" sz="1600" spc="-55">
                <a:solidFill>
                  <a:srgbClr val="FFC000"/>
                </a:solidFill>
              </a:rPr>
              <a:t> </a:t>
            </a:r>
            <a:r>
              <a:rPr dirty="0" sz="1600" spc="-114">
                <a:solidFill>
                  <a:srgbClr val="FFC000"/>
                </a:solidFill>
              </a:rPr>
              <a:t>der</a:t>
            </a:r>
            <a:r>
              <a:rPr dirty="0" sz="1600" spc="-60">
                <a:solidFill>
                  <a:srgbClr val="FFC000"/>
                </a:solidFill>
              </a:rPr>
              <a:t> </a:t>
            </a:r>
            <a:r>
              <a:rPr dirty="0" sz="1600" spc="-155">
                <a:solidFill>
                  <a:srgbClr val="FFC000"/>
                </a:solidFill>
              </a:rPr>
              <a:t>Langzeitpflege?</a:t>
            </a:r>
            <a:endParaRPr sz="1600"/>
          </a:p>
        </p:txBody>
      </p:sp>
      <p:sp>
        <p:nvSpPr>
          <p:cNvPr id="6" name="object 6" descr=""/>
          <p:cNvSpPr txBox="1"/>
          <p:nvPr/>
        </p:nvSpPr>
        <p:spPr>
          <a:xfrm>
            <a:off x="358851" y="1990089"/>
            <a:ext cx="46539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0">
                <a:solidFill>
                  <a:srgbClr val="FFC000"/>
                </a:solidFill>
                <a:latin typeface="Arial Black"/>
                <a:cs typeface="Arial Black"/>
              </a:rPr>
              <a:t>Vorteile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5">
                <a:solidFill>
                  <a:srgbClr val="FFC000"/>
                </a:solidFill>
                <a:latin typeface="Arial Black"/>
                <a:cs typeface="Arial Black"/>
              </a:rPr>
              <a:t>für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Pflegekräfte</a:t>
            </a:r>
            <a:r>
              <a:rPr dirty="0" sz="1600" spc="2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C000"/>
                </a:solidFill>
                <a:latin typeface="Arial Black"/>
                <a:cs typeface="Arial Black"/>
              </a:rPr>
              <a:t>und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0">
                <a:solidFill>
                  <a:srgbClr val="FFC000"/>
                </a:solidFill>
                <a:latin typeface="Arial Black"/>
                <a:cs typeface="Arial Black"/>
              </a:rPr>
              <a:t>Pflegebedürftige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58851" y="2816478"/>
            <a:ext cx="3761104" cy="10274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03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Herausforderungen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C000"/>
                </a:solidFill>
                <a:latin typeface="Arial Black"/>
                <a:cs typeface="Arial Black"/>
              </a:rPr>
              <a:t>und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0">
                <a:solidFill>
                  <a:srgbClr val="FFC000"/>
                </a:solidFill>
                <a:latin typeface="Arial Black"/>
                <a:cs typeface="Arial Black"/>
              </a:rPr>
              <a:t>Hindernisse</a:t>
            </a:r>
            <a:endParaRPr sz="1600">
              <a:latin typeface="Arial Black"/>
              <a:cs typeface="Arial Black"/>
            </a:endParaRPr>
          </a:p>
          <a:p>
            <a:pPr algn="ctr" marL="93980">
              <a:lnSpc>
                <a:spcPct val="100000"/>
              </a:lnSpc>
              <a:spcBef>
                <a:spcPts val="1100"/>
              </a:spcBef>
            </a:pPr>
            <a:r>
              <a:rPr dirty="0" sz="7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700">
              <a:latin typeface="Carlito"/>
              <a:cs typeface="Carlito"/>
            </a:endParaRPr>
          </a:p>
          <a:p>
            <a:pPr marL="444500" indent="-178435">
              <a:lnSpc>
                <a:spcPct val="100000"/>
              </a:lnSpc>
              <a:spcBef>
                <a:spcPts val="440"/>
              </a:spcBef>
              <a:buClr>
                <a:srgbClr val="000000"/>
              </a:buClr>
              <a:buFont typeface="Arial"/>
              <a:buChar char="•"/>
              <a:tabLst>
                <a:tab pos="444500" algn="l"/>
              </a:tabLst>
            </a:pPr>
            <a:r>
              <a:rPr dirty="0" sz="1000" spc="-105">
                <a:solidFill>
                  <a:srgbClr val="585858"/>
                </a:solidFill>
                <a:latin typeface="Verdana"/>
                <a:cs typeface="Verdana"/>
              </a:rPr>
              <a:t>Hindernisse</a:t>
            </a:r>
            <a:r>
              <a:rPr dirty="0" sz="10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95">
                <a:solidFill>
                  <a:srgbClr val="585858"/>
                </a:solidFill>
                <a:latin typeface="Verdana"/>
                <a:cs typeface="Verdana"/>
              </a:rPr>
              <a:t>für</a:t>
            </a:r>
            <a:r>
              <a:rPr dirty="0" sz="1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5">
                <a:solidFill>
                  <a:srgbClr val="585858"/>
                </a:solidFill>
                <a:latin typeface="Verdana"/>
                <a:cs typeface="Verdana"/>
              </a:rPr>
              <a:t>die</a:t>
            </a:r>
            <a:r>
              <a:rPr dirty="0" sz="10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30">
                <a:solidFill>
                  <a:srgbClr val="585858"/>
                </a:solidFill>
                <a:latin typeface="Verdana"/>
                <a:cs typeface="Verdana"/>
              </a:rPr>
              <a:t>Einführung</a:t>
            </a:r>
            <a:r>
              <a:rPr dirty="0" sz="1000" spc="-7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25">
                <a:solidFill>
                  <a:srgbClr val="585858"/>
                </a:solidFill>
                <a:latin typeface="Verdana"/>
                <a:cs typeface="Verdana"/>
              </a:rPr>
              <a:t>von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Verdana"/>
                <a:cs typeface="Verdana"/>
              </a:rPr>
              <a:t>Technologien</a:t>
            </a:r>
            <a:endParaRPr sz="1000">
              <a:latin typeface="Verdana"/>
              <a:cs typeface="Verdana"/>
            </a:endParaRPr>
          </a:p>
          <a:p>
            <a:pPr marL="444500" indent="-178435">
              <a:lnSpc>
                <a:spcPts val="1195"/>
              </a:lnSpc>
              <a:buClr>
                <a:srgbClr val="000000"/>
              </a:buClr>
              <a:buChar char="•"/>
              <a:tabLst>
                <a:tab pos="444500" algn="l"/>
              </a:tabLst>
            </a:pP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Spaltung</a:t>
            </a:r>
            <a:endParaRPr sz="1000">
              <a:latin typeface="Arial"/>
              <a:cs typeface="Arial"/>
            </a:endParaRPr>
          </a:p>
          <a:p>
            <a:pPr marL="444500" indent="-178435">
              <a:lnSpc>
                <a:spcPts val="1195"/>
              </a:lnSpc>
              <a:buClr>
                <a:srgbClr val="000000"/>
              </a:buClr>
              <a:buFont typeface="Arial"/>
              <a:buChar char="•"/>
              <a:tabLst>
                <a:tab pos="444500" algn="l"/>
              </a:tabLst>
            </a:pPr>
            <a:r>
              <a:rPr dirty="0" sz="1000" spc="-114">
                <a:solidFill>
                  <a:srgbClr val="585858"/>
                </a:solidFill>
                <a:latin typeface="Verdana"/>
                <a:cs typeface="Verdana"/>
              </a:rPr>
              <a:t>Ethik,</a:t>
            </a:r>
            <a:r>
              <a:rPr dirty="0" sz="10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14">
                <a:solidFill>
                  <a:srgbClr val="585858"/>
                </a:solidFill>
                <a:latin typeface="Verdana"/>
                <a:cs typeface="Verdana"/>
              </a:rPr>
              <a:t>Privatsphäre</a:t>
            </a:r>
            <a:r>
              <a:rPr dirty="0" sz="1000" spc="-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35">
                <a:solidFill>
                  <a:srgbClr val="585858"/>
                </a:solidFill>
                <a:latin typeface="Verdana"/>
                <a:cs typeface="Verdana"/>
              </a:rPr>
              <a:t>und</a:t>
            </a:r>
            <a:r>
              <a:rPr dirty="0" sz="10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Datensicherheit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82574" y="1094359"/>
            <a:ext cx="2621280" cy="4806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Digitaler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Wandel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Pflegesektor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ts val="1195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Was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0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Pflege?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ts val="1195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Arten</a:t>
            </a:r>
            <a:r>
              <a:rPr dirty="0" sz="1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585858"/>
                </a:solidFill>
                <a:latin typeface="Arial"/>
                <a:cs typeface="Arial"/>
              </a:rPr>
              <a:t>Pflege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072378" y="2119629"/>
            <a:ext cx="2724150" cy="94488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 indent="385445">
              <a:lnSpc>
                <a:spcPct val="101000"/>
              </a:lnSpc>
              <a:spcBef>
                <a:spcPts val="60"/>
              </a:spcBef>
            </a:pPr>
            <a:r>
              <a:rPr dirty="0" sz="3000" spc="-10">
                <a:solidFill>
                  <a:srgbClr val="FFFFFF"/>
                </a:solidFill>
                <a:latin typeface="Arial Black"/>
                <a:cs typeface="Arial Black"/>
              </a:rPr>
              <a:t>INHALTS- </a:t>
            </a:r>
            <a:r>
              <a:rPr dirty="0" sz="3000" spc="-170">
                <a:solidFill>
                  <a:srgbClr val="FFFFFF"/>
                </a:solidFill>
                <a:latin typeface="Arial Black"/>
                <a:cs typeface="Arial Black"/>
              </a:rPr>
              <a:t>VERZEICHNIS</a:t>
            </a:r>
            <a:endParaRPr sz="3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644265"/>
            </a:xfrm>
            <a:custGeom>
              <a:avLst/>
              <a:gdLst/>
              <a:ahLst/>
              <a:cxnLst/>
              <a:rect l="l" t="t" r="r" b="b"/>
              <a:pathLst>
                <a:path w="9144000" h="3644265">
                  <a:moveTo>
                    <a:pt x="0" y="3643884"/>
                  </a:moveTo>
                  <a:lnTo>
                    <a:pt x="9144000" y="364388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64388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643883"/>
              <a:ext cx="9144000" cy="1499870"/>
            </a:xfrm>
            <a:custGeom>
              <a:avLst/>
              <a:gdLst/>
              <a:ahLst/>
              <a:cxnLst/>
              <a:rect l="l" t="t" r="r" b="b"/>
              <a:pathLst>
                <a:path w="9144000" h="1499870">
                  <a:moveTo>
                    <a:pt x="9144000" y="0"/>
                  </a:moveTo>
                  <a:lnTo>
                    <a:pt x="0" y="0"/>
                  </a:lnTo>
                  <a:lnTo>
                    <a:pt x="0" y="1499616"/>
                  </a:lnTo>
                  <a:lnTo>
                    <a:pt x="9144000" y="14996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83183" y="801115"/>
            <a:ext cx="8060055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800" spc="2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8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Wandel</a:t>
            </a:r>
            <a:r>
              <a:rPr dirty="0" sz="18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dirty="0" sz="1800" spc="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Pflegesektor</a:t>
            </a:r>
            <a:r>
              <a:rPr dirty="0" sz="1800" spc="2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schreitet</a:t>
            </a:r>
            <a:r>
              <a:rPr dirty="0" sz="1800" spc="2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voran.</a:t>
            </a:r>
            <a:r>
              <a:rPr dirty="0" sz="1800" spc="2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Viele</a:t>
            </a:r>
            <a:r>
              <a:rPr dirty="0" sz="1800" spc="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Pflegedienstleister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sind</a:t>
            </a:r>
            <a:r>
              <a:rPr dirty="0" sz="1800" spc="23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auf</a:t>
            </a:r>
            <a:r>
              <a:rPr dirty="0" sz="1800" spc="24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elektronische</a:t>
            </a:r>
            <a:r>
              <a:rPr dirty="0" sz="1800" spc="25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Pflegesysteme</a:t>
            </a:r>
            <a:r>
              <a:rPr dirty="0" sz="1800" spc="24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umgestiegen</a:t>
            </a:r>
            <a:r>
              <a:rPr dirty="0" sz="1800" spc="24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800" spc="24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nutzen</a:t>
            </a:r>
            <a:r>
              <a:rPr dirty="0" sz="1800" spc="25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digitale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Hilfsmittel</a:t>
            </a:r>
            <a:r>
              <a:rPr dirty="0" sz="1800" spc="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wie</a:t>
            </a:r>
            <a:r>
              <a:rPr dirty="0" sz="1800" spc="3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Smartphones</a:t>
            </a:r>
            <a:r>
              <a:rPr dirty="0" sz="1800" spc="3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800" spc="3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Tablets</a:t>
            </a:r>
            <a:r>
              <a:rPr dirty="0" sz="1800" spc="3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für</a:t>
            </a:r>
            <a:r>
              <a:rPr dirty="0" sz="1800" spc="3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ihre</a:t>
            </a:r>
            <a:r>
              <a:rPr dirty="0" sz="1800" spc="3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täglichen</a:t>
            </a:r>
            <a:r>
              <a:rPr dirty="0" sz="1800" spc="3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Aufgaben.</a:t>
            </a:r>
            <a:r>
              <a:rPr dirty="0" sz="1800" spc="3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Diese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Technologien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dienen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verschiedenen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Zwecken,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u.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a.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einer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besseren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Verbindung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800" spc="3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Kommunikation,</a:t>
            </a:r>
            <a:r>
              <a:rPr dirty="0" sz="1800" spc="3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einer</a:t>
            </a:r>
            <a:r>
              <a:rPr dirty="0" sz="1800" spc="3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höheren</a:t>
            </a:r>
            <a:r>
              <a:rPr dirty="0" sz="1800" spc="3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Effizienz</a:t>
            </a:r>
            <a:r>
              <a:rPr dirty="0" sz="1800" spc="3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800" spc="3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Genauigkeit</a:t>
            </a:r>
            <a:r>
              <a:rPr dirty="0" sz="1800" spc="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3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800" spc="3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Pflege,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einer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geringeren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Belastung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Pflegekräfte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einer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höheren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Unabhängigkeit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800" spc="3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Lebensqualität</a:t>
            </a:r>
            <a:r>
              <a:rPr dirty="0" sz="1800" spc="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800" spc="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pflegebedürftigen</a:t>
            </a:r>
            <a:r>
              <a:rPr dirty="0" sz="1800" spc="3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Menschen.</a:t>
            </a:r>
            <a:r>
              <a:rPr dirty="0" sz="1800" spc="3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Auf</a:t>
            </a:r>
            <a:r>
              <a:rPr dirty="0" sz="1800" spc="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800" spc="3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anderen</a:t>
            </a:r>
            <a:r>
              <a:rPr dirty="0" sz="1800" spc="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Seite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müssen</a:t>
            </a:r>
            <a:r>
              <a:rPr dirty="0" sz="18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auch</a:t>
            </a:r>
            <a:r>
              <a:rPr dirty="0" sz="18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Herausforderungen</a:t>
            </a:r>
            <a:r>
              <a:rPr dirty="0" sz="18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bewältigt</a:t>
            </a:r>
            <a:r>
              <a:rPr dirty="0" sz="1800" spc="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werden,</a:t>
            </a:r>
            <a:r>
              <a:rPr dirty="0" sz="18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insbesondere</a:t>
            </a:r>
            <a:r>
              <a:rPr dirty="0" sz="18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dirty="0" sz="1800" spc="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Hinblick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auf</a:t>
            </a:r>
            <a:r>
              <a:rPr dirty="0" sz="1800" spc="17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800" spc="17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Schutz</a:t>
            </a:r>
            <a:r>
              <a:rPr dirty="0" sz="1800" spc="17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800" spc="17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Privatsphäre</a:t>
            </a:r>
            <a:r>
              <a:rPr dirty="0" sz="1800" spc="16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800" spc="17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800" spc="17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Datenschutz</a:t>
            </a:r>
            <a:r>
              <a:rPr dirty="0" sz="1800" spc="17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sowie</a:t>
            </a:r>
            <a:r>
              <a:rPr dirty="0" sz="1800" spc="17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ethische Bestimmungen.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83183" y="327786"/>
            <a:ext cx="277749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85">
                <a:solidFill>
                  <a:srgbClr val="FFFFFF"/>
                </a:solidFill>
              </a:rPr>
              <a:t>Zusammenfassung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FFFFFF"/>
                </a:solidFill>
              </a:rPr>
              <a:t>Übung</a:t>
            </a:r>
            <a:r>
              <a:rPr dirty="0" spc="-90">
                <a:solidFill>
                  <a:srgbClr val="FFFFFF"/>
                </a:solidFill>
              </a:rPr>
              <a:t> </a:t>
            </a:r>
            <a:r>
              <a:rPr dirty="0" spc="-105">
                <a:solidFill>
                  <a:srgbClr val="FFFFFF"/>
                </a:solidFill>
              </a:rPr>
              <a:t>zur</a:t>
            </a:r>
            <a:r>
              <a:rPr dirty="0" spc="-85">
                <a:solidFill>
                  <a:srgbClr val="FFFFFF"/>
                </a:solidFill>
              </a:rPr>
              <a:t> </a:t>
            </a:r>
            <a:r>
              <a:rPr dirty="0" spc="-220">
                <a:solidFill>
                  <a:srgbClr val="FFFFFF"/>
                </a:solidFill>
              </a:rPr>
              <a:t>Selbstreflexion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4623" y="2029155"/>
            <a:ext cx="5306695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Zeit</a:t>
            </a:r>
            <a:r>
              <a:rPr dirty="0" sz="5800" spc="-10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zur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Selbstreflexion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89699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FFFFFF"/>
                </a:solidFill>
              </a:rPr>
              <a:t>Übung</a:t>
            </a:r>
            <a:r>
              <a:rPr dirty="0" spc="-90">
                <a:solidFill>
                  <a:srgbClr val="FFFFFF"/>
                </a:solidFill>
              </a:rPr>
              <a:t> </a:t>
            </a:r>
            <a:r>
              <a:rPr dirty="0" spc="-105">
                <a:solidFill>
                  <a:srgbClr val="FFFFFF"/>
                </a:solidFill>
              </a:rPr>
              <a:t>zur</a:t>
            </a:r>
            <a:r>
              <a:rPr dirty="0" spc="-85">
                <a:solidFill>
                  <a:srgbClr val="FFFFFF"/>
                </a:solidFill>
              </a:rPr>
              <a:t> </a:t>
            </a:r>
            <a:r>
              <a:rPr dirty="0" spc="-220">
                <a:solidFill>
                  <a:srgbClr val="FFFFFF"/>
                </a:solidFill>
              </a:rPr>
              <a:t>Selbstreflexion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80645">
              <a:lnSpc>
                <a:spcPct val="100000"/>
              </a:lnSpc>
              <a:spcBef>
                <a:spcPts val="100"/>
              </a:spcBef>
            </a:pPr>
            <a:r>
              <a:rPr dirty="0"/>
              <a:t>Im</a:t>
            </a:r>
            <a:r>
              <a:rPr dirty="0" spc="-75"/>
              <a:t> </a:t>
            </a:r>
            <a:r>
              <a:rPr dirty="0"/>
              <a:t>Folgenden</a:t>
            </a:r>
            <a:r>
              <a:rPr dirty="0" spc="-35"/>
              <a:t> </a:t>
            </a:r>
            <a:r>
              <a:rPr dirty="0"/>
              <a:t>finden</a:t>
            </a:r>
            <a:r>
              <a:rPr dirty="0" spc="-65"/>
              <a:t> </a:t>
            </a:r>
            <a:r>
              <a:rPr dirty="0"/>
              <a:t>Sie</a:t>
            </a:r>
            <a:r>
              <a:rPr dirty="0" spc="-50"/>
              <a:t> </a:t>
            </a:r>
            <a:r>
              <a:rPr dirty="0"/>
              <a:t>Fragen,</a:t>
            </a:r>
            <a:r>
              <a:rPr dirty="0" spc="-65"/>
              <a:t> </a:t>
            </a:r>
            <a:r>
              <a:rPr dirty="0"/>
              <a:t>die</a:t>
            </a:r>
            <a:r>
              <a:rPr dirty="0" spc="-60"/>
              <a:t> </a:t>
            </a:r>
            <a:r>
              <a:rPr dirty="0"/>
              <a:t>sich</a:t>
            </a:r>
            <a:r>
              <a:rPr dirty="0" spc="-60"/>
              <a:t> </a:t>
            </a:r>
            <a:r>
              <a:rPr dirty="0"/>
              <a:t>auf</a:t>
            </a:r>
            <a:r>
              <a:rPr dirty="0" spc="-65"/>
              <a:t> </a:t>
            </a:r>
            <a:r>
              <a:rPr dirty="0"/>
              <a:t>den</a:t>
            </a:r>
            <a:r>
              <a:rPr dirty="0" spc="-60"/>
              <a:t> </a:t>
            </a:r>
            <a:r>
              <a:rPr dirty="0" spc="-10"/>
              <a:t>Inhalt </a:t>
            </a:r>
            <a:r>
              <a:rPr dirty="0"/>
              <a:t>dieser</a:t>
            </a:r>
            <a:r>
              <a:rPr dirty="0" spc="-90"/>
              <a:t> </a:t>
            </a:r>
            <a:r>
              <a:rPr dirty="0"/>
              <a:t>Lektion</a:t>
            </a:r>
            <a:r>
              <a:rPr dirty="0" spc="-105"/>
              <a:t> </a:t>
            </a:r>
            <a:r>
              <a:rPr dirty="0" spc="-10"/>
              <a:t>beziehen.</a:t>
            </a:r>
          </a:p>
          <a:p>
            <a:pPr>
              <a:lnSpc>
                <a:spcPct val="100000"/>
              </a:lnSpc>
              <a:spcBef>
                <a:spcPts val="815"/>
              </a:spcBef>
            </a:pPr>
          </a:p>
          <a:p>
            <a:pPr algn="ctr" marL="485140" marR="5080" indent="-635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Denken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Sie</a:t>
            </a:r>
            <a:r>
              <a:rPr dirty="0" sz="30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über</a:t>
            </a:r>
            <a:r>
              <a:rPr dirty="0" sz="30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die</a:t>
            </a:r>
            <a:r>
              <a:rPr dirty="0" sz="30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Fragen</a:t>
            </a:r>
            <a:r>
              <a:rPr dirty="0" sz="30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nach</a:t>
            </a:r>
            <a:r>
              <a:rPr dirty="0" sz="30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und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beantworten</a:t>
            </a:r>
            <a:r>
              <a:rPr dirty="0" sz="3000" spc="-6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Sie</a:t>
            </a:r>
            <a:r>
              <a:rPr dirty="0" sz="3000" spc="-6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sie</a:t>
            </a:r>
            <a:r>
              <a:rPr dirty="0" sz="30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schriftlich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in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Ihrem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(digitalen)</a:t>
            </a:r>
            <a:r>
              <a:rPr dirty="0" sz="3000" spc="-9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Tagebuch!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75990" y="351866"/>
            <a:ext cx="38963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FFFFFF"/>
                </a:solidFill>
              </a:rPr>
              <a:t>Übung</a:t>
            </a:r>
            <a:r>
              <a:rPr dirty="0" spc="-85">
                <a:solidFill>
                  <a:srgbClr val="FFFFFF"/>
                </a:solidFill>
              </a:rPr>
              <a:t> </a:t>
            </a:r>
            <a:r>
              <a:rPr dirty="0" spc="-105">
                <a:solidFill>
                  <a:srgbClr val="FFFFFF"/>
                </a:solidFill>
              </a:rPr>
              <a:t>zur</a:t>
            </a:r>
            <a:r>
              <a:rPr dirty="0" spc="-90">
                <a:solidFill>
                  <a:srgbClr val="FFFFFF"/>
                </a:solidFill>
              </a:rPr>
              <a:t> </a:t>
            </a:r>
            <a:r>
              <a:rPr dirty="0" spc="-220">
                <a:solidFill>
                  <a:srgbClr val="FFFFFF"/>
                </a:solidFill>
              </a:rPr>
              <a:t>Selbstreflexion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14446" y="1007109"/>
            <a:ext cx="5567680" cy="3501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150812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Mentalität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von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Pflegekräften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5"/>
              </a:spcBef>
            </a:pP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buChar char="•"/>
              <a:tabLst>
                <a:tab pos="26670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Wie</a:t>
            </a:r>
            <a:r>
              <a:rPr dirty="0" sz="1800" spc="3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wirkt</a:t>
            </a:r>
            <a:r>
              <a:rPr dirty="0" sz="1800" spc="3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sich</a:t>
            </a:r>
            <a:r>
              <a:rPr dirty="0" sz="1800" spc="3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800" spc="3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Technologie</a:t>
            </a:r>
            <a:r>
              <a:rPr dirty="0" sz="1800" spc="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auf</a:t>
            </a:r>
            <a:r>
              <a:rPr dirty="0" sz="1800" spc="3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Ihre</a:t>
            </a:r>
            <a:r>
              <a:rPr dirty="0" sz="1800" spc="3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Rolle</a:t>
            </a:r>
            <a:r>
              <a:rPr dirty="0" sz="1800" spc="3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und</a:t>
            </a:r>
            <a:endParaRPr sz="1800">
              <a:latin typeface="Arial"/>
              <a:cs typeface="Arial"/>
            </a:endParaRPr>
          </a:p>
          <a:p>
            <a:pPr algn="ctr" marR="152019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Ihre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Aufgaben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als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Pflegekraft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aus?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5"/>
              </a:spcBef>
            </a:pP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5"/>
              </a:spcBef>
              <a:buChar char="•"/>
              <a:tabLst>
                <a:tab pos="26670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Welche</a:t>
            </a:r>
            <a:r>
              <a:rPr dirty="0" sz="18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digitalen</a:t>
            </a:r>
            <a:r>
              <a:rPr dirty="0" sz="18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Tools</a:t>
            </a:r>
            <a:r>
              <a:rPr dirty="0" sz="18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werden</a:t>
            </a:r>
            <a:r>
              <a:rPr dirty="0" sz="18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Ihrer</a:t>
            </a:r>
            <a:r>
              <a:rPr dirty="0" sz="18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Meinung</a:t>
            </a:r>
            <a:r>
              <a:rPr dirty="0" sz="18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nach</a:t>
            </a:r>
            <a:endParaRPr sz="180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Ihre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tägliche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Arbeit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verbessern?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5"/>
              </a:spcBef>
            </a:pP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buChar char="•"/>
              <a:tabLst>
                <a:tab pos="266700" algn="l"/>
                <a:tab pos="880110" algn="l"/>
                <a:tab pos="1263650" algn="l"/>
                <a:tab pos="1682750" algn="l"/>
                <a:tab pos="2167890" algn="l"/>
                <a:tab pos="2626360" algn="l"/>
                <a:tab pos="3443604" algn="l"/>
                <a:tab pos="5312410" algn="l"/>
              </a:tabLst>
            </a:pP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ist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für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größte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Herausforderung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im</a:t>
            </a:r>
            <a:endParaRPr sz="180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Zusammenhang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mit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dem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digitalen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Wandel?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120766" y="1873453"/>
            <a:ext cx="3218815" cy="213550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 indent="906780">
              <a:lnSpc>
                <a:spcPct val="100600"/>
              </a:lnSpc>
              <a:spcBef>
                <a:spcPts val="50"/>
              </a:spcBef>
            </a:pPr>
            <a:r>
              <a:rPr dirty="0" sz="6900" spc="-25">
                <a:solidFill>
                  <a:srgbClr val="FFC000"/>
                </a:solidFill>
                <a:latin typeface="Arial"/>
                <a:cs typeface="Arial"/>
              </a:rPr>
              <a:t>Gut </a:t>
            </a:r>
            <a:r>
              <a:rPr dirty="0" sz="6900" spc="-430">
                <a:solidFill>
                  <a:srgbClr val="FFC000"/>
                </a:solidFill>
                <a:latin typeface="Arial"/>
                <a:cs typeface="Arial"/>
              </a:rPr>
              <a:t>gemacht!</a:t>
            </a:r>
            <a:endParaRPr sz="69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857" y="2184681"/>
            <a:ext cx="3015944" cy="253789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7750" y="633806"/>
            <a:ext cx="689864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30350" marR="5080" indent="-1518285">
              <a:lnSpc>
                <a:spcPct val="100000"/>
              </a:lnSpc>
              <a:spcBef>
                <a:spcPts val="100"/>
              </a:spcBef>
            </a:pPr>
            <a:r>
              <a:rPr dirty="0" sz="3000" spc="-270">
                <a:solidFill>
                  <a:srgbClr val="339966"/>
                </a:solidFill>
                <a:latin typeface="Verdana"/>
                <a:cs typeface="Verdana"/>
              </a:rPr>
              <a:t>Herzlichen</a:t>
            </a:r>
            <a:r>
              <a:rPr dirty="0" sz="3000" spc="-220">
                <a:solidFill>
                  <a:srgbClr val="339966"/>
                </a:solidFill>
                <a:latin typeface="Verdana"/>
                <a:cs typeface="Verdana"/>
              </a:rPr>
              <a:t> </a:t>
            </a:r>
            <a:r>
              <a:rPr dirty="0" sz="3000" spc="-300">
                <a:solidFill>
                  <a:srgbClr val="339966"/>
                </a:solidFill>
                <a:latin typeface="Verdana"/>
                <a:cs typeface="Verdana"/>
              </a:rPr>
              <a:t>Glückwunsch</a:t>
            </a:r>
            <a:r>
              <a:rPr dirty="0" sz="3000" spc="-3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29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235">
                <a:solidFill>
                  <a:srgbClr val="585858"/>
                </a:solidFill>
                <a:latin typeface="Arial"/>
                <a:cs typeface="Arial"/>
              </a:rPr>
              <a:t>haben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80">
                <a:solidFill>
                  <a:srgbClr val="585858"/>
                </a:solidFill>
                <a:latin typeface="Arial"/>
                <a:cs typeface="Arial"/>
              </a:rPr>
              <a:t>Modul</a:t>
            </a:r>
            <a:r>
              <a:rPr dirty="0" sz="3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50">
                <a:solidFill>
                  <a:srgbClr val="585858"/>
                </a:solidFill>
                <a:latin typeface="Arial"/>
                <a:cs typeface="Arial"/>
              </a:rPr>
              <a:t>2 </a:t>
            </a:r>
            <a:r>
              <a:rPr dirty="0" sz="3000" spc="-65">
                <a:solidFill>
                  <a:srgbClr val="585858"/>
                </a:solidFill>
                <a:latin typeface="Arial"/>
                <a:cs typeface="Arial"/>
              </a:rPr>
              <a:t>Lektion</a:t>
            </a:r>
            <a:r>
              <a:rPr dirty="0" sz="3000" spc="-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sz="3000" spc="-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45">
                <a:solidFill>
                  <a:srgbClr val="585858"/>
                </a:solidFill>
                <a:latin typeface="Arial"/>
                <a:cs typeface="Arial"/>
              </a:rPr>
              <a:t>abgeschlossen!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52215" y="195071"/>
              <a:ext cx="2720340" cy="108203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866647" y="4313631"/>
            <a:ext cx="5346065" cy="708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43180" marR="8255" indent="-30480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Von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Europäischen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finanziert.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geäußerten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Ansichten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und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Meinungen entsprechen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jedoch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ausschließlich </a:t>
            </a:r>
            <a:r>
              <a:rPr dirty="0" sz="800">
                <a:latin typeface="Arial"/>
                <a:cs typeface="Arial"/>
              </a:rPr>
              <a:t>denen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des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Autors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bzw.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Autoren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und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spiegeln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nicht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zwingend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Europäischen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Europäischen Exekutivagentur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für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Bildung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und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Kultur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(EACEA)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wider.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Weder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Europäische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EACEA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können </a:t>
            </a:r>
            <a:r>
              <a:rPr dirty="0" sz="800" spc="-10">
                <a:latin typeface="Arial"/>
                <a:cs typeface="Arial"/>
              </a:rPr>
              <a:t>dafür</a:t>
            </a:r>
            <a:endParaRPr sz="800">
              <a:latin typeface="Arial"/>
              <a:cs typeface="Arial"/>
            </a:endParaRPr>
          </a:p>
          <a:p>
            <a:pPr algn="just" marL="3896360">
              <a:lnSpc>
                <a:spcPct val="100000"/>
              </a:lnSpc>
              <a:spcBef>
                <a:spcPts val="380"/>
              </a:spcBef>
            </a:pPr>
            <a:r>
              <a:rPr dirty="0" sz="800">
                <a:latin typeface="Arial"/>
                <a:cs typeface="Arial"/>
              </a:rPr>
              <a:t>verantwortlich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gemacht</a:t>
            </a:r>
            <a:r>
              <a:rPr dirty="0" sz="800" spc="-4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werden.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16979" y="4361688"/>
            <a:ext cx="2311907" cy="486156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32536" y="1611607"/>
            <a:ext cx="7927340" cy="86677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95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Diese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Lerneinheit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wurde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Rahmen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Erasmus+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KA2-Projekts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DiMiCare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entwickelt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wird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mit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Unterstützung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der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Europäischen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Union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finanziert.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Arbeit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ist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für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Bildungszwecke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bestimmt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steht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unter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Creative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Commons Attribution-NonCommercial-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ShareAlike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4.0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License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@ The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DiMiCare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Consortium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(mit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Ausnahme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der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referenzierten</a:t>
            </a:r>
            <a:r>
              <a:rPr dirty="0" sz="1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Screenshots</a:t>
            </a:r>
            <a:r>
              <a:rPr dirty="0" sz="1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Inhalte).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84091" y="2250948"/>
            <a:ext cx="1575815" cy="55168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77634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70"/>
              <a:t>Referenzen/Ressourcen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58851" y="1155953"/>
            <a:ext cx="7423150" cy="3611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6040">
              <a:lnSpc>
                <a:spcPct val="14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Averio</a:t>
            </a:r>
            <a:r>
              <a:rPr dirty="0" sz="12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(2023):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Role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2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Technology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2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Social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Care;</a:t>
            </a:r>
            <a:r>
              <a:rPr dirty="0" sz="12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https://averio.co.uk/2023/06/15/the-role-of-technology-</a:t>
            </a:r>
            <a:r>
              <a:rPr dirty="0" u="none" sz="12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in-social-care/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EC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(2020):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role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new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technologies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modernizing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long-term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care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systems.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scoping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review,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Brussels.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Lorenz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K.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al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(2017):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Technology-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based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services for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people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with</a:t>
            </a:r>
            <a:r>
              <a:rPr dirty="0" sz="12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dementia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and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carers: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Mapping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technology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onto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dementia</a:t>
            </a:r>
            <a:r>
              <a:rPr dirty="0" sz="1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care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pathway’,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Dementia.</a:t>
            </a:r>
            <a:r>
              <a:rPr dirty="0" sz="1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SAGE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Publications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Ltd,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S.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725–741.</a:t>
            </a:r>
            <a:endParaRPr sz="1200">
              <a:latin typeface="Arial"/>
              <a:cs typeface="Arial"/>
            </a:endParaRPr>
          </a:p>
          <a:p>
            <a:pPr marL="12700" marR="99695">
              <a:lnSpc>
                <a:spcPct val="140000"/>
              </a:lnSpc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Stoumpos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al.(2023):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Transformation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Healthcare.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Technology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Acceptance</a:t>
            </a:r>
            <a:r>
              <a:rPr dirty="0" sz="1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its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Applications,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in: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International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Journal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Environmental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Research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Public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Health,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20/4: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3407;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https://www.ncbi.nlm.nih.gov/pmc/articles/PMC9963556/</a:t>
            </a:r>
            <a:endParaRPr sz="1200">
              <a:latin typeface="Arial"/>
              <a:cs typeface="Arial"/>
            </a:endParaRPr>
          </a:p>
          <a:p>
            <a:pPr marL="12700" marR="163195">
              <a:lnSpc>
                <a:spcPct val="140000"/>
              </a:lnSpc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Tak,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Sunghee</a:t>
            </a:r>
            <a:r>
              <a:rPr dirty="0" sz="1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H.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al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(2010):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Technology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Long-Term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Care,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Research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Gerontological</a:t>
            </a:r>
            <a:r>
              <a:rPr dirty="0" sz="1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Nursing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(1),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61-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72;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https://www.ncbi.nlm.nih.gov/pmc/articles/PMC3622259/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University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Plymouth: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How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can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closing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divide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improve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older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people’s</a:t>
            </a:r>
            <a:r>
              <a:rPr dirty="0" sz="1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lives: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</a:pP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https://www.plymouth.ac.uk/discover/how-can-breaking-the-digital-divide-improve-the-health-and-wellbeing-</a:t>
            </a:r>
            <a:r>
              <a:rPr dirty="0" u="sng" sz="12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of-</a:t>
            </a:r>
            <a:r>
              <a:rPr dirty="0" u="none" sz="1200" spc="-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older-people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5161" y="1474977"/>
            <a:ext cx="4026535" cy="4222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Pfleąespezifische</a:t>
            </a:r>
            <a:r>
              <a:rPr dirty="0" sz="2600" spc="9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600" spc="80">
                <a:solidFill>
                  <a:srgbClr val="FFFFFF"/>
                </a:solidFill>
                <a:latin typeface="Liberation Sans Narrow"/>
                <a:cs typeface="Liberation Sans Narrow"/>
              </a:rPr>
              <a:t>Technoloąie</a:t>
            </a:r>
            <a:endParaRPr sz="2600">
              <a:latin typeface="Liberation Sans Narrow"/>
              <a:cs typeface="Liberation Sans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887851" y="774319"/>
            <a:ext cx="787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830573" y="2303145"/>
            <a:ext cx="9010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Lektion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343660" y="2849067"/>
            <a:ext cx="6456045" cy="1178560"/>
          </a:xfrm>
          <a:prstGeom prst="rect">
            <a:avLst/>
          </a:prstGeom>
        </p:spPr>
        <p:txBody>
          <a:bodyPr wrap="square" lIns="0" tIns="1771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95"/>
              </a:spcBef>
            </a:pPr>
            <a:r>
              <a:rPr dirty="0" sz="2700" spc="50">
                <a:solidFill>
                  <a:srgbClr val="FFFFFF"/>
                </a:solidFill>
                <a:latin typeface="Liberation Sans Narrow"/>
                <a:cs typeface="Liberation Sans Narrow"/>
              </a:rPr>
              <a:t>Tools</a:t>
            </a:r>
            <a:r>
              <a:rPr dirty="0" sz="2700" spc="7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45">
                <a:solidFill>
                  <a:srgbClr val="FFFFFF"/>
                </a:solidFill>
                <a:latin typeface="Liberation Sans Narrow"/>
                <a:cs typeface="Liberation Sans Narrow"/>
              </a:rPr>
              <a:t>und</a:t>
            </a:r>
            <a:r>
              <a:rPr dirty="0" sz="2700" spc="6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Technoloąie</a:t>
            </a:r>
            <a:r>
              <a:rPr dirty="0" sz="2700" spc="11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204">
                <a:solidFill>
                  <a:srgbClr val="FFFFFF"/>
                </a:solidFill>
                <a:latin typeface="Liberation Sans Narrow"/>
                <a:cs typeface="Liberation Sans Narrow"/>
              </a:rPr>
              <a:t>für</a:t>
            </a:r>
            <a:r>
              <a:rPr dirty="0" sz="2700" spc="7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14">
                <a:solidFill>
                  <a:srgbClr val="FFFFFF"/>
                </a:solidFill>
                <a:latin typeface="Liberation Sans Narrow"/>
                <a:cs typeface="Liberation Sans Narrow"/>
              </a:rPr>
              <a:t>die</a:t>
            </a:r>
            <a:r>
              <a:rPr dirty="0" sz="2700" spc="7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60">
                <a:solidFill>
                  <a:srgbClr val="FFFFFF"/>
                </a:solidFill>
                <a:latin typeface="Liberation Sans Narrow"/>
                <a:cs typeface="Liberation Sans Narrow"/>
              </a:rPr>
              <a:t>Verwaltuną</a:t>
            </a:r>
            <a:r>
              <a:rPr dirty="0" sz="2700" spc="7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20">
                <a:solidFill>
                  <a:srgbClr val="FFFFFF"/>
                </a:solidFill>
                <a:latin typeface="Liberation Sans Narrow"/>
                <a:cs typeface="Liberation Sans Narrow"/>
              </a:rPr>
              <a:t>und</a:t>
            </a:r>
            <a:endParaRPr sz="2700">
              <a:latin typeface="Liberation Sans Narrow"/>
              <a:cs typeface="Liberation Sans Narrow"/>
            </a:endParaRPr>
          </a:p>
          <a:p>
            <a:pPr algn="ctr">
              <a:lnSpc>
                <a:spcPct val="100000"/>
              </a:lnSpc>
              <a:spcBef>
                <a:spcPts val="1300"/>
              </a:spcBef>
            </a:pPr>
            <a:r>
              <a:rPr dirty="0" sz="2700" spc="155">
                <a:solidFill>
                  <a:srgbClr val="FFFFFF"/>
                </a:solidFill>
                <a:latin typeface="Liberation Sans Narrow"/>
                <a:cs typeface="Liberation Sans Narrow"/>
              </a:rPr>
              <a:t>Orąanisation</a:t>
            </a:r>
            <a:r>
              <a:rPr dirty="0" sz="2700" spc="4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55">
                <a:solidFill>
                  <a:srgbClr val="FFFFFF"/>
                </a:solidFill>
                <a:latin typeface="Liberation Sans Narrow"/>
                <a:cs typeface="Liberation Sans Narrow"/>
              </a:rPr>
              <a:t>von</a:t>
            </a:r>
            <a:r>
              <a:rPr dirty="0" sz="2700" spc="5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95">
                <a:solidFill>
                  <a:srgbClr val="FFFFFF"/>
                </a:solidFill>
                <a:latin typeface="Liberation Sans Narrow"/>
                <a:cs typeface="Liberation Sans Narrow"/>
              </a:rPr>
              <a:t>Pfleąedienstleistunąen</a:t>
            </a:r>
            <a:endParaRPr sz="27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48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437794" y="1525250"/>
            <a:ext cx="3706495" cy="774700"/>
          </a:xfrm>
          <a:prstGeom prst="rect">
            <a:avLst/>
          </a:prstGeom>
        </p:spPr>
        <p:txBody>
          <a:bodyPr wrap="square" lIns="0" tIns="135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0">
                <a:solidFill>
                  <a:srgbClr val="FFC000"/>
                </a:solidFill>
                <a:latin typeface="Arial Black"/>
                <a:cs typeface="Arial Black"/>
              </a:rPr>
              <a:t>Elektronische</a:t>
            </a:r>
            <a:r>
              <a:rPr dirty="0" sz="1600" spc="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Pflegedokumentation</a:t>
            </a:r>
            <a:endParaRPr sz="1600">
              <a:latin typeface="Arial Black"/>
              <a:cs typeface="Arial Black"/>
            </a:endParaRPr>
          </a:p>
          <a:p>
            <a:pPr marL="306705" indent="-178435">
              <a:lnSpc>
                <a:spcPct val="100000"/>
              </a:lnSpc>
              <a:spcBef>
                <a:spcPts val="605"/>
              </a:spcBef>
              <a:buClr>
                <a:srgbClr val="000000"/>
              </a:buClr>
              <a:buChar char="•"/>
              <a:tabLst>
                <a:tab pos="306705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Vorteile</a:t>
            </a:r>
            <a:endParaRPr sz="1000">
              <a:latin typeface="Arial"/>
              <a:cs typeface="Arial"/>
            </a:endParaRPr>
          </a:p>
          <a:p>
            <a:pPr marL="306705" indent="-1784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06705" algn="l"/>
              </a:tabLst>
            </a:pPr>
            <a:r>
              <a:rPr dirty="0" sz="1000" spc="-120">
                <a:solidFill>
                  <a:srgbClr val="585858"/>
                </a:solidFill>
                <a:latin typeface="Verdana"/>
                <a:cs typeface="Verdana"/>
              </a:rPr>
              <a:t>Software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95">
                <a:solidFill>
                  <a:srgbClr val="585858"/>
                </a:solidFill>
                <a:latin typeface="Verdana"/>
                <a:cs typeface="Verdana"/>
              </a:rPr>
              <a:t>für</a:t>
            </a:r>
            <a:r>
              <a:rPr dirty="0" sz="1000" spc="-5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5">
                <a:solidFill>
                  <a:srgbClr val="585858"/>
                </a:solidFill>
                <a:latin typeface="Verdana"/>
                <a:cs typeface="Verdana"/>
              </a:rPr>
              <a:t>die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70">
                <a:solidFill>
                  <a:srgbClr val="585858"/>
                </a:solidFill>
                <a:latin typeface="Verdana"/>
                <a:cs typeface="Verdana"/>
              </a:rPr>
              <a:t>Pflegedokumentation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37794" y="2633852"/>
            <a:ext cx="22942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03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Routenplanungstools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37794" y="3186555"/>
            <a:ext cx="4766945" cy="842644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algn="ctr" marR="1062355">
              <a:lnSpc>
                <a:spcPct val="100000"/>
              </a:lnSpc>
              <a:spcBef>
                <a:spcPts val="265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04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Digitale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Kommunikation</a:t>
            </a:r>
            <a:r>
              <a:rPr dirty="0" sz="1600" spc="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C000"/>
                </a:solidFill>
                <a:latin typeface="Arial Black"/>
                <a:cs typeface="Arial Black"/>
              </a:rPr>
              <a:t>und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Zusammenarbeit</a:t>
            </a:r>
            <a:endParaRPr sz="1600">
              <a:latin typeface="Arial Black"/>
              <a:cs typeface="Arial Black"/>
            </a:endParaRPr>
          </a:p>
          <a:p>
            <a:pPr marL="267970" indent="-178435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  <a:tabLst>
                <a:tab pos="267970" algn="l"/>
              </a:tabLst>
            </a:pPr>
            <a:r>
              <a:rPr dirty="0" sz="1000" spc="-70">
                <a:solidFill>
                  <a:srgbClr val="585858"/>
                </a:solidFill>
                <a:latin typeface="Verdana"/>
                <a:cs typeface="Verdana"/>
              </a:rPr>
              <a:t>Tools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0">
                <a:solidFill>
                  <a:srgbClr val="585858"/>
                </a:solidFill>
                <a:latin typeface="Verdana"/>
                <a:cs typeface="Verdana"/>
              </a:rPr>
              <a:t>für</a:t>
            </a:r>
            <a:r>
              <a:rPr dirty="0" sz="1000" spc="-6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05">
                <a:solidFill>
                  <a:srgbClr val="585858"/>
                </a:solidFill>
                <a:latin typeface="Verdana"/>
                <a:cs typeface="Verdana"/>
              </a:rPr>
              <a:t>die</a:t>
            </a:r>
            <a:r>
              <a:rPr dirty="0" sz="1000" spc="-3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20">
                <a:solidFill>
                  <a:srgbClr val="585858"/>
                </a:solidFill>
                <a:latin typeface="Verdana"/>
                <a:cs typeface="Verdana"/>
              </a:rPr>
              <a:t>digitale</a:t>
            </a:r>
            <a:r>
              <a:rPr dirty="0" sz="100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Verdana"/>
                <a:cs typeface="Verdana"/>
              </a:rPr>
              <a:t>Zusammenarbeit</a:t>
            </a:r>
            <a:endParaRPr sz="1000">
              <a:latin typeface="Verdana"/>
              <a:cs typeface="Verdana"/>
            </a:endParaRPr>
          </a:p>
          <a:p>
            <a:pPr marL="267970" indent="-178435">
              <a:lnSpc>
                <a:spcPct val="100000"/>
              </a:lnSpc>
              <a:spcBef>
                <a:spcPts val="10"/>
              </a:spcBef>
              <a:buClr>
                <a:srgbClr val="000000"/>
              </a:buClr>
              <a:buChar char="•"/>
              <a:tabLst>
                <a:tab pos="267970" algn="l"/>
              </a:tabLst>
            </a:pP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Zusammenarbeit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Telegesundheit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072885" y="2132202"/>
            <a:ext cx="272415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85445">
              <a:lnSpc>
                <a:spcPct val="100000"/>
              </a:lnSpc>
              <a:spcBef>
                <a:spcPts val="100"/>
              </a:spcBef>
            </a:pPr>
            <a:r>
              <a:rPr dirty="0" sz="3000" spc="-10">
                <a:solidFill>
                  <a:srgbClr val="FFFFFF"/>
                </a:solidFill>
                <a:latin typeface="Arial Black"/>
                <a:cs typeface="Arial Black"/>
              </a:rPr>
              <a:t>INHALTS- </a:t>
            </a:r>
            <a:r>
              <a:rPr dirty="0" sz="3000" spc="-170">
                <a:solidFill>
                  <a:srgbClr val="FFFFFF"/>
                </a:solidFill>
                <a:latin typeface="Arial Black"/>
                <a:cs typeface="Arial Black"/>
              </a:rPr>
              <a:t>VERZEICHNIS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77723" y="788288"/>
            <a:ext cx="2098040" cy="536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01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Einführung</a:t>
            </a:r>
            <a:endParaRPr sz="1600">
              <a:latin typeface="Arial Black"/>
              <a:cs typeface="Arial Black"/>
            </a:endParaRPr>
          </a:p>
          <a:p>
            <a:pPr marL="227965" indent="-178435">
              <a:lnSpc>
                <a:spcPct val="100000"/>
              </a:lnSpc>
              <a:spcBef>
                <a:spcPts val="905"/>
              </a:spcBef>
              <a:buClr>
                <a:srgbClr val="000000"/>
              </a:buClr>
              <a:buChar char="•"/>
              <a:tabLst>
                <a:tab pos="227965" algn="l"/>
              </a:tabLst>
            </a:pP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Pflege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41451" y="215595"/>
            <a:ext cx="637540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40">
                <a:solidFill>
                  <a:srgbClr val="FFFFFF"/>
                </a:solidFill>
                <a:latin typeface="Arial Black"/>
                <a:cs typeface="Arial Black"/>
              </a:rPr>
              <a:t>Was</a:t>
            </a:r>
            <a:r>
              <a:rPr dirty="0" sz="2500" spc="-11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50">
                <a:solidFill>
                  <a:srgbClr val="FFFFFF"/>
                </a:solidFill>
                <a:latin typeface="Arial Black"/>
                <a:cs typeface="Arial Black"/>
              </a:rPr>
              <a:t>ist</a:t>
            </a:r>
            <a:r>
              <a:rPr dirty="0" sz="2500" spc="-12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35">
                <a:solidFill>
                  <a:srgbClr val="FFFFFF"/>
                </a:solidFill>
                <a:latin typeface="Arial Black"/>
                <a:cs typeface="Arial Black"/>
              </a:rPr>
              <a:t>Technologie</a:t>
            </a:r>
            <a:r>
              <a:rPr dirty="0" sz="25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195">
                <a:solidFill>
                  <a:srgbClr val="FFFFFF"/>
                </a:solidFill>
                <a:latin typeface="Arial Black"/>
                <a:cs typeface="Arial Black"/>
              </a:rPr>
              <a:t>in</a:t>
            </a:r>
            <a:r>
              <a:rPr dirty="0" sz="2500" spc="-10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175">
                <a:solidFill>
                  <a:srgbClr val="FFFFFF"/>
                </a:solidFill>
                <a:latin typeface="Arial Black"/>
                <a:cs typeface="Arial Black"/>
              </a:rPr>
              <a:t>der</a:t>
            </a:r>
            <a:r>
              <a:rPr dirty="0" sz="250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70">
                <a:solidFill>
                  <a:srgbClr val="FFFFFF"/>
                </a:solidFill>
                <a:latin typeface="Arial Black"/>
                <a:cs typeface="Arial Black"/>
              </a:rPr>
              <a:t>Langzeitpflege?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7172" y="926033"/>
            <a:ext cx="4518660" cy="10325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Der</a:t>
            </a:r>
            <a:r>
              <a:rPr dirty="0" sz="33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digitale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Wandel</a:t>
            </a:r>
            <a:r>
              <a:rPr dirty="0" sz="3300" spc="-6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im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Pflegesektor</a:t>
            </a:r>
            <a:endParaRPr sz="33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87172" y="2435732"/>
            <a:ext cx="5450205" cy="2540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2192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Was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ist</a:t>
            </a:r>
            <a:r>
              <a:rPr dirty="0" sz="3300" spc="-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Technologie</a:t>
            </a:r>
            <a:r>
              <a:rPr dirty="0" sz="3300" spc="-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in</a:t>
            </a:r>
            <a:r>
              <a:rPr dirty="0" sz="3300" spc="-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der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Pflege?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33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Arten</a:t>
            </a:r>
            <a:r>
              <a:rPr dirty="0" sz="33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von</a:t>
            </a:r>
            <a:r>
              <a:rPr dirty="0" sz="33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Technologie</a:t>
            </a:r>
            <a:r>
              <a:rPr dirty="0" sz="3300" spc="-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und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Tools</a:t>
            </a:r>
            <a:r>
              <a:rPr dirty="0" sz="33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in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der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 Pflege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3206495" y="0"/>
            <a:ext cx="5937885" cy="5143500"/>
            <a:chOff x="3206495" y="0"/>
            <a:chExt cx="5937885" cy="5143500"/>
          </a:xfrm>
        </p:grpSpPr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6495" y="0"/>
              <a:ext cx="5937503" cy="5143497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6187947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6015" y="473710"/>
                  </a:moveTo>
                  <a:lnTo>
                    <a:pt x="1186687" y="473710"/>
                  </a:lnTo>
                  <a:lnTo>
                    <a:pt x="1246547" y="475734"/>
                  </a:lnTo>
                  <a:lnTo>
                    <a:pt x="1303254" y="481806"/>
                  </a:lnTo>
                  <a:lnTo>
                    <a:pt x="1356811" y="491926"/>
                  </a:lnTo>
                  <a:lnTo>
                    <a:pt x="1407223" y="506095"/>
                  </a:lnTo>
                  <a:lnTo>
                    <a:pt x="1454491" y="524311"/>
                  </a:lnTo>
                  <a:lnTo>
                    <a:pt x="1498619" y="546576"/>
                  </a:lnTo>
                  <a:lnTo>
                    <a:pt x="1539610" y="572889"/>
                  </a:lnTo>
                  <a:lnTo>
                    <a:pt x="1577467" y="603250"/>
                  </a:lnTo>
                  <a:lnTo>
                    <a:pt x="1615925" y="641319"/>
                  </a:lnTo>
                  <a:lnTo>
                    <a:pt x="1648460" y="681505"/>
                  </a:lnTo>
                  <a:lnTo>
                    <a:pt x="1675075" y="723811"/>
                  </a:lnTo>
                  <a:lnTo>
                    <a:pt x="1695771" y="768238"/>
                  </a:lnTo>
                  <a:lnTo>
                    <a:pt x="1710552" y="814790"/>
                  </a:lnTo>
                  <a:lnTo>
                    <a:pt x="1719418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8" y="1153414"/>
                  </a:lnTo>
                  <a:lnTo>
                    <a:pt x="1606018" y="1191438"/>
                  </a:lnTo>
                  <a:lnTo>
                    <a:pt x="1549940" y="1244552"/>
                  </a:lnTo>
                  <a:lnTo>
                    <a:pt x="1513788" y="1276768"/>
                  </a:lnTo>
                  <a:lnTo>
                    <a:pt x="1472226" y="1312756"/>
                  </a:lnTo>
                  <a:lnTo>
                    <a:pt x="1425255" y="1352517"/>
                  </a:lnTo>
                  <a:lnTo>
                    <a:pt x="1372874" y="1396049"/>
                  </a:lnTo>
                  <a:lnTo>
                    <a:pt x="1315084" y="1443355"/>
                  </a:lnTo>
                  <a:lnTo>
                    <a:pt x="1267059" y="1483237"/>
                  </a:lnTo>
                  <a:lnTo>
                    <a:pt x="1222043" y="1522388"/>
                  </a:lnTo>
                  <a:lnTo>
                    <a:pt x="1180033" y="1560810"/>
                  </a:lnTo>
                  <a:lnTo>
                    <a:pt x="1141028" y="1598500"/>
                  </a:lnTo>
                  <a:lnTo>
                    <a:pt x="1105026" y="1635460"/>
                  </a:lnTo>
                  <a:lnTo>
                    <a:pt x="1072027" y="1671690"/>
                  </a:lnTo>
                  <a:lnTo>
                    <a:pt x="1042027" y="1707189"/>
                  </a:lnTo>
                  <a:lnTo>
                    <a:pt x="1015025" y="1741958"/>
                  </a:lnTo>
                  <a:lnTo>
                    <a:pt x="991020" y="1775996"/>
                  </a:lnTo>
                  <a:lnTo>
                    <a:pt x="970009" y="1809303"/>
                  </a:lnTo>
                  <a:lnTo>
                    <a:pt x="932956" y="1882450"/>
                  </a:lnTo>
                  <a:lnTo>
                    <a:pt x="916152" y="1925420"/>
                  </a:lnTo>
                  <a:lnTo>
                    <a:pt x="901582" y="1970790"/>
                  </a:lnTo>
                  <a:lnTo>
                    <a:pt x="889248" y="2018563"/>
                  </a:lnTo>
                  <a:lnTo>
                    <a:pt x="879151" y="2068738"/>
                  </a:lnTo>
                  <a:lnTo>
                    <a:pt x="871295" y="2121318"/>
                  </a:lnTo>
                  <a:lnTo>
                    <a:pt x="865680" y="2176303"/>
                  </a:lnTo>
                  <a:lnTo>
                    <a:pt x="862310" y="2233694"/>
                  </a:lnTo>
                  <a:lnTo>
                    <a:pt x="861186" y="2293493"/>
                  </a:lnTo>
                  <a:lnTo>
                    <a:pt x="861329" y="2312759"/>
                  </a:lnTo>
                  <a:lnTo>
                    <a:pt x="861758" y="2343896"/>
                  </a:lnTo>
                  <a:lnTo>
                    <a:pt x="862472" y="2386915"/>
                  </a:lnTo>
                  <a:lnTo>
                    <a:pt x="863473" y="2441829"/>
                  </a:lnTo>
                  <a:lnTo>
                    <a:pt x="1427987" y="2441829"/>
                  </a:lnTo>
                  <a:lnTo>
                    <a:pt x="1427793" y="2371663"/>
                  </a:lnTo>
                  <a:lnTo>
                    <a:pt x="1429717" y="2307906"/>
                  </a:lnTo>
                  <a:lnTo>
                    <a:pt x="1433759" y="2250561"/>
                  </a:lnTo>
                  <a:lnTo>
                    <a:pt x="1439923" y="2199630"/>
                  </a:lnTo>
                  <a:lnTo>
                    <a:pt x="1448211" y="2155114"/>
                  </a:lnTo>
                  <a:lnTo>
                    <a:pt x="1458625" y="2117017"/>
                  </a:lnTo>
                  <a:lnTo>
                    <a:pt x="1487823" y="2055607"/>
                  </a:lnTo>
                  <a:lnTo>
                    <a:pt x="1510574" y="2023235"/>
                  </a:lnTo>
                  <a:lnTo>
                    <a:pt x="1539421" y="1988228"/>
                  </a:lnTo>
                  <a:lnTo>
                    <a:pt x="1574364" y="1950591"/>
                  </a:lnTo>
                  <a:lnTo>
                    <a:pt x="1615403" y="1910328"/>
                  </a:lnTo>
                  <a:lnTo>
                    <a:pt x="1662538" y="1867443"/>
                  </a:lnTo>
                  <a:lnTo>
                    <a:pt x="1715770" y="1821942"/>
                  </a:lnTo>
                  <a:lnTo>
                    <a:pt x="1768820" y="1777390"/>
                  </a:lnTo>
                  <a:lnTo>
                    <a:pt x="1819169" y="1734195"/>
                  </a:lnTo>
                  <a:lnTo>
                    <a:pt x="1866816" y="1692357"/>
                  </a:lnTo>
                  <a:lnTo>
                    <a:pt x="1911762" y="1651876"/>
                  </a:lnTo>
                  <a:lnTo>
                    <a:pt x="1954007" y="1612751"/>
                  </a:lnTo>
                  <a:lnTo>
                    <a:pt x="1993552" y="1574984"/>
                  </a:lnTo>
                  <a:lnTo>
                    <a:pt x="2030396" y="1538573"/>
                  </a:lnTo>
                  <a:lnTo>
                    <a:pt x="2064540" y="1503519"/>
                  </a:lnTo>
                  <a:lnTo>
                    <a:pt x="2095985" y="1469822"/>
                  </a:lnTo>
                  <a:lnTo>
                    <a:pt x="2124730" y="1437481"/>
                  </a:lnTo>
                  <a:lnTo>
                    <a:pt x="2150776" y="1406498"/>
                  </a:lnTo>
                  <a:lnTo>
                    <a:pt x="2194771" y="1348601"/>
                  </a:lnTo>
                  <a:lnTo>
                    <a:pt x="2239998" y="1275385"/>
                  </a:lnTo>
                  <a:lnTo>
                    <a:pt x="2263634" y="1228393"/>
                  </a:lnTo>
                  <a:lnTo>
                    <a:pt x="2283629" y="1180713"/>
                  </a:lnTo>
                  <a:lnTo>
                    <a:pt x="2299985" y="1132347"/>
                  </a:lnTo>
                  <a:lnTo>
                    <a:pt x="2312704" y="1083297"/>
                  </a:lnTo>
                  <a:lnTo>
                    <a:pt x="2321788" y="1033563"/>
                  </a:lnTo>
                  <a:lnTo>
                    <a:pt x="2327237" y="983148"/>
                  </a:lnTo>
                  <a:lnTo>
                    <a:pt x="2329053" y="932053"/>
                  </a:lnTo>
                  <a:lnTo>
                    <a:pt x="2327645" y="882856"/>
                  </a:lnTo>
                  <a:lnTo>
                    <a:pt x="2323424" y="834479"/>
                  </a:lnTo>
                  <a:lnTo>
                    <a:pt x="2316388" y="786921"/>
                  </a:lnTo>
                  <a:lnTo>
                    <a:pt x="2306538" y="740182"/>
                  </a:lnTo>
                  <a:lnTo>
                    <a:pt x="2293874" y="694261"/>
                  </a:lnTo>
                  <a:lnTo>
                    <a:pt x="2278395" y="649159"/>
                  </a:lnTo>
                  <a:lnTo>
                    <a:pt x="2260102" y="604876"/>
                  </a:lnTo>
                  <a:lnTo>
                    <a:pt x="2238994" y="561410"/>
                  </a:lnTo>
                  <a:lnTo>
                    <a:pt x="2215073" y="518762"/>
                  </a:lnTo>
                  <a:lnTo>
                    <a:pt x="2188337" y="476932"/>
                  </a:lnTo>
                  <a:lnTo>
                    <a:pt x="2186015" y="473710"/>
                  </a:lnTo>
                  <a:close/>
                </a:path>
                <a:path w="2329179" h="3279140">
                  <a:moveTo>
                    <a:pt x="1160145" y="0"/>
                  </a:moveTo>
                  <a:lnTo>
                    <a:pt x="1104170" y="853"/>
                  </a:lnTo>
                  <a:lnTo>
                    <a:pt x="1049405" y="3415"/>
                  </a:lnTo>
                  <a:lnTo>
                    <a:pt x="995849" y="7684"/>
                  </a:lnTo>
                  <a:lnTo>
                    <a:pt x="943503" y="13660"/>
                  </a:lnTo>
                  <a:lnTo>
                    <a:pt x="892365" y="21345"/>
                  </a:lnTo>
                  <a:lnTo>
                    <a:pt x="842438" y="30738"/>
                  </a:lnTo>
                  <a:lnTo>
                    <a:pt x="793719" y="41839"/>
                  </a:lnTo>
                  <a:lnTo>
                    <a:pt x="746211" y="54649"/>
                  </a:lnTo>
                  <a:lnTo>
                    <a:pt x="699912" y="69167"/>
                  </a:lnTo>
                  <a:lnTo>
                    <a:pt x="654824" y="85393"/>
                  </a:lnTo>
                  <a:lnTo>
                    <a:pt x="610946" y="103329"/>
                  </a:lnTo>
                  <a:lnTo>
                    <a:pt x="568277" y="122973"/>
                  </a:lnTo>
                  <a:lnTo>
                    <a:pt x="526820" y="144326"/>
                  </a:lnTo>
                  <a:lnTo>
                    <a:pt x="486573" y="167389"/>
                  </a:lnTo>
                  <a:lnTo>
                    <a:pt x="447536" y="192160"/>
                  </a:lnTo>
                  <a:lnTo>
                    <a:pt x="409711" y="218642"/>
                  </a:lnTo>
                  <a:lnTo>
                    <a:pt x="373096" y="246832"/>
                  </a:lnTo>
                  <a:lnTo>
                    <a:pt x="337693" y="276733"/>
                  </a:lnTo>
                  <a:lnTo>
                    <a:pt x="299651" y="311777"/>
                  </a:lnTo>
                  <a:lnTo>
                    <a:pt x="263868" y="347759"/>
                  </a:lnTo>
                  <a:lnTo>
                    <a:pt x="230343" y="384677"/>
                  </a:lnTo>
                  <a:lnTo>
                    <a:pt x="199078" y="422532"/>
                  </a:lnTo>
                  <a:lnTo>
                    <a:pt x="170071" y="461324"/>
                  </a:lnTo>
                  <a:lnTo>
                    <a:pt x="143322" y="501051"/>
                  </a:lnTo>
                  <a:lnTo>
                    <a:pt x="118832" y="541713"/>
                  </a:lnTo>
                  <a:lnTo>
                    <a:pt x="96599" y="583310"/>
                  </a:lnTo>
                  <a:lnTo>
                    <a:pt x="76624" y="625843"/>
                  </a:lnTo>
                  <a:lnTo>
                    <a:pt x="58906" y="669309"/>
                  </a:lnTo>
                  <a:lnTo>
                    <a:pt x="43446" y="713709"/>
                  </a:lnTo>
                  <a:lnTo>
                    <a:pt x="30243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246" y="1020572"/>
                  </a:lnTo>
                  <a:lnTo>
                    <a:pt x="584203" y="966630"/>
                  </a:lnTo>
                  <a:lnTo>
                    <a:pt x="599151" y="915523"/>
                  </a:lnTo>
                  <a:lnTo>
                    <a:pt x="616089" y="867253"/>
                  </a:lnTo>
                  <a:lnTo>
                    <a:pt x="635018" y="821820"/>
                  </a:lnTo>
                  <a:lnTo>
                    <a:pt x="655939" y="779224"/>
                  </a:lnTo>
                  <a:lnTo>
                    <a:pt x="678852" y="739467"/>
                  </a:lnTo>
                  <a:lnTo>
                    <a:pt x="703759" y="702549"/>
                  </a:lnTo>
                  <a:lnTo>
                    <a:pt x="730660" y="668471"/>
                  </a:lnTo>
                  <a:lnTo>
                    <a:pt x="759556" y="637233"/>
                  </a:lnTo>
                  <a:lnTo>
                    <a:pt x="790448" y="608838"/>
                  </a:lnTo>
                  <a:lnTo>
                    <a:pt x="826798" y="580488"/>
                  </a:lnTo>
                  <a:lnTo>
                    <a:pt x="865067" y="555471"/>
                  </a:lnTo>
                  <a:lnTo>
                    <a:pt x="905255" y="533785"/>
                  </a:lnTo>
                  <a:lnTo>
                    <a:pt x="947363" y="515433"/>
                  </a:lnTo>
                  <a:lnTo>
                    <a:pt x="991390" y="500415"/>
                  </a:lnTo>
                  <a:lnTo>
                    <a:pt x="1037335" y="488733"/>
                  </a:lnTo>
                  <a:lnTo>
                    <a:pt x="1085200" y="480387"/>
                  </a:lnTo>
                  <a:lnTo>
                    <a:pt x="1134984" y="475379"/>
                  </a:lnTo>
                  <a:lnTo>
                    <a:pt x="1186687" y="473710"/>
                  </a:lnTo>
                  <a:lnTo>
                    <a:pt x="2186015" y="473710"/>
                  </a:lnTo>
                  <a:lnTo>
                    <a:pt x="2158786" y="435918"/>
                  </a:lnTo>
                  <a:lnTo>
                    <a:pt x="2126421" y="395722"/>
                  </a:lnTo>
                  <a:lnTo>
                    <a:pt x="2091242" y="356343"/>
                  </a:lnTo>
                  <a:lnTo>
                    <a:pt x="2053249" y="317781"/>
                  </a:lnTo>
                  <a:lnTo>
                    <a:pt x="2012442" y="280035"/>
                  </a:lnTo>
                  <a:lnTo>
                    <a:pt x="1976586" y="249784"/>
                  </a:lnTo>
                  <a:lnTo>
                    <a:pt x="1939379" y="221262"/>
                  </a:lnTo>
                  <a:lnTo>
                    <a:pt x="1900819" y="194468"/>
                  </a:lnTo>
                  <a:lnTo>
                    <a:pt x="1860907" y="169403"/>
                  </a:lnTo>
                  <a:lnTo>
                    <a:pt x="1819643" y="146067"/>
                  </a:lnTo>
                  <a:lnTo>
                    <a:pt x="1777026" y="124460"/>
                  </a:lnTo>
                  <a:lnTo>
                    <a:pt x="1733057" y="104580"/>
                  </a:lnTo>
                  <a:lnTo>
                    <a:pt x="1687735" y="86430"/>
                  </a:lnTo>
                  <a:lnTo>
                    <a:pt x="1641062" y="70008"/>
                  </a:lnTo>
                  <a:lnTo>
                    <a:pt x="1593036" y="55315"/>
                  </a:lnTo>
                  <a:lnTo>
                    <a:pt x="1543657" y="42350"/>
                  </a:lnTo>
                  <a:lnTo>
                    <a:pt x="1492927" y="31114"/>
                  </a:lnTo>
                  <a:lnTo>
                    <a:pt x="1440844" y="21607"/>
                  </a:lnTo>
                  <a:lnTo>
                    <a:pt x="1387409" y="13828"/>
                  </a:lnTo>
                  <a:lnTo>
                    <a:pt x="1332621" y="7778"/>
                  </a:lnTo>
                  <a:lnTo>
                    <a:pt x="1276481" y="3457"/>
                  </a:lnTo>
                  <a:lnTo>
                    <a:pt x="1218989" y="864"/>
                  </a:lnTo>
                  <a:lnTo>
                    <a:pt x="1160145" y="0"/>
                  </a:lnTo>
                  <a:close/>
                </a:path>
                <a:path w="2329179" h="3279140">
                  <a:moveTo>
                    <a:pt x="1485519" y="2656560"/>
                  </a:moveTo>
                  <a:lnTo>
                    <a:pt x="863473" y="2656560"/>
                  </a:lnTo>
                  <a:lnTo>
                    <a:pt x="863473" y="3278644"/>
                  </a:lnTo>
                  <a:lnTo>
                    <a:pt x="1485519" y="3278644"/>
                  </a:lnTo>
                  <a:lnTo>
                    <a:pt x="1485519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1451" y="215595"/>
            <a:ext cx="164465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90">
                <a:solidFill>
                  <a:srgbClr val="FFFFFF"/>
                </a:solidFill>
                <a:latin typeface="Arial Black"/>
                <a:cs typeface="Arial Black"/>
              </a:rPr>
              <a:t>Einführung</a:t>
            </a:r>
            <a:endParaRPr sz="2500">
              <a:latin typeface="Arial Black"/>
              <a:cs typeface="Arial Black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375411" y="2297125"/>
            <a:ext cx="5949315" cy="1534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 marR="43180">
              <a:lnSpc>
                <a:spcPct val="100000"/>
              </a:lnSpc>
              <a:spcBef>
                <a:spcPts val="100"/>
              </a:spcBef>
              <a:tabLst>
                <a:tab pos="2178685" algn="l"/>
              </a:tabLst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Was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verstehen</a:t>
            </a:r>
            <a:r>
              <a:rPr dirty="0" sz="33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wir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unter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Tools</a:t>
            </a:r>
            <a:r>
              <a:rPr dirty="0" sz="3300" spc="-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un</a:t>
            </a:r>
            <a:r>
              <a:rPr dirty="0" sz="3300" spc="-1370" b="1">
                <a:solidFill>
                  <a:srgbClr val="3E3E3E"/>
                </a:solidFill>
                <a:latin typeface="Arial"/>
                <a:cs typeface="Arial"/>
              </a:rPr>
              <a:t>d</a:t>
            </a:r>
            <a:r>
              <a:rPr dirty="0" baseline="-46296" sz="900" spc="-3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-46296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Technologie</a:t>
            </a:r>
            <a:r>
              <a:rPr dirty="0" sz="33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in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der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Pflege?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364229" y="1120638"/>
            <a:ext cx="5345430" cy="3100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3995" marR="677545" indent="-201930">
              <a:lnSpc>
                <a:spcPct val="1401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2152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Gesundheitswesen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Verwaltung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Organisation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täglichen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Aufgaben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helfen</a:t>
            </a:r>
            <a:endParaRPr sz="1800">
              <a:latin typeface="Arial"/>
              <a:cs typeface="Arial"/>
            </a:endParaRPr>
          </a:p>
          <a:p>
            <a:pPr marL="213995" marR="5080" indent="-201930">
              <a:lnSpc>
                <a:spcPct val="140000"/>
              </a:lnSpc>
              <a:buClr>
                <a:srgbClr val="000000"/>
              </a:buClr>
              <a:buChar char="•"/>
              <a:tabLst>
                <a:tab pos="2152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Einige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Organisationen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haben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eigenen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Tools,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möglicherweise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Ihre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Arbeit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nutzen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dürfen.</a:t>
            </a:r>
            <a:endParaRPr sz="1800">
              <a:latin typeface="Arial"/>
              <a:cs typeface="Arial"/>
            </a:endParaRPr>
          </a:p>
          <a:p>
            <a:pPr marL="214629" indent="-20193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214629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gibt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verschiedene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Instrumente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Planung,</a:t>
            </a:r>
            <a:endParaRPr sz="1800">
              <a:latin typeface="Arial"/>
              <a:cs typeface="Arial"/>
            </a:endParaRPr>
          </a:p>
          <a:p>
            <a:pPr marL="215265">
              <a:lnSpc>
                <a:spcPct val="100000"/>
              </a:lnSpc>
              <a:spcBef>
                <a:spcPts val="87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Überwachung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Berichterstattung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164338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FFFFFF"/>
                </a:solidFill>
              </a:rPr>
              <a:t>Einführung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615" y="1060703"/>
            <a:ext cx="2830068" cy="37719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5094732"/>
            <a:ext cx="9144000" cy="48895"/>
          </a:xfrm>
          <a:custGeom>
            <a:avLst/>
            <a:gdLst/>
            <a:ahLst/>
            <a:cxnLst/>
            <a:rect l="l" t="t" r="r" b="b"/>
            <a:pathLst>
              <a:path w="9144000" h="48895">
                <a:moveTo>
                  <a:pt x="0" y="48767"/>
                </a:moveTo>
                <a:lnTo>
                  <a:pt x="9144000" y="48767"/>
                </a:lnTo>
                <a:lnTo>
                  <a:pt x="9144000" y="0"/>
                </a:lnTo>
                <a:lnTo>
                  <a:pt x="0" y="0"/>
                </a:lnTo>
                <a:lnTo>
                  <a:pt x="0" y="48767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9144000" cy="5095240"/>
            <a:chOff x="0" y="0"/>
            <a:chExt cx="9144000" cy="509524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9144000" cy="772795"/>
            </a:xfrm>
            <a:custGeom>
              <a:avLst/>
              <a:gdLst/>
              <a:ahLst/>
              <a:cxnLst/>
              <a:rect l="l" t="t" r="r" b="b"/>
              <a:pathLst>
                <a:path w="9144000" h="772795">
                  <a:moveTo>
                    <a:pt x="0" y="772668"/>
                  </a:moveTo>
                  <a:lnTo>
                    <a:pt x="9144000" y="77266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72668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772668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532828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35">
                <a:solidFill>
                  <a:srgbClr val="FFFFFF"/>
                </a:solidFill>
              </a:rPr>
              <a:t>Elektronische</a:t>
            </a:r>
            <a:r>
              <a:rPr dirty="0" spc="-95">
                <a:solidFill>
                  <a:srgbClr val="FFFFFF"/>
                </a:solidFill>
              </a:rPr>
              <a:t> </a:t>
            </a:r>
            <a:r>
              <a:rPr dirty="0" spc="-210">
                <a:solidFill>
                  <a:srgbClr val="FFFFFF"/>
                </a:solidFill>
              </a:rPr>
              <a:t>Pflegedokumentation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367080" y="1124788"/>
            <a:ext cx="5006340" cy="3547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Was</a:t>
            </a:r>
            <a:r>
              <a:rPr dirty="0" sz="33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sind</a:t>
            </a:r>
            <a:r>
              <a:rPr dirty="0" sz="33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die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Vorteile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der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elektronischen Pflegedokumentation?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3300">
              <a:latin typeface="Arial"/>
              <a:cs typeface="Arial"/>
            </a:endParaRPr>
          </a:p>
          <a:p>
            <a:pPr marL="12700" marR="349885">
              <a:lnSpc>
                <a:spcPct val="100000"/>
              </a:lnSpc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Was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 sind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Pflegedokumentations- softwares?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972819"/>
            </a:xfrm>
            <a:custGeom>
              <a:avLst/>
              <a:gdLst/>
              <a:ahLst/>
              <a:cxnLst/>
              <a:rect l="l" t="t" r="r" b="b"/>
              <a:pathLst>
                <a:path w="9144000" h="972819">
                  <a:moveTo>
                    <a:pt x="0" y="972312"/>
                  </a:moveTo>
                  <a:lnTo>
                    <a:pt x="9144000" y="97231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72312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972311"/>
              <a:ext cx="9144000" cy="4171315"/>
            </a:xfrm>
            <a:custGeom>
              <a:avLst/>
              <a:gdLst/>
              <a:ahLst/>
              <a:cxnLst/>
              <a:rect l="l" t="t" r="r" b="b"/>
              <a:pathLst>
                <a:path w="9144000" h="4171315">
                  <a:moveTo>
                    <a:pt x="9144000" y="0"/>
                  </a:moveTo>
                  <a:lnTo>
                    <a:pt x="0" y="0"/>
                  </a:lnTo>
                  <a:lnTo>
                    <a:pt x="0" y="4171186"/>
                  </a:lnTo>
                  <a:lnTo>
                    <a:pt x="9144000" y="417118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532511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35">
                <a:solidFill>
                  <a:srgbClr val="FFFFFF"/>
                </a:solidFill>
              </a:rPr>
              <a:t>Elektronische</a:t>
            </a:r>
            <a:r>
              <a:rPr dirty="0" spc="-90">
                <a:solidFill>
                  <a:srgbClr val="FFFFFF"/>
                </a:solidFill>
              </a:rPr>
              <a:t> </a:t>
            </a:r>
            <a:r>
              <a:rPr dirty="0" spc="-215">
                <a:solidFill>
                  <a:srgbClr val="FFFFFF"/>
                </a:solidFill>
              </a:rPr>
              <a:t>Pflegedokumentation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240" y="1455419"/>
            <a:ext cx="3340608" cy="2215260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414019" y="1071473"/>
            <a:ext cx="8431530" cy="3882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16654" marR="701675" indent="-203200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SzPct val="105882"/>
              <a:buChar char="•"/>
              <a:tabLst>
                <a:tab pos="3716654" algn="l"/>
              </a:tabLst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Pflegedokumentation</a:t>
            </a:r>
            <a:r>
              <a:rPr dirty="0" sz="17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7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wichtige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Grundlage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339966"/>
                </a:solidFill>
                <a:latin typeface="Arial"/>
                <a:cs typeface="Arial"/>
              </a:rPr>
              <a:t>bedarfsgerechte, </a:t>
            </a: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qualitätsorientierte</a:t>
            </a:r>
            <a:r>
              <a:rPr dirty="0" sz="17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und</a:t>
            </a:r>
            <a:r>
              <a:rPr dirty="0" sz="17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sichere</a:t>
            </a:r>
            <a:r>
              <a:rPr dirty="0" sz="17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339966"/>
                </a:solidFill>
                <a:latin typeface="Arial"/>
                <a:cs typeface="Arial"/>
              </a:rPr>
              <a:t>Pflege.</a:t>
            </a:r>
            <a:endParaRPr sz="1700">
              <a:latin typeface="Arial"/>
              <a:cs typeface="Arial"/>
            </a:endParaRPr>
          </a:p>
          <a:p>
            <a:pPr algn="just" marL="3716654" marR="213995" indent="-203200">
              <a:lnSpc>
                <a:spcPct val="140000"/>
              </a:lnSpc>
              <a:buClr>
                <a:srgbClr val="000000"/>
              </a:buClr>
              <a:buSzPct val="105882"/>
              <a:buChar char="•"/>
              <a:tabLst>
                <a:tab pos="3716654" algn="l"/>
              </a:tabLst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Heutzutage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verzichten</a:t>
            </a:r>
            <a:r>
              <a:rPr dirty="0" sz="17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viele</a:t>
            </a:r>
            <a:r>
              <a:rPr dirty="0" sz="17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Pflegedienstleister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Papier</a:t>
            </a:r>
            <a:r>
              <a:rPr dirty="0" sz="17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Stift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setzen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stattdessen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auf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Pflegedokumentation.</a:t>
            </a:r>
            <a:endParaRPr sz="1700">
              <a:latin typeface="Arial"/>
              <a:cs typeface="Arial"/>
            </a:endParaRPr>
          </a:p>
          <a:p>
            <a:pPr algn="just" marL="3716654" marR="5080" indent="-203200">
              <a:lnSpc>
                <a:spcPct val="140000"/>
              </a:lnSpc>
              <a:spcBef>
                <a:spcPts val="5"/>
              </a:spcBef>
              <a:buClr>
                <a:srgbClr val="000000"/>
              </a:buClr>
              <a:buSzPct val="105882"/>
              <a:buChar char="•"/>
              <a:tabLst>
                <a:tab pos="3716654" algn="l"/>
              </a:tabLst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Österreich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Pflegedokumentation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bereits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recht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weit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verbreitet.</a:t>
            </a:r>
            <a:endParaRPr sz="1700">
              <a:latin typeface="Arial"/>
              <a:cs typeface="Arial"/>
            </a:endParaRPr>
          </a:p>
          <a:p>
            <a:pPr marL="215265" marR="247015" indent="-203200">
              <a:lnSpc>
                <a:spcPct val="140000"/>
              </a:lnSpc>
              <a:spcBef>
                <a:spcPts val="1805"/>
              </a:spcBef>
              <a:buClr>
                <a:srgbClr val="000000"/>
              </a:buClr>
              <a:buSzPct val="105882"/>
              <a:buChar char="•"/>
              <a:tabLst>
                <a:tab pos="215265" algn="l"/>
              </a:tabLst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elektronische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Pflegedokumentation</a:t>
            </a:r>
            <a:r>
              <a:rPr dirty="0" sz="17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trägt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Vergleich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zur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Papierdokumentation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einer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genaueren</a:t>
            </a:r>
            <a:r>
              <a:rPr dirty="0" sz="17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und</a:t>
            </a:r>
            <a:r>
              <a:rPr dirty="0" sz="17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konsistenteren</a:t>
            </a:r>
            <a:r>
              <a:rPr dirty="0" sz="17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Dokumentation</a:t>
            </a:r>
            <a:r>
              <a:rPr dirty="0" sz="17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bei.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917946"/>
            <a:ext cx="8128000" cy="2898775"/>
          </a:xfrm>
          <a:prstGeom prst="rect">
            <a:avLst/>
          </a:prstGeom>
        </p:spPr>
        <p:txBody>
          <a:bodyPr wrap="square" lIns="0" tIns="123189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969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Bevor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nächsten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Folie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fortfahren,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denken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folgenden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Fragen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nach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schreiben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Gedanken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Tagebuch:</a:t>
            </a:r>
            <a:endParaRPr sz="1800">
              <a:latin typeface="Arial"/>
              <a:cs typeface="Arial"/>
            </a:endParaRPr>
          </a:p>
          <a:p>
            <a:pPr marL="304800" marR="934719" indent="-292735">
              <a:lnSpc>
                <a:spcPct val="152800"/>
              </a:lnSpc>
              <a:spcBef>
                <a:spcPts val="1470"/>
              </a:spcBef>
              <a:buSzPct val="96969"/>
              <a:buFont typeface="Arial"/>
              <a:buChar char="•"/>
              <a:tabLst>
                <a:tab pos="304800" algn="l"/>
              </a:tabLst>
            </a:pPr>
            <a:r>
              <a:rPr dirty="0" sz="1650" spc="-190" b="1" i="1">
                <a:solidFill>
                  <a:srgbClr val="379C73"/>
                </a:solidFill>
                <a:latin typeface="Verdana"/>
                <a:cs typeface="Verdana"/>
              </a:rPr>
              <a:t>Was</a:t>
            </a:r>
            <a:r>
              <a:rPr dirty="0" sz="1650" spc="-65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650" spc="-235" b="1" i="1">
                <a:solidFill>
                  <a:srgbClr val="379C73"/>
                </a:solidFill>
                <a:latin typeface="Verdana"/>
                <a:cs typeface="Verdana"/>
              </a:rPr>
              <a:t>sind</a:t>
            </a:r>
            <a:r>
              <a:rPr dirty="0" sz="1650" spc="-70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650" spc="-210" b="1" i="1">
                <a:solidFill>
                  <a:srgbClr val="379C73"/>
                </a:solidFill>
                <a:latin typeface="Verdana"/>
                <a:cs typeface="Verdana"/>
              </a:rPr>
              <a:t>mögliche</a:t>
            </a:r>
            <a:r>
              <a:rPr dirty="0" sz="1650" spc="-35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650" spc="-160" b="1" i="1">
                <a:solidFill>
                  <a:srgbClr val="379C73"/>
                </a:solidFill>
                <a:latin typeface="Verdana"/>
                <a:cs typeface="Verdana"/>
              </a:rPr>
              <a:t>Vorteile</a:t>
            </a:r>
            <a:r>
              <a:rPr dirty="0" sz="1650" spc="-50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650" spc="-200" b="1" i="1">
                <a:solidFill>
                  <a:srgbClr val="379C73"/>
                </a:solidFill>
                <a:latin typeface="Verdana"/>
                <a:cs typeface="Verdana"/>
              </a:rPr>
              <a:t>der</a:t>
            </a:r>
            <a:r>
              <a:rPr dirty="0" sz="1650" spc="-70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650" spc="-204" b="1" i="1">
                <a:solidFill>
                  <a:srgbClr val="379C73"/>
                </a:solidFill>
                <a:latin typeface="Verdana"/>
                <a:cs typeface="Verdana"/>
              </a:rPr>
              <a:t>elektronischen</a:t>
            </a:r>
            <a:r>
              <a:rPr dirty="0" sz="1650" spc="-15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650" spc="-210" b="1" i="1">
                <a:solidFill>
                  <a:srgbClr val="379C73"/>
                </a:solidFill>
                <a:latin typeface="Verdana"/>
                <a:cs typeface="Verdana"/>
              </a:rPr>
              <a:t>Pflegedokumentation</a:t>
            </a:r>
            <a:r>
              <a:rPr dirty="0" sz="1650" spc="-15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650" spc="-25" b="1" i="1">
                <a:solidFill>
                  <a:srgbClr val="379C73"/>
                </a:solidFill>
                <a:latin typeface="Verdana"/>
                <a:cs typeface="Verdana"/>
              </a:rPr>
              <a:t>im</a:t>
            </a:r>
            <a:r>
              <a:rPr dirty="0" sz="1650" spc="-25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650" spc="-185" b="1" i="1">
                <a:solidFill>
                  <a:srgbClr val="379C73"/>
                </a:solidFill>
                <a:latin typeface="Verdana"/>
                <a:cs typeface="Verdana"/>
              </a:rPr>
              <a:t>Vergleich</a:t>
            </a:r>
            <a:r>
              <a:rPr dirty="0" sz="1650" spc="-70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650" spc="-190" b="1" i="1">
                <a:solidFill>
                  <a:srgbClr val="379C73"/>
                </a:solidFill>
                <a:latin typeface="Verdana"/>
                <a:cs typeface="Verdana"/>
              </a:rPr>
              <a:t>zur</a:t>
            </a:r>
            <a:r>
              <a:rPr dirty="0" sz="1650" spc="-80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650" spc="-204" b="1" i="1">
                <a:solidFill>
                  <a:srgbClr val="379C73"/>
                </a:solidFill>
                <a:latin typeface="Verdana"/>
                <a:cs typeface="Verdana"/>
              </a:rPr>
              <a:t>papiergestützten</a:t>
            </a:r>
            <a:r>
              <a:rPr dirty="0" sz="1650" spc="-35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650" spc="-130" b="1" i="1">
                <a:solidFill>
                  <a:srgbClr val="379C73"/>
                </a:solidFill>
                <a:latin typeface="Verdana"/>
                <a:cs typeface="Verdana"/>
              </a:rPr>
              <a:t>Dokumentation?</a:t>
            </a:r>
            <a:endParaRPr sz="1650">
              <a:latin typeface="Verdana"/>
              <a:cs typeface="Verdana"/>
            </a:endParaRPr>
          </a:p>
          <a:p>
            <a:pPr marL="304800" indent="-292100">
              <a:lnSpc>
                <a:spcPct val="100000"/>
              </a:lnSpc>
              <a:spcBef>
                <a:spcPts val="1030"/>
              </a:spcBef>
              <a:buSzPct val="96969"/>
              <a:buFont typeface="Arial"/>
              <a:buChar char="•"/>
              <a:tabLst>
                <a:tab pos="304800" algn="l"/>
              </a:tabLst>
            </a:pPr>
            <a:r>
              <a:rPr dirty="0" sz="1650" spc="-195" b="1" i="1">
                <a:solidFill>
                  <a:srgbClr val="379C73"/>
                </a:solidFill>
                <a:latin typeface="Verdana"/>
                <a:cs typeface="Verdana"/>
              </a:rPr>
              <a:t>Wenn</a:t>
            </a:r>
            <a:r>
              <a:rPr dirty="0" sz="1650" spc="-65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650" spc="-195" b="1" i="1">
                <a:solidFill>
                  <a:srgbClr val="379C73"/>
                </a:solidFill>
                <a:latin typeface="Verdana"/>
                <a:cs typeface="Verdana"/>
              </a:rPr>
              <a:t>Sie</a:t>
            </a:r>
            <a:r>
              <a:rPr dirty="0" sz="1650" spc="-75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650" spc="-200" b="1" i="1">
                <a:solidFill>
                  <a:srgbClr val="379C73"/>
                </a:solidFill>
                <a:latin typeface="Verdana"/>
                <a:cs typeface="Verdana"/>
              </a:rPr>
              <a:t>bereits</a:t>
            </a:r>
            <a:r>
              <a:rPr dirty="0" sz="1650" spc="-50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650" spc="-215" b="1" i="1">
                <a:solidFill>
                  <a:srgbClr val="379C73"/>
                </a:solidFill>
                <a:latin typeface="Verdana"/>
                <a:cs typeface="Verdana"/>
              </a:rPr>
              <a:t>Erfahrung</a:t>
            </a:r>
            <a:r>
              <a:rPr dirty="0" sz="1650" spc="-95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650" spc="-165" b="1" i="1">
                <a:solidFill>
                  <a:srgbClr val="379C73"/>
                </a:solidFill>
                <a:latin typeface="Verdana"/>
                <a:cs typeface="Verdana"/>
              </a:rPr>
              <a:t>mit</a:t>
            </a:r>
            <a:r>
              <a:rPr dirty="0" sz="1650" spc="-65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650" spc="-220" b="1" i="1">
                <a:solidFill>
                  <a:srgbClr val="379C73"/>
                </a:solidFill>
                <a:latin typeface="Verdana"/>
                <a:cs typeface="Verdana"/>
              </a:rPr>
              <a:t>beiden</a:t>
            </a:r>
            <a:r>
              <a:rPr dirty="0" sz="1650" spc="-40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650" spc="-204" b="1" i="1">
                <a:solidFill>
                  <a:srgbClr val="379C73"/>
                </a:solidFill>
                <a:latin typeface="Verdana"/>
                <a:cs typeface="Verdana"/>
              </a:rPr>
              <a:t>Methoden</a:t>
            </a:r>
            <a:r>
              <a:rPr dirty="0" sz="1650" spc="-50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650" spc="-235" b="1" i="1">
                <a:solidFill>
                  <a:srgbClr val="379C73"/>
                </a:solidFill>
                <a:latin typeface="Verdana"/>
                <a:cs typeface="Verdana"/>
              </a:rPr>
              <a:t>haben,</a:t>
            </a:r>
            <a:r>
              <a:rPr dirty="0" sz="1650" spc="-65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650" spc="-235" b="1" i="1">
                <a:solidFill>
                  <a:srgbClr val="379C73"/>
                </a:solidFill>
                <a:latin typeface="Verdana"/>
                <a:cs typeface="Verdana"/>
              </a:rPr>
              <a:t>welche</a:t>
            </a:r>
            <a:r>
              <a:rPr dirty="0" sz="1650" spc="-55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650" spc="-200" b="1" i="1">
                <a:solidFill>
                  <a:srgbClr val="379C73"/>
                </a:solidFill>
                <a:latin typeface="Verdana"/>
                <a:cs typeface="Verdana"/>
              </a:rPr>
              <a:t>Methode</a:t>
            </a:r>
            <a:r>
              <a:rPr dirty="0" sz="1650" spc="-75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650" spc="-245" b="1" i="1">
                <a:solidFill>
                  <a:srgbClr val="379C73"/>
                </a:solidFill>
                <a:latin typeface="Verdana"/>
                <a:cs typeface="Verdana"/>
              </a:rPr>
              <a:t>war</a:t>
            </a:r>
            <a:r>
              <a:rPr dirty="0" sz="1650" spc="-85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650" spc="-50" b="1" i="1">
                <a:solidFill>
                  <a:srgbClr val="379C73"/>
                </a:solidFill>
                <a:latin typeface="Verdana"/>
                <a:cs typeface="Verdana"/>
              </a:rPr>
              <a:t>für</a:t>
            </a:r>
            <a:endParaRPr sz="1650">
              <a:latin typeface="Verdana"/>
              <a:cs typeface="Verdana"/>
            </a:endParaRPr>
          </a:p>
          <a:p>
            <a:pPr marL="304800">
              <a:lnSpc>
                <a:spcPct val="100000"/>
              </a:lnSpc>
              <a:spcBef>
                <a:spcPts val="1035"/>
              </a:spcBef>
            </a:pPr>
            <a:r>
              <a:rPr dirty="0" sz="1650" spc="-45" b="1" i="1">
                <a:solidFill>
                  <a:srgbClr val="379C73"/>
                </a:solidFill>
                <a:latin typeface="Arial"/>
                <a:cs typeface="Arial"/>
              </a:rPr>
              <a:t>Sie</a:t>
            </a:r>
            <a:r>
              <a:rPr dirty="0" sz="1650" spc="-7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10" b="1" i="1">
                <a:solidFill>
                  <a:srgbClr val="379C73"/>
                </a:solidFill>
                <a:latin typeface="Arial"/>
                <a:cs typeface="Arial"/>
              </a:rPr>
              <a:t>vorteilhafter?</a:t>
            </a:r>
            <a:endParaRPr sz="165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1035"/>
              </a:spcBef>
              <a:buSzPct val="96969"/>
              <a:buFont typeface="Arial"/>
              <a:buChar char="•"/>
              <a:tabLst>
                <a:tab pos="304800" algn="l"/>
              </a:tabLst>
            </a:pPr>
            <a:r>
              <a:rPr dirty="0" sz="1650" spc="-190" b="1" i="1">
                <a:solidFill>
                  <a:srgbClr val="379C73"/>
                </a:solidFill>
                <a:latin typeface="Verdana"/>
                <a:cs typeface="Verdana"/>
              </a:rPr>
              <a:t>Was</a:t>
            </a:r>
            <a:r>
              <a:rPr dirty="0" sz="1650" spc="-60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650" spc="-235" b="1" i="1">
                <a:solidFill>
                  <a:srgbClr val="379C73"/>
                </a:solidFill>
                <a:latin typeface="Verdana"/>
                <a:cs typeface="Verdana"/>
              </a:rPr>
              <a:t>sind</a:t>
            </a:r>
            <a:r>
              <a:rPr dirty="0" sz="1650" spc="-60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650" spc="-210" b="1" i="1">
                <a:solidFill>
                  <a:srgbClr val="379C73"/>
                </a:solidFill>
                <a:latin typeface="Verdana"/>
                <a:cs typeface="Verdana"/>
              </a:rPr>
              <a:t>mögliche</a:t>
            </a:r>
            <a:r>
              <a:rPr dirty="0" sz="1650" spc="-30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650" spc="-175" b="1" i="1">
                <a:solidFill>
                  <a:srgbClr val="379C73"/>
                </a:solidFill>
                <a:latin typeface="Verdana"/>
                <a:cs typeface="Verdana"/>
              </a:rPr>
              <a:t>Nachteile</a:t>
            </a:r>
            <a:r>
              <a:rPr dirty="0" sz="1650" spc="-45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650" spc="-200" b="1" i="1">
                <a:solidFill>
                  <a:srgbClr val="379C73"/>
                </a:solidFill>
                <a:latin typeface="Verdana"/>
                <a:cs typeface="Verdana"/>
              </a:rPr>
              <a:t>der</a:t>
            </a:r>
            <a:r>
              <a:rPr dirty="0" sz="1650" spc="-65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650" spc="-210" b="1" i="1">
                <a:solidFill>
                  <a:srgbClr val="379C73"/>
                </a:solidFill>
                <a:latin typeface="Verdana"/>
                <a:cs typeface="Verdana"/>
              </a:rPr>
              <a:t>elektronischen</a:t>
            </a:r>
            <a:r>
              <a:rPr dirty="0" sz="1650" spc="5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650" spc="-165" b="1" i="1">
                <a:solidFill>
                  <a:srgbClr val="379C73"/>
                </a:solidFill>
                <a:latin typeface="Verdana"/>
                <a:cs typeface="Verdana"/>
              </a:rPr>
              <a:t>Pflegedokumentation?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101155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0"/>
              <a:t>Übung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96328" y="3486910"/>
            <a:ext cx="1560576" cy="1560576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1678295"/>
            <a:ext cx="5359400" cy="2331085"/>
          </a:xfrm>
          <a:prstGeom prst="rect">
            <a:avLst/>
          </a:prstGeom>
        </p:spPr>
        <p:txBody>
          <a:bodyPr wrap="square" lIns="0" tIns="123190" rIns="0" bIns="0" rtlCol="0" vert="horz">
            <a:spAutoFit/>
          </a:bodyPr>
          <a:lstStyle/>
          <a:p>
            <a:pPr algn="r" marL="292100" marR="451484" indent="-292100">
              <a:lnSpc>
                <a:spcPct val="100000"/>
              </a:lnSpc>
              <a:spcBef>
                <a:spcPts val="970"/>
              </a:spcBef>
              <a:buClr>
                <a:srgbClr val="000000"/>
              </a:buClr>
              <a:buChar char="•"/>
              <a:tabLst>
                <a:tab pos="2921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Zeitpunkt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Behandlung</a:t>
            </a:r>
            <a:endParaRPr sz="1800">
              <a:latin typeface="Arial"/>
              <a:cs typeface="Arial"/>
            </a:endParaRPr>
          </a:p>
          <a:p>
            <a:pPr algn="r" marR="404495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direkt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mobile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Geräte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eingegeben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werden</a:t>
            </a: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ts val="3030"/>
              </a:lnSpc>
              <a:spcBef>
                <a:spcPts val="24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Schneller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Zugriff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spezifische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am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Pflegeprozess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beteiligten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Fachkräfte</a:t>
            </a:r>
            <a:endParaRPr sz="1800">
              <a:latin typeface="Arial"/>
              <a:cs typeface="Arial"/>
            </a:endParaRPr>
          </a:p>
          <a:p>
            <a:pPr marL="304800" marR="360680" indent="-292735">
              <a:lnSpc>
                <a:spcPts val="302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Standardisierte,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lesbare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Unterlagen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sorgen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für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einen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zuverlässigen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Dokumentationsfluss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30276"/>
            <a:ext cx="5361940" cy="1092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pc="-240"/>
              <a:t>Positive</a:t>
            </a:r>
            <a:r>
              <a:rPr dirty="0" spc="-80"/>
              <a:t> </a:t>
            </a:r>
            <a:r>
              <a:rPr dirty="0" spc="-250"/>
              <a:t>Aspekte</a:t>
            </a:r>
            <a:r>
              <a:rPr dirty="0" spc="-85"/>
              <a:t> </a:t>
            </a:r>
            <a:r>
              <a:rPr dirty="0" spc="-175"/>
              <a:t>der</a:t>
            </a:r>
            <a:r>
              <a:rPr dirty="0" spc="-70"/>
              <a:t> </a:t>
            </a:r>
            <a:r>
              <a:rPr dirty="0" spc="-229"/>
              <a:t>elektronischen </a:t>
            </a:r>
            <a:r>
              <a:rPr dirty="0" spc="-170"/>
              <a:t>Pflegedokumentation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10300" y="1124711"/>
            <a:ext cx="2554224" cy="3829812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594221"/>
            <a:ext cx="7947659" cy="30994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04800" marR="5080" indent="-292735">
              <a:lnSpc>
                <a:spcPct val="140000"/>
              </a:lnSpc>
              <a:spcBef>
                <a:spcPts val="10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Verwendung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standardisierter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Fachbegriffen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weniger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fehleranfällig,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Beteiligten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gleiche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Sprache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„sprechen“.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erleichtert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Austausch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anderen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beteiligten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Pflegefachkräften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Digitale</a:t>
            </a:r>
            <a:r>
              <a:rPr dirty="0" sz="18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Fotos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hinzugefügt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werden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(z.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B.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Wunddokumentation)</a:t>
            </a:r>
            <a:endParaRPr sz="1800">
              <a:latin typeface="Arial"/>
              <a:cs typeface="Arial"/>
            </a:endParaRPr>
          </a:p>
          <a:p>
            <a:pPr marL="304800" marR="503555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Optimierung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des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Pflegeprozesses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durch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systematische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Analyse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wichtiger</a:t>
            </a:r>
            <a:r>
              <a:rPr dirty="0" sz="1800" spc="-10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Risikofaktoren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(Stürze,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Druckwunden,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Schmerzen,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Mangelernährung,</a:t>
            </a:r>
            <a:r>
              <a:rPr dirty="0" sz="1800" spc="-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Inkontinenz)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→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Mehr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Sicherheit für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Patient:innen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30276"/>
            <a:ext cx="5361940" cy="1092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pc="-240"/>
              <a:t>Positive</a:t>
            </a:r>
            <a:r>
              <a:rPr dirty="0" spc="-80"/>
              <a:t> </a:t>
            </a:r>
            <a:r>
              <a:rPr dirty="0" spc="-250"/>
              <a:t>Aspekte</a:t>
            </a:r>
            <a:r>
              <a:rPr dirty="0" spc="-85"/>
              <a:t> </a:t>
            </a:r>
            <a:r>
              <a:rPr dirty="0" spc="-175"/>
              <a:t>der</a:t>
            </a:r>
            <a:r>
              <a:rPr dirty="0" spc="-70"/>
              <a:t> </a:t>
            </a:r>
            <a:r>
              <a:rPr dirty="0" spc="-229"/>
              <a:t>elektronischen </a:t>
            </a:r>
            <a:r>
              <a:rPr dirty="0" spc="-170"/>
              <a:t>Pflegedokumentation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87056" y="3947159"/>
            <a:ext cx="1456944" cy="1196339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917193"/>
            <a:ext cx="3769995" cy="18802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70">
                <a:solidFill>
                  <a:srgbClr val="379C73"/>
                </a:solidFill>
                <a:latin typeface="Arial Black"/>
                <a:cs typeface="Arial Black"/>
              </a:rPr>
              <a:t>Pflegedokumentation</a:t>
            </a:r>
            <a:endParaRPr sz="2500">
              <a:latin typeface="Arial Black"/>
              <a:cs typeface="Arial Black"/>
            </a:endParaRPr>
          </a:p>
          <a:p>
            <a:pPr marL="304800" indent="-292100">
              <a:lnSpc>
                <a:spcPct val="100000"/>
              </a:lnSpc>
              <a:spcBef>
                <a:spcPts val="34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Abhängigkeit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Anfänglicher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Lernprozess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Risiko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technischer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Probleme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4"/>
              <a:t>Mögliche</a:t>
            </a:r>
            <a:r>
              <a:rPr dirty="0" spc="-85"/>
              <a:t> </a:t>
            </a:r>
            <a:r>
              <a:rPr dirty="0" spc="-225"/>
              <a:t>Nachteile</a:t>
            </a:r>
            <a:r>
              <a:rPr dirty="0" spc="-70"/>
              <a:t> </a:t>
            </a:r>
            <a:r>
              <a:rPr dirty="0" spc="-175"/>
              <a:t>der</a:t>
            </a:r>
            <a:r>
              <a:rPr dirty="0" spc="-75"/>
              <a:t> </a:t>
            </a:r>
            <a:r>
              <a:rPr dirty="0" spc="-225"/>
              <a:t>elektronischen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959" y="2781340"/>
            <a:ext cx="3505200" cy="233210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9284" y="1307591"/>
            <a:ext cx="3252216" cy="227990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87056" y="3947159"/>
            <a:ext cx="1456944" cy="1196339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891657"/>
            <a:ext cx="8072120" cy="30994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04800" marR="579755" indent="-292735">
              <a:lnSpc>
                <a:spcPct val="140000"/>
              </a:lnSpc>
              <a:spcBef>
                <a:spcPts val="10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Pflegeorganisationen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verwenden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unterschiedliche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8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elektronische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Pflegedokumentation.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In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Österreich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gibt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es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keine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einheitliche,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von</a:t>
            </a:r>
            <a:r>
              <a:rPr dirty="0" sz="1800" spc="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allen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Pflegeorganisationen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verwendete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Software.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bedeutet,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dass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nach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Ihrem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Arbeitsbereich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Pflegesektor,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eine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bestimmte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verwenden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werden.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sich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darin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zurechtzufinden,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wird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Regel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Einführungsschulung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angeboten,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besonderen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Merkmalen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Funktionen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vertraut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machen.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5"/>
              <a:t>Software</a:t>
            </a:r>
            <a:r>
              <a:rPr dirty="0" spc="-95"/>
              <a:t> </a:t>
            </a:r>
            <a:r>
              <a:rPr dirty="0" spc="-160"/>
              <a:t>für</a:t>
            </a:r>
            <a:r>
              <a:rPr dirty="0" spc="-90"/>
              <a:t> </a:t>
            </a:r>
            <a:r>
              <a:rPr dirty="0" spc="-235"/>
              <a:t>die</a:t>
            </a:r>
            <a:r>
              <a:rPr dirty="0" spc="-90"/>
              <a:t> </a:t>
            </a:r>
            <a:r>
              <a:rPr dirty="0" spc="-210"/>
              <a:t>Pflegedokumentation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7847" y="2170175"/>
            <a:ext cx="5026152" cy="29733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77800">
              <a:lnSpc>
                <a:spcPct val="100000"/>
              </a:lnSpc>
              <a:spcBef>
                <a:spcPts val="95"/>
              </a:spcBef>
            </a:pPr>
            <a:r>
              <a:rPr dirty="0" spc="-165"/>
              <a:t>KI-</a:t>
            </a:r>
            <a:r>
              <a:rPr dirty="0" spc="-195"/>
              <a:t>unterstützte</a:t>
            </a:r>
            <a:r>
              <a:rPr dirty="0" spc="35"/>
              <a:t> </a:t>
            </a:r>
            <a:r>
              <a:rPr dirty="0" spc="-210"/>
              <a:t>Pflegedokumentation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67004" y="1087374"/>
            <a:ext cx="7805420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97205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Einige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Softwareprogramme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zur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Pflegedokumentation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bieten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bereits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eine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intelligente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Dokumentation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Spracheingabe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Smartphone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Pflegekräfte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Notizen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freihändig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direkt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Patient:innenakte diktieren.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80466" y="3841241"/>
            <a:ext cx="5276215" cy="1077595"/>
          </a:xfrm>
          <a:prstGeom prst="rect">
            <a:avLst/>
          </a:prstGeom>
          <a:solidFill>
            <a:srgbClr val="339966"/>
          </a:solidFill>
          <a:ln w="25400">
            <a:solidFill>
              <a:srgbClr val="395E88"/>
            </a:solidFill>
          </a:ln>
        </p:spPr>
        <p:txBody>
          <a:bodyPr wrap="square" lIns="0" tIns="571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werden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Möglichkeit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haben,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ein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solches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Tool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zu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testen.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500380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0">
                <a:solidFill>
                  <a:srgbClr val="FFFFFF"/>
                </a:solidFill>
              </a:rPr>
              <a:t>Digitaler</a:t>
            </a:r>
            <a:r>
              <a:rPr dirty="0" spc="-95">
                <a:solidFill>
                  <a:srgbClr val="FFFFFF"/>
                </a:solidFill>
              </a:rPr>
              <a:t> </a:t>
            </a:r>
            <a:r>
              <a:rPr dirty="0" spc="-145">
                <a:solidFill>
                  <a:srgbClr val="FFFFFF"/>
                </a:solidFill>
              </a:rPr>
              <a:t>Wandel</a:t>
            </a:r>
            <a:r>
              <a:rPr dirty="0" spc="-75">
                <a:solidFill>
                  <a:srgbClr val="FFFFFF"/>
                </a:solidFill>
              </a:rPr>
              <a:t> </a:t>
            </a:r>
            <a:r>
              <a:rPr dirty="0" spc="-140">
                <a:solidFill>
                  <a:srgbClr val="FFFFFF"/>
                </a:solidFill>
              </a:rPr>
              <a:t>im</a:t>
            </a:r>
            <a:r>
              <a:rPr dirty="0" spc="-85">
                <a:solidFill>
                  <a:srgbClr val="FFFFFF"/>
                </a:solidFill>
              </a:rPr>
              <a:t> </a:t>
            </a:r>
            <a:r>
              <a:rPr dirty="0" spc="-220">
                <a:solidFill>
                  <a:srgbClr val="FFFFFF"/>
                </a:solidFill>
              </a:rPr>
              <a:t>Pflegesektor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87172" y="1181861"/>
            <a:ext cx="3934460" cy="35928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5435" marR="28575" indent="-29337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Wandel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bzw.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Digitalisierung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Pflegesektor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bezieht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sich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Nutzung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Internets,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Bereitstellung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und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Verwaltung der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Pflege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zu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verbessern.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5435" marR="5080" indent="-29337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Ziel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es,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Pflegepersonal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zu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entlasten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gleichzeitig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Pflegebedingungen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das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Wohlbefinden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pflegebedürftigen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Menschen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verbessern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4588" y="1356372"/>
            <a:ext cx="3852671" cy="2569451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112" y="1083563"/>
              <a:ext cx="2587752" cy="3436620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3261105" y="921766"/>
            <a:ext cx="5699760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elektronische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Gesundheitsakte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(EGA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bzw.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ELGA)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Akte,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Krankengeschichte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einer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festgehalten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wird.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wird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vom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Pflegeanbieter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verwaltet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enthält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wichtige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wie: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0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Angaben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Person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70"/>
              </a:spcBef>
              <a:buChar char="•"/>
              <a:tabLst>
                <a:tab pos="30480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Verlaufsnotizen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0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Gesundheitliche</a:t>
            </a:r>
            <a:r>
              <a:rPr dirty="0" sz="18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Probleme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har char="•"/>
              <a:tabLst>
                <a:tab pos="30480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Medikamente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70"/>
              </a:spcBef>
              <a:buChar char="•"/>
              <a:tabLst>
                <a:tab pos="30480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Vitalparameter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0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Testergebnisse,</a:t>
            </a:r>
            <a:r>
              <a:rPr dirty="0" sz="18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etc.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584263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35">
                <a:solidFill>
                  <a:srgbClr val="FFFFFF"/>
                </a:solidFill>
              </a:rPr>
              <a:t>Elektronische</a:t>
            </a:r>
            <a:r>
              <a:rPr dirty="0" spc="-80">
                <a:solidFill>
                  <a:srgbClr val="FFFFFF"/>
                </a:solidFill>
              </a:rPr>
              <a:t> </a:t>
            </a:r>
            <a:r>
              <a:rPr dirty="0" spc="-254">
                <a:solidFill>
                  <a:srgbClr val="FFFFFF"/>
                </a:solidFill>
              </a:rPr>
              <a:t>Gesundheitsakten</a:t>
            </a:r>
            <a:r>
              <a:rPr dirty="0" spc="-45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(EGA)</a:t>
            </a: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87056" y="3947159"/>
            <a:ext cx="1456944" cy="1196339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896111"/>
              <a:ext cx="2894457" cy="376275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75990" y="240614"/>
            <a:ext cx="3594735" cy="155003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195">
                <a:solidFill>
                  <a:srgbClr val="FFFFFF"/>
                </a:solidFill>
              </a:rPr>
              <a:t>Erforderliche</a:t>
            </a:r>
            <a:r>
              <a:rPr dirty="0" spc="5">
                <a:solidFill>
                  <a:srgbClr val="FFFFFF"/>
                </a:solidFill>
              </a:rPr>
              <a:t> </a:t>
            </a:r>
            <a:r>
              <a:rPr dirty="0" spc="-95">
                <a:solidFill>
                  <a:srgbClr val="FFFFFF"/>
                </a:solidFill>
              </a:rPr>
              <a:t>digitale </a:t>
            </a:r>
            <a:r>
              <a:rPr dirty="0" spc="-240">
                <a:solidFill>
                  <a:srgbClr val="FFFFFF"/>
                </a:solidFill>
              </a:rPr>
              <a:t>Grundkenntnisse</a:t>
            </a:r>
            <a:r>
              <a:rPr dirty="0" spc="-15">
                <a:solidFill>
                  <a:srgbClr val="FFFFFF"/>
                </a:solidFill>
              </a:rPr>
              <a:t> </a:t>
            </a:r>
            <a:r>
              <a:rPr dirty="0" spc="-160">
                <a:solidFill>
                  <a:srgbClr val="FFFFFF"/>
                </a:solidFill>
              </a:rPr>
              <a:t>für</a:t>
            </a:r>
            <a:r>
              <a:rPr dirty="0" spc="-60">
                <a:solidFill>
                  <a:srgbClr val="FFFFFF"/>
                </a:solidFill>
              </a:rPr>
              <a:t> </a:t>
            </a:r>
            <a:r>
              <a:rPr dirty="0" spc="-185">
                <a:solidFill>
                  <a:srgbClr val="FFFFFF"/>
                </a:solidFill>
              </a:rPr>
              <a:t>die </a:t>
            </a:r>
            <a:r>
              <a:rPr dirty="0" spc="-170">
                <a:solidFill>
                  <a:srgbClr val="FFFFFF"/>
                </a:solidFill>
              </a:rPr>
              <a:t>elektronische Pflegedokumentation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3465703" y="1938020"/>
            <a:ext cx="4886325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Umgang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mit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digitalen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Geräten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wie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Smartphones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oder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Tablets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IT-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Grundkenntnisse</a:t>
            </a:r>
            <a:endParaRPr sz="1800">
              <a:latin typeface="Arial"/>
              <a:cs typeface="Arial"/>
            </a:endParaRPr>
          </a:p>
          <a:p>
            <a:pPr marL="12700" marR="1642110">
              <a:lnSpc>
                <a:spcPct val="140000"/>
              </a:lnSpc>
              <a:spcBef>
                <a:spcPts val="5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PC-Grundkenntnisse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Softwarespezifische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Kenntnisse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5094732"/>
            <a:ext cx="9144000" cy="48895"/>
          </a:xfrm>
          <a:custGeom>
            <a:avLst/>
            <a:gdLst/>
            <a:ahLst/>
            <a:cxnLst/>
            <a:rect l="l" t="t" r="r" b="b"/>
            <a:pathLst>
              <a:path w="9144000" h="48895">
                <a:moveTo>
                  <a:pt x="0" y="48767"/>
                </a:moveTo>
                <a:lnTo>
                  <a:pt x="9144000" y="48767"/>
                </a:lnTo>
                <a:lnTo>
                  <a:pt x="9144000" y="0"/>
                </a:lnTo>
                <a:lnTo>
                  <a:pt x="0" y="0"/>
                </a:lnTo>
                <a:lnTo>
                  <a:pt x="0" y="48767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9144000" cy="5095240"/>
            <a:chOff x="0" y="0"/>
            <a:chExt cx="9144000" cy="509524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9144000" cy="772795"/>
            </a:xfrm>
            <a:custGeom>
              <a:avLst/>
              <a:gdLst/>
              <a:ahLst/>
              <a:cxnLst/>
              <a:rect l="l" t="t" r="r" b="b"/>
              <a:pathLst>
                <a:path w="9144000" h="772795">
                  <a:moveTo>
                    <a:pt x="0" y="772668"/>
                  </a:moveTo>
                  <a:lnTo>
                    <a:pt x="9144000" y="77266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72668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772668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441451" y="215595"/>
            <a:ext cx="350774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00">
                <a:solidFill>
                  <a:srgbClr val="FFFFFF"/>
                </a:solidFill>
                <a:latin typeface="Arial Black"/>
                <a:cs typeface="Arial Black"/>
              </a:rPr>
              <a:t>Digitale</a:t>
            </a:r>
            <a:r>
              <a:rPr dirty="0" sz="2500" spc="-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20">
                <a:solidFill>
                  <a:srgbClr val="FFFFFF"/>
                </a:solidFill>
                <a:latin typeface="Arial Black"/>
                <a:cs typeface="Arial Black"/>
              </a:rPr>
              <a:t>Routenplanung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1056" y="1095197"/>
            <a:ext cx="5333365" cy="1535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Was</a:t>
            </a:r>
            <a:r>
              <a:rPr dirty="0" sz="33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sind</a:t>
            </a:r>
            <a:r>
              <a:rPr dirty="0" sz="33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die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wesentlichen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Funktionen</a:t>
            </a:r>
            <a:r>
              <a:rPr dirty="0" sz="33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digitaler Routenplanungstools?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308356" y="3107816"/>
            <a:ext cx="5658485" cy="1534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 marR="17780">
              <a:lnSpc>
                <a:spcPct val="100000"/>
              </a:lnSpc>
              <a:spcBef>
                <a:spcPts val="100"/>
              </a:spcBef>
              <a:tabLst>
                <a:tab pos="2167255" algn="l"/>
              </a:tabLst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Welche</a:t>
            </a:r>
            <a:r>
              <a:rPr dirty="0" sz="33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40" b="1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dirty="0" sz="3300" spc="-1675" b="1">
                <a:solidFill>
                  <a:srgbClr val="3E3E3E"/>
                </a:solidFill>
                <a:latin typeface="Arial"/>
                <a:cs typeface="Arial"/>
              </a:rPr>
              <a:t>p</a:t>
            </a:r>
            <a:r>
              <a:rPr dirty="0" baseline="175925" sz="900" spc="-44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175925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ps</a:t>
            </a:r>
            <a:r>
              <a:rPr dirty="0" sz="33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für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die</a:t>
            </a:r>
            <a:r>
              <a:rPr dirty="0" sz="33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digitale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Routenplanung</a:t>
            </a:r>
            <a:r>
              <a:rPr dirty="0" sz="3300" spc="-5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gibt</a:t>
            </a:r>
            <a:r>
              <a:rPr dirty="0" sz="33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es</a:t>
            </a:r>
            <a:r>
              <a:rPr dirty="0" sz="33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und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was</a:t>
            </a:r>
            <a:r>
              <a:rPr dirty="0" sz="33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sind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ihre</a:t>
            </a:r>
            <a:r>
              <a:rPr dirty="0" sz="33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Vorteile?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821435"/>
            <a:ext cx="9107805" cy="4322445"/>
          </a:xfrm>
          <a:custGeom>
            <a:avLst/>
            <a:gdLst/>
            <a:ahLst/>
            <a:cxnLst/>
            <a:rect l="l" t="t" r="r" b="b"/>
            <a:pathLst>
              <a:path w="9107805" h="4322445">
                <a:moveTo>
                  <a:pt x="9107424" y="4322062"/>
                </a:moveTo>
                <a:lnTo>
                  <a:pt x="9107424" y="0"/>
                </a:lnTo>
                <a:lnTo>
                  <a:pt x="0" y="0"/>
                </a:lnTo>
                <a:lnTo>
                  <a:pt x="0" y="4322062"/>
                </a:lnTo>
                <a:lnTo>
                  <a:pt x="9107424" y="4322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322190" y="1093469"/>
            <a:ext cx="4431665" cy="37388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Routenplanung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in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häuslichen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Pflege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Vorteil,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wenn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Sie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zwischen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verschiedenen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Standorten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pendeln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müssen.</a:t>
            </a:r>
            <a:endParaRPr sz="1800">
              <a:latin typeface="Arial"/>
              <a:cs typeface="Arial"/>
            </a:endParaRPr>
          </a:p>
          <a:p>
            <a:pPr marL="12700" marR="31750">
              <a:lnSpc>
                <a:spcPct val="140100"/>
              </a:lnSpc>
              <a:spcBef>
                <a:spcPts val="201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Anstelle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manuellen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Routenplanung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Ihnen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Planung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Ihrer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Patient:innenbesuche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helfen,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indem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Fahrzeiten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berechnen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und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effizientesten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Routen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vorschlagen.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350774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5">
                <a:solidFill>
                  <a:srgbClr val="FFFFFF"/>
                </a:solidFill>
              </a:rPr>
              <a:t>Digitale</a:t>
            </a:r>
            <a:r>
              <a:rPr dirty="0" spc="-80">
                <a:solidFill>
                  <a:srgbClr val="FFFFFF"/>
                </a:solidFill>
              </a:rPr>
              <a:t> </a:t>
            </a:r>
            <a:r>
              <a:rPr dirty="0" spc="-225">
                <a:solidFill>
                  <a:srgbClr val="FFFFFF"/>
                </a:solidFill>
              </a:rPr>
              <a:t>Routenplanung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00"/>
            <a:ext cx="3688079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73100" y="1290516"/>
            <a:ext cx="8061325" cy="3098800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60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Klient:innen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Prioritätsstatus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zugewiesen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werden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65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Zeitliche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Einschränkungen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Klient:innen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Route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hinzugefügt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865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werden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65"/>
              </a:spcBef>
              <a:buChar char="●"/>
              <a:tabLst>
                <a:tab pos="24066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Echtzeit-Nachverfolgung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60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Klient:innen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Textnachricht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Ankunftszeit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informiert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87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werden</a:t>
            </a:r>
            <a:endParaRPr sz="1800">
              <a:latin typeface="Arial"/>
              <a:cs typeface="Arial"/>
            </a:endParaRPr>
          </a:p>
          <a:p>
            <a:pPr marL="241300" marR="5080" indent="-228600">
              <a:lnSpc>
                <a:spcPts val="3030"/>
              </a:lnSpc>
              <a:spcBef>
                <a:spcPts val="90"/>
              </a:spcBef>
              <a:buChar char="●"/>
              <a:tabLst>
                <a:tab pos="2413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Stornierungen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Besuchen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neue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Termine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hinzugefügt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werden,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neue Route zu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erstellen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4"/>
              <a:t>Mögliche</a:t>
            </a:r>
            <a:r>
              <a:rPr dirty="0" spc="-70"/>
              <a:t> </a:t>
            </a:r>
            <a:r>
              <a:rPr dirty="0" spc="-215"/>
              <a:t>Funktionen</a:t>
            </a:r>
            <a:r>
              <a:rPr dirty="0" spc="-25"/>
              <a:t> </a:t>
            </a:r>
            <a:r>
              <a:rPr dirty="0" spc="-235"/>
              <a:t>von</a:t>
            </a:r>
            <a:r>
              <a:rPr dirty="0" spc="-70"/>
              <a:t> </a:t>
            </a:r>
            <a:r>
              <a:rPr dirty="0" spc="-229"/>
              <a:t>Routenplanungstools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/>
              <a:t>Google</a:t>
            </a:r>
            <a:r>
              <a:rPr dirty="0" spc="-110"/>
              <a:t> </a:t>
            </a:r>
            <a:r>
              <a:rPr dirty="0" spc="-330"/>
              <a:t>Maps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85622" y="1057147"/>
            <a:ext cx="724280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Google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Maps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weitesten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verbreitete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Routenplanungssoftware.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53973" y="1669542"/>
            <a:ext cx="5962015" cy="1987550"/>
          </a:xfrm>
          <a:prstGeom prst="rect">
            <a:avLst/>
          </a:prstGeom>
          <a:solidFill>
            <a:srgbClr val="9BBA58"/>
          </a:solidFill>
          <a:ln w="25400">
            <a:solidFill>
              <a:srgbClr val="708740"/>
            </a:solidFill>
          </a:ln>
        </p:spPr>
        <p:txBody>
          <a:bodyPr wrap="square" lIns="0" tIns="17780" rIns="0" bIns="0" rtlCol="0" vert="horz">
            <a:spAutoFit/>
          </a:bodyPr>
          <a:lstStyle/>
          <a:p>
            <a:pPr marL="53340">
              <a:lnSpc>
                <a:spcPct val="100000"/>
              </a:lnSpc>
              <a:spcBef>
                <a:spcPts val="14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kostenloses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Tool</a:t>
            </a:r>
            <a:endParaRPr sz="180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einfache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Benutzeroberfläche</a:t>
            </a:r>
            <a:endParaRPr sz="180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10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Stopps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einplanen</a:t>
            </a:r>
            <a:endParaRPr sz="1800">
              <a:latin typeface="Arial"/>
              <a:cs typeface="Arial"/>
            </a:endParaRPr>
          </a:p>
          <a:p>
            <a:pPr marL="53340" marR="409575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Routen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Desktop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planen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und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Navigation per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Mail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mobiles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Gerät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senden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72262" y="4213097"/>
            <a:ext cx="5943600" cy="746760"/>
          </a:xfrm>
          <a:prstGeom prst="rect">
            <a:avLst/>
          </a:prstGeom>
          <a:solidFill>
            <a:srgbClr val="C0504D"/>
          </a:solidFill>
          <a:ln w="25400">
            <a:solidFill>
              <a:srgbClr val="8B3938"/>
            </a:solidFill>
          </a:ln>
        </p:spPr>
        <p:txBody>
          <a:bodyPr wrap="square" lIns="0" tIns="6985" rIns="0" bIns="0" rtlCol="0" vert="horz">
            <a:spAutoFit/>
          </a:bodyPr>
          <a:lstStyle/>
          <a:p>
            <a:pPr marL="273050" indent="-228600">
              <a:lnSpc>
                <a:spcPct val="100000"/>
              </a:lnSpc>
              <a:spcBef>
                <a:spcPts val="55"/>
              </a:spcBef>
              <a:buClr>
                <a:srgbClr val="585858"/>
              </a:buClr>
              <a:buChar char="-"/>
              <a:tabLst>
                <a:tab pos="27305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Begrenzung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auf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Stopps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Strecke</a:t>
            </a:r>
            <a:endParaRPr sz="1800">
              <a:latin typeface="Arial"/>
              <a:cs typeface="Arial"/>
            </a:endParaRPr>
          </a:p>
          <a:p>
            <a:pPr marL="273050" indent="-228600">
              <a:lnSpc>
                <a:spcPct val="100000"/>
              </a:lnSpc>
              <a:spcBef>
                <a:spcPts val="865"/>
              </a:spcBef>
              <a:buClr>
                <a:srgbClr val="585858"/>
              </a:buClr>
              <a:buChar char="-"/>
              <a:tabLst>
                <a:tab pos="27305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Keine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Routenoptimierung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03173" y="1761998"/>
            <a:ext cx="8140700" cy="1909445"/>
            <a:chOff x="503173" y="1761998"/>
            <a:chExt cx="8140700" cy="1909445"/>
          </a:xfrm>
        </p:grpSpPr>
        <p:sp>
          <p:nvSpPr>
            <p:cNvPr id="3" name="object 3" descr=""/>
            <p:cNvSpPr/>
            <p:nvPr/>
          </p:nvSpPr>
          <p:spPr>
            <a:xfrm>
              <a:off x="515873" y="1774698"/>
              <a:ext cx="8115300" cy="1884045"/>
            </a:xfrm>
            <a:custGeom>
              <a:avLst/>
              <a:gdLst/>
              <a:ahLst/>
              <a:cxnLst/>
              <a:rect l="l" t="t" r="r" b="b"/>
              <a:pathLst>
                <a:path w="8115300" h="1884045">
                  <a:moveTo>
                    <a:pt x="8115300" y="0"/>
                  </a:moveTo>
                  <a:lnTo>
                    <a:pt x="0" y="0"/>
                  </a:lnTo>
                  <a:lnTo>
                    <a:pt x="0" y="1883664"/>
                  </a:lnTo>
                  <a:lnTo>
                    <a:pt x="8115300" y="1883664"/>
                  </a:lnTo>
                  <a:lnTo>
                    <a:pt x="811530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15873" y="1774698"/>
              <a:ext cx="8115300" cy="1884045"/>
            </a:xfrm>
            <a:custGeom>
              <a:avLst/>
              <a:gdLst/>
              <a:ahLst/>
              <a:cxnLst/>
              <a:rect l="l" t="t" r="r" b="b"/>
              <a:pathLst>
                <a:path w="8115300" h="1884045">
                  <a:moveTo>
                    <a:pt x="0" y="1883664"/>
                  </a:moveTo>
                  <a:lnTo>
                    <a:pt x="8115300" y="1883664"/>
                  </a:lnTo>
                  <a:lnTo>
                    <a:pt x="8115300" y="0"/>
                  </a:lnTo>
                  <a:lnTo>
                    <a:pt x="0" y="0"/>
                  </a:lnTo>
                  <a:lnTo>
                    <a:pt x="0" y="1883664"/>
                  </a:lnTo>
                  <a:close/>
                </a:path>
              </a:pathLst>
            </a:custGeom>
            <a:ln w="25400">
              <a:solidFill>
                <a:srgbClr val="70874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Routenplanungs-</a:t>
            </a:r>
            <a:r>
              <a:rPr dirty="0" spc="-150"/>
              <a:t>App</a:t>
            </a:r>
            <a:r>
              <a:rPr dirty="0" spc="20"/>
              <a:t> </a:t>
            </a:r>
            <a:r>
              <a:rPr dirty="0" spc="-175"/>
              <a:t>„Straightaway“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47522" y="901446"/>
            <a:ext cx="7885430" cy="2735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85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Straightaway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Smartphone-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effizienten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Routenplanung,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bei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Google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Play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Store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erhältlich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ist.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Adressen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hochladen, indem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Foto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Stopps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machen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kostenlos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25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Stopps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einplanen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Algorithmus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ermittelt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optimale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Route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unter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Berücksichtigung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Verkehrsaufkommens,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Straßenverhältnisse,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Entfernung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zwischen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Stopps,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usw.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15873" y="4071365"/>
            <a:ext cx="8115300" cy="897890"/>
          </a:xfrm>
          <a:prstGeom prst="rect">
            <a:avLst/>
          </a:prstGeom>
          <a:solidFill>
            <a:srgbClr val="C0504D"/>
          </a:solidFill>
          <a:ln w="25400">
            <a:solidFill>
              <a:srgbClr val="8B3938"/>
            </a:solidFill>
          </a:ln>
        </p:spPr>
        <p:txBody>
          <a:bodyPr wrap="square" lIns="0" tIns="5715" rIns="0" bIns="0" rtlCol="0" vert="horz">
            <a:spAutoFit/>
          </a:bodyPr>
          <a:lstStyle/>
          <a:p>
            <a:pPr marL="43815" marR="469900">
              <a:lnSpc>
                <a:spcPct val="140000"/>
              </a:lnSpc>
              <a:spcBef>
                <a:spcPts val="4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müssen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auf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ein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Premium-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Konto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upgraden,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zusätzliche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Funktionen freizuschalten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90981" y="1931161"/>
            <a:ext cx="7625715" cy="2179320"/>
            <a:chOff x="490981" y="1931161"/>
            <a:chExt cx="7625715" cy="2179320"/>
          </a:xfrm>
        </p:grpSpPr>
        <p:sp>
          <p:nvSpPr>
            <p:cNvPr id="3" name="object 3" descr=""/>
            <p:cNvSpPr/>
            <p:nvPr/>
          </p:nvSpPr>
          <p:spPr>
            <a:xfrm>
              <a:off x="503681" y="1943861"/>
              <a:ext cx="7600315" cy="2153920"/>
            </a:xfrm>
            <a:custGeom>
              <a:avLst/>
              <a:gdLst/>
              <a:ahLst/>
              <a:cxnLst/>
              <a:rect l="l" t="t" r="r" b="b"/>
              <a:pathLst>
                <a:path w="7600315" h="2153920">
                  <a:moveTo>
                    <a:pt x="7600188" y="0"/>
                  </a:moveTo>
                  <a:lnTo>
                    <a:pt x="0" y="0"/>
                  </a:lnTo>
                  <a:lnTo>
                    <a:pt x="0" y="2153412"/>
                  </a:lnTo>
                  <a:lnTo>
                    <a:pt x="7600188" y="2153412"/>
                  </a:lnTo>
                  <a:lnTo>
                    <a:pt x="760018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03681" y="1943861"/>
              <a:ext cx="7600315" cy="2153920"/>
            </a:xfrm>
            <a:custGeom>
              <a:avLst/>
              <a:gdLst/>
              <a:ahLst/>
              <a:cxnLst/>
              <a:rect l="l" t="t" r="r" b="b"/>
              <a:pathLst>
                <a:path w="7600315" h="2153920">
                  <a:moveTo>
                    <a:pt x="0" y="2153412"/>
                  </a:moveTo>
                  <a:lnTo>
                    <a:pt x="7600188" y="2153412"/>
                  </a:lnTo>
                  <a:lnTo>
                    <a:pt x="7600188" y="0"/>
                  </a:lnTo>
                  <a:lnTo>
                    <a:pt x="0" y="0"/>
                  </a:lnTo>
                  <a:lnTo>
                    <a:pt x="0" y="2153412"/>
                  </a:lnTo>
                  <a:close/>
                </a:path>
              </a:pathLst>
            </a:custGeom>
            <a:ln w="25399">
              <a:solidFill>
                <a:srgbClr val="70874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Routenplanungs-</a:t>
            </a:r>
            <a:r>
              <a:rPr dirty="0" spc="-150"/>
              <a:t>App</a:t>
            </a:r>
            <a:r>
              <a:rPr dirty="0" spc="-20"/>
              <a:t> </a:t>
            </a:r>
            <a:r>
              <a:rPr dirty="0" spc="-75"/>
              <a:t>„MyWay</a:t>
            </a:r>
            <a:r>
              <a:rPr dirty="0" spc="-65"/>
              <a:t> </a:t>
            </a:r>
            <a:r>
              <a:rPr dirty="0" spc="-114"/>
              <a:t>Route“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35635" y="898467"/>
            <a:ext cx="7960995" cy="2983230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weitere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Option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effizienten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Routenplanung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„MyWay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Route“,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ebenfalls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Google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Play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Store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erhältlich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ist.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1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Adressen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Excel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importieren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Foto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Adressen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hochladen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kostenlos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20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Stopps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einplanen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411924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Optimierungsalgorithmus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ermittelt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die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effizienteste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Route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beliebig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viele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Routen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planen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Optimierungen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vornehmen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15873" y="4161282"/>
            <a:ext cx="7588250" cy="850900"/>
          </a:xfrm>
          <a:prstGeom prst="rect">
            <a:avLst/>
          </a:prstGeom>
          <a:solidFill>
            <a:srgbClr val="C0504D"/>
          </a:solidFill>
          <a:ln w="25400">
            <a:solidFill>
              <a:srgbClr val="8B3938"/>
            </a:solidFill>
          </a:ln>
        </p:spPr>
        <p:txBody>
          <a:bodyPr wrap="square" lIns="0" tIns="17145" rIns="0" bIns="0" rtlCol="0" vert="horz">
            <a:spAutoFit/>
          </a:bodyPr>
          <a:lstStyle/>
          <a:p>
            <a:pPr marL="32384" marR="55244">
              <a:lnSpc>
                <a:spcPts val="3030"/>
              </a:lnSpc>
              <a:spcBef>
                <a:spcPts val="13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Für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Planung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von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mehr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als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Stopps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müssen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ein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Premium-Konto anlegen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5835" y="1421891"/>
            <a:ext cx="3598164" cy="244297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1802" y="1292199"/>
            <a:ext cx="4611370" cy="2927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9050">
              <a:lnSpc>
                <a:spcPct val="140000"/>
              </a:lnSpc>
              <a:spcBef>
                <a:spcPts val="100"/>
              </a:spcBef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Einige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Pflegedienstleister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nutzen ihre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eigene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spezielle</a:t>
            </a:r>
            <a:r>
              <a:rPr dirty="0" sz="17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Routenplanungssoftware,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sodass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ihre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Mitarbeiter:innen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Routen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nicht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selbst</a:t>
            </a:r>
            <a:r>
              <a:rPr dirty="0" sz="17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planen müssen.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7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vorgeschlagenen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7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jedoch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unterstützen,</a:t>
            </a:r>
            <a:r>
              <a:rPr dirty="0" sz="17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falls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eigenen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dirty="0" sz="17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die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Planung</a:t>
            </a:r>
            <a:r>
              <a:rPr dirty="0" sz="1700" spc="-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verwenden</a:t>
            </a:r>
            <a:r>
              <a:rPr dirty="0" sz="17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müssen.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70"/>
              <a:t>Nutzung</a:t>
            </a:r>
            <a:r>
              <a:rPr dirty="0" spc="-55"/>
              <a:t> </a:t>
            </a:r>
            <a:r>
              <a:rPr dirty="0" spc="-210"/>
              <a:t>digitaler</a:t>
            </a:r>
            <a:r>
              <a:rPr dirty="0" spc="-50"/>
              <a:t> </a:t>
            </a:r>
            <a:r>
              <a:rPr dirty="0" spc="-229"/>
              <a:t>Routenplanungstools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5094732"/>
            <a:ext cx="9144000" cy="48895"/>
          </a:xfrm>
          <a:custGeom>
            <a:avLst/>
            <a:gdLst/>
            <a:ahLst/>
            <a:cxnLst/>
            <a:rect l="l" t="t" r="r" b="b"/>
            <a:pathLst>
              <a:path w="9144000" h="48895">
                <a:moveTo>
                  <a:pt x="0" y="48767"/>
                </a:moveTo>
                <a:lnTo>
                  <a:pt x="9144000" y="48767"/>
                </a:lnTo>
                <a:lnTo>
                  <a:pt x="9144000" y="0"/>
                </a:lnTo>
                <a:lnTo>
                  <a:pt x="0" y="0"/>
                </a:lnTo>
                <a:lnTo>
                  <a:pt x="0" y="48767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9144000" cy="5095240"/>
            <a:chOff x="0" y="0"/>
            <a:chExt cx="9144000" cy="509524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9144000" cy="772795"/>
            </a:xfrm>
            <a:custGeom>
              <a:avLst/>
              <a:gdLst/>
              <a:ahLst/>
              <a:cxnLst/>
              <a:rect l="l" t="t" r="r" b="b"/>
              <a:pathLst>
                <a:path w="9144000" h="772795">
                  <a:moveTo>
                    <a:pt x="0" y="772668"/>
                  </a:moveTo>
                  <a:lnTo>
                    <a:pt x="9144000" y="77266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72668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772668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698055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FFFFFF"/>
                </a:solidFill>
              </a:rPr>
              <a:t>Digitale</a:t>
            </a:r>
            <a:r>
              <a:rPr dirty="0" spc="-75">
                <a:solidFill>
                  <a:srgbClr val="FFFFFF"/>
                </a:solidFill>
              </a:rPr>
              <a:t> </a:t>
            </a:r>
            <a:r>
              <a:rPr dirty="0" spc="-215">
                <a:solidFill>
                  <a:srgbClr val="FFFFFF"/>
                </a:solidFill>
              </a:rPr>
              <a:t>Kommunikation</a:t>
            </a:r>
            <a:r>
              <a:rPr dirty="0" spc="-30">
                <a:solidFill>
                  <a:srgbClr val="FFFFFF"/>
                </a:solidFill>
              </a:rPr>
              <a:t> </a:t>
            </a:r>
            <a:r>
              <a:rPr dirty="0" spc="-225">
                <a:solidFill>
                  <a:srgbClr val="FFFFFF"/>
                </a:solidFill>
              </a:rPr>
              <a:t>und</a:t>
            </a:r>
            <a:r>
              <a:rPr dirty="0" spc="-50">
                <a:solidFill>
                  <a:srgbClr val="FFFFFF"/>
                </a:solidFill>
              </a:rPr>
              <a:t> </a:t>
            </a:r>
            <a:r>
              <a:rPr dirty="0" spc="-190">
                <a:solidFill>
                  <a:srgbClr val="FFFFFF"/>
                </a:solidFill>
              </a:rPr>
              <a:t>Zusammenarbeit</a:t>
            </a:r>
          </a:p>
        </p:txBody>
      </p:sp>
      <p:grpSp>
        <p:nvGrpSpPr>
          <p:cNvPr id="8" name="object 8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82956" y="861821"/>
            <a:ext cx="5669915" cy="4141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 marR="782955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Was</a:t>
            </a:r>
            <a:r>
              <a:rPr dirty="0" sz="30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sind</a:t>
            </a:r>
            <a:r>
              <a:rPr dirty="0" sz="30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die</a:t>
            </a:r>
            <a:r>
              <a:rPr dirty="0" sz="30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3E3E3E"/>
                </a:solidFill>
                <a:latin typeface="Arial"/>
                <a:cs typeface="Arial"/>
              </a:rPr>
              <a:t>wesentlichen </a:t>
            </a: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Funktionen</a:t>
            </a:r>
            <a:r>
              <a:rPr dirty="0" sz="3000" spc="-1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3E3E3E"/>
                </a:solidFill>
                <a:latin typeface="Arial"/>
                <a:cs typeface="Arial"/>
              </a:rPr>
              <a:t>digitaler </a:t>
            </a: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Kommunikations-</a:t>
            </a:r>
            <a:r>
              <a:rPr dirty="0" sz="3000" spc="-1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spc="-25" b="1">
                <a:solidFill>
                  <a:srgbClr val="3E3E3E"/>
                </a:solidFill>
                <a:latin typeface="Arial"/>
                <a:cs typeface="Arial"/>
              </a:rPr>
              <a:t>und </a:t>
            </a:r>
            <a:r>
              <a:rPr dirty="0" sz="3000" spc="-10" b="1">
                <a:solidFill>
                  <a:srgbClr val="3E3E3E"/>
                </a:solidFill>
                <a:latin typeface="Arial"/>
                <a:cs typeface="Arial"/>
              </a:rPr>
              <a:t>Kollaborationstools?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3000">
              <a:latin typeface="Arial"/>
              <a:cs typeface="Arial"/>
            </a:endParaRPr>
          </a:p>
          <a:p>
            <a:pPr marL="50800" marR="43180">
              <a:lnSpc>
                <a:spcPct val="100000"/>
              </a:lnSpc>
              <a:spcBef>
                <a:spcPts val="5"/>
              </a:spcBef>
            </a:pP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Welche</a:t>
            </a:r>
            <a:r>
              <a:rPr dirty="0" sz="30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spc="30" b="1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dirty="0" sz="3000" spc="-90" b="1">
                <a:solidFill>
                  <a:srgbClr val="3E3E3E"/>
                </a:solidFill>
                <a:latin typeface="Arial"/>
                <a:cs typeface="Arial"/>
              </a:rPr>
              <a:t>p</a:t>
            </a:r>
            <a:r>
              <a:rPr dirty="0" baseline="180555" sz="900" spc="-232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sz="3000" spc="25" b="1">
                <a:solidFill>
                  <a:srgbClr val="3E3E3E"/>
                </a:solidFill>
                <a:latin typeface="Arial"/>
                <a:cs typeface="Arial"/>
              </a:rPr>
              <a:t>p</a:t>
            </a:r>
            <a:r>
              <a:rPr dirty="0" sz="3000" spc="30" b="1">
                <a:solidFill>
                  <a:srgbClr val="3E3E3E"/>
                </a:solidFill>
                <a:latin typeface="Arial"/>
                <a:cs typeface="Arial"/>
              </a:rPr>
              <a:t>s</a:t>
            </a:r>
            <a:r>
              <a:rPr dirty="0" sz="30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gibt</a:t>
            </a:r>
            <a:r>
              <a:rPr dirty="0" sz="3000" spc="-5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es</a:t>
            </a:r>
            <a:r>
              <a:rPr dirty="0" sz="30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für</a:t>
            </a:r>
            <a:r>
              <a:rPr dirty="0" sz="30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spc="-25" b="1">
                <a:solidFill>
                  <a:srgbClr val="3E3E3E"/>
                </a:solidFill>
                <a:latin typeface="Arial"/>
                <a:cs typeface="Arial"/>
              </a:rPr>
              <a:t>die </a:t>
            </a: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digitale</a:t>
            </a:r>
            <a:r>
              <a:rPr dirty="0" sz="3000" spc="-7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Kommunikation</a:t>
            </a:r>
            <a:r>
              <a:rPr dirty="0" sz="3000" spc="-9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spc="-25" b="1">
                <a:solidFill>
                  <a:srgbClr val="3E3E3E"/>
                </a:solidFill>
                <a:latin typeface="Arial"/>
                <a:cs typeface="Arial"/>
              </a:rPr>
              <a:t>und </a:t>
            </a: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Zusammenarbeit</a:t>
            </a:r>
            <a:r>
              <a:rPr dirty="0" sz="30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und</a:t>
            </a:r>
            <a:r>
              <a:rPr dirty="0" sz="30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was</a:t>
            </a:r>
            <a:r>
              <a:rPr dirty="0" sz="30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spc="-20" b="1">
                <a:solidFill>
                  <a:srgbClr val="3E3E3E"/>
                </a:solidFill>
                <a:latin typeface="Arial"/>
                <a:cs typeface="Arial"/>
              </a:rPr>
              <a:t>sind </a:t>
            </a: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ihre</a:t>
            </a:r>
            <a:r>
              <a:rPr dirty="0" sz="30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3E3E3E"/>
                </a:solidFill>
                <a:latin typeface="Arial"/>
                <a:cs typeface="Arial"/>
              </a:rPr>
              <a:t>Vorteile?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5095" y="3441191"/>
            <a:ext cx="1898903" cy="17023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0"/>
              <a:t>Digitaler</a:t>
            </a:r>
            <a:r>
              <a:rPr dirty="0" spc="-85"/>
              <a:t> </a:t>
            </a:r>
            <a:r>
              <a:rPr dirty="0" spc="-145"/>
              <a:t>Wandel</a:t>
            </a:r>
            <a:r>
              <a:rPr dirty="0" spc="-75"/>
              <a:t> </a:t>
            </a:r>
            <a:r>
              <a:rPr dirty="0" spc="-160"/>
              <a:t>im</a:t>
            </a:r>
            <a:r>
              <a:rPr dirty="0" spc="-75"/>
              <a:t> </a:t>
            </a:r>
            <a:r>
              <a:rPr dirty="0" spc="-220"/>
              <a:t>Pflegesektor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87172" y="1361313"/>
            <a:ext cx="780986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5435" marR="475615" indent="-29337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Covid-19-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Pandemie hat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Nutzung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Pflege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beschleunigt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5435" marR="5080" indent="-293370">
              <a:lnSpc>
                <a:spcPct val="100000"/>
              </a:lnSpc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Wandel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Pflegesektor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jedoch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gerade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erst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begonnen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und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fortlaufender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Prozess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2708" y="3032781"/>
            <a:ext cx="1269492" cy="125115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03384" y="2992951"/>
            <a:ext cx="1857827" cy="1477125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5135879"/>
            <a:ext cx="9144000" cy="7620"/>
          </a:xfrm>
          <a:custGeom>
            <a:avLst/>
            <a:gdLst/>
            <a:ahLst/>
            <a:cxnLst/>
            <a:rect l="l" t="t" r="r" b="b"/>
            <a:pathLst>
              <a:path w="9144000" h="7620">
                <a:moveTo>
                  <a:pt x="0" y="7620"/>
                </a:moveTo>
                <a:lnTo>
                  <a:pt x="9144000" y="7620"/>
                </a:lnTo>
                <a:lnTo>
                  <a:pt x="914400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9144000" cy="5135880"/>
            <a:chOff x="0" y="0"/>
            <a:chExt cx="9144000" cy="513588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9144000" cy="814069"/>
            </a:xfrm>
            <a:custGeom>
              <a:avLst/>
              <a:gdLst/>
              <a:ahLst/>
              <a:cxnLst/>
              <a:rect l="l" t="t" r="r" b="b"/>
              <a:pathLst>
                <a:path w="9144000" h="814069">
                  <a:moveTo>
                    <a:pt x="0" y="813815"/>
                  </a:moveTo>
                  <a:lnTo>
                    <a:pt x="9144000" y="813815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13815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81381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500" y="1034796"/>
              <a:ext cx="3514344" cy="234391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3836034" y="1175765"/>
            <a:ext cx="4848225" cy="156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Mithilfe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Fernkommunikationsmitteln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können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problemlos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Ihren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Kolleg:innen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in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Verbindung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treten,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Updates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Echtzeit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erhalten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sensible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Patient:innendaten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austauschen</a:t>
            </a:r>
            <a:r>
              <a:rPr dirty="0" sz="1800" spc="-1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57226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FFFFFF"/>
                </a:solidFill>
              </a:rPr>
              <a:t>Tools</a:t>
            </a:r>
            <a:r>
              <a:rPr dirty="0" spc="-110">
                <a:solidFill>
                  <a:srgbClr val="FFFFFF"/>
                </a:solidFill>
              </a:rPr>
              <a:t> </a:t>
            </a:r>
            <a:r>
              <a:rPr dirty="0" spc="-160">
                <a:solidFill>
                  <a:srgbClr val="FFFFFF"/>
                </a:solidFill>
              </a:rPr>
              <a:t>für</a:t>
            </a:r>
            <a:r>
              <a:rPr dirty="0" spc="-105">
                <a:solidFill>
                  <a:srgbClr val="FFFFFF"/>
                </a:solidFill>
              </a:rPr>
              <a:t> </a:t>
            </a:r>
            <a:r>
              <a:rPr dirty="0" spc="-235">
                <a:solidFill>
                  <a:srgbClr val="FFFFFF"/>
                </a:solidFill>
              </a:rPr>
              <a:t>die</a:t>
            </a:r>
            <a:r>
              <a:rPr dirty="0" spc="-85">
                <a:solidFill>
                  <a:srgbClr val="FFFFFF"/>
                </a:solidFill>
              </a:rPr>
              <a:t> </a:t>
            </a:r>
            <a:r>
              <a:rPr dirty="0" spc="-229">
                <a:solidFill>
                  <a:srgbClr val="FFFFFF"/>
                </a:solidFill>
              </a:rPr>
              <a:t>digitale</a:t>
            </a:r>
            <a:r>
              <a:rPr dirty="0" spc="-95">
                <a:solidFill>
                  <a:srgbClr val="FFFFFF"/>
                </a:solidFill>
              </a:rPr>
              <a:t> </a:t>
            </a:r>
            <a:r>
              <a:rPr dirty="0" spc="-200">
                <a:solidFill>
                  <a:srgbClr val="FFFFFF"/>
                </a:solidFill>
              </a:rPr>
              <a:t>Zusammenarbeit</a:t>
            </a:r>
          </a:p>
        </p:txBody>
      </p:sp>
      <p:grpSp>
        <p:nvGrpSpPr>
          <p:cNvPr id="10" name="object 10" descr=""/>
          <p:cNvGrpSpPr/>
          <p:nvPr/>
        </p:nvGrpSpPr>
        <p:grpSpPr>
          <a:xfrm>
            <a:off x="762000" y="3535679"/>
            <a:ext cx="8382000" cy="1607820"/>
            <a:chOff x="762000" y="3535679"/>
            <a:chExt cx="8382000" cy="1607820"/>
          </a:xfrm>
        </p:grpSpPr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00" y="3535679"/>
              <a:ext cx="1429512" cy="142798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87056" y="3947159"/>
              <a:ext cx="1456944" cy="11963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37666"/>
            <a:ext cx="8086725" cy="2714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Sichere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Nachrichtenplattformen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ermöglichen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Ihnen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sicheren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effizienten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Austausch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sensibler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Patient:innendaten.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legen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Datenschutz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und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Verschlüsselung.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14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Beispiele: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70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SecureHealth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Messaging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60"/>
              </a:spcBef>
              <a:buChar char="●"/>
              <a:tabLst>
                <a:tab pos="24066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MedChat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5"/>
              <a:t>Sichere</a:t>
            </a:r>
            <a:r>
              <a:rPr dirty="0" spc="-70"/>
              <a:t> </a:t>
            </a:r>
            <a:r>
              <a:rPr dirty="0" spc="-195"/>
              <a:t>Nachrichtenplattformen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87056" y="3947159"/>
            <a:ext cx="1456944" cy="1196339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79490"/>
            <a:ext cx="7924165" cy="2715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Mithilfe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Videokonferenz-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Echtzeit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Kolleg:innen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in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Kontakt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treten,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(interdisziplinären)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Besprechungen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teilnehmen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Online-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Trainings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absolvieren.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Beispiele: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60"/>
              </a:spcBef>
              <a:buChar char="●"/>
              <a:tabLst>
                <a:tab pos="24066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HealthConnect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69"/>
              </a:spcBef>
              <a:buChar char="●"/>
              <a:tabLst>
                <a:tab pos="24066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MediMet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Videokonferenz-</a:t>
            </a:r>
            <a:r>
              <a:rPr dirty="0" spc="-170"/>
              <a:t>Tools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07408" y="2266188"/>
            <a:ext cx="3080004" cy="2052827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70120"/>
            <a:ext cx="7922895" cy="232981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60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Welche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Arten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Zusammenarbeit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verwenden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bei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Arbeit?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241300" marR="5080" indent="-228600">
              <a:lnSpc>
                <a:spcPct val="140000"/>
              </a:lnSpc>
              <a:buChar char="●"/>
              <a:tabLst>
                <a:tab pos="2413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Denken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dass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Fähigkeiten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ausreichen,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diese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Zusammenarbeitstools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Arbeit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nutzen?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Welche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Fähigkeiten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fehlen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Ihnen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noch?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0006" y="373506"/>
            <a:ext cx="101155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0"/>
              <a:t>Übung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60142" y="3354440"/>
            <a:ext cx="1575746" cy="1363746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112" y="1083563"/>
              <a:ext cx="2587752" cy="3436620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3234689" y="910024"/>
            <a:ext cx="5485130" cy="40189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44145">
              <a:lnSpc>
                <a:spcPct val="140100"/>
              </a:lnSpc>
              <a:spcBef>
                <a:spcPts val="95"/>
              </a:spcBef>
            </a:pP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Telegesundheit</a:t>
            </a:r>
            <a:r>
              <a:rPr dirty="0" sz="1800" spc="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weit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gefasster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Begriff,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den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Einsatz von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Kommunikationstechnologien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Gesundheitsversorgung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aus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Ferne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beschreibt.</a:t>
            </a:r>
            <a:endParaRPr sz="1800">
              <a:latin typeface="Arial"/>
              <a:cs typeface="Arial"/>
            </a:endParaRPr>
          </a:p>
          <a:p>
            <a:pPr marL="12700" marR="588645">
              <a:lnSpc>
                <a:spcPct val="140000"/>
              </a:lnSpc>
              <a:spcBef>
                <a:spcPts val="6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handelt sich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virtuellen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Konsultation</a:t>
            </a:r>
            <a:r>
              <a:rPr dirty="0" sz="18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zwischen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Pflegedienstleister:in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und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Klient:in.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  <a:spcBef>
                <a:spcPts val="6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Auch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wenn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nicht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unmittelbar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Aktivitäten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im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Bereich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Telegesundheit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Berührung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kommen,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ist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Vorteil,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einige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Kenntnisse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die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verschiedenen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verwendeten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Technologien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haben.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7150734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5">
                <a:solidFill>
                  <a:srgbClr val="FFFFFF"/>
                </a:solidFill>
              </a:rPr>
              <a:t>Digitale</a:t>
            </a:r>
            <a:r>
              <a:rPr dirty="0" spc="-105">
                <a:solidFill>
                  <a:srgbClr val="FFFFFF"/>
                </a:solidFill>
              </a:rPr>
              <a:t> </a:t>
            </a:r>
            <a:r>
              <a:rPr dirty="0" spc="-215">
                <a:solidFill>
                  <a:srgbClr val="FFFFFF"/>
                </a:solidFill>
              </a:rPr>
              <a:t>Zusammenarbeit</a:t>
            </a:r>
            <a:r>
              <a:rPr dirty="0" spc="-65">
                <a:solidFill>
                  <a:srgbClr val="FFFFFF"/>
                </a:solidFill>
              </a:rPr>
              <a:t> </a:t>
            </a:r>
            <a:r>
              <a:rPr dirty="0" spc="-195">
                <a:solidFill>
                  <a:srgbClr val="FFFFFF"/>
                </a:solidFill>
              </a:rPr>
              <a:t>in</a:t>
            </a:r>
            <a:r>
              <a:rPr dirty="0" spc="-95">
                <a:solidFill>
                  <a:srgbClr val="FFFFFF"/>
                </a:solidFill>
              </a:rPr>
              <a:t> </a:t>
            </a:r>
            <a:r>
              <a:rPr dirty="0" spc="-175">
                <a:solidFill>
                  <a:srgbClr val="FFFFFF"/>
                </a:solidFill>
              </a:rPr>
              <a:t>der</a:t>
            </a:r>
            <a:r>
              <a:rPr dirty="0" spc="-110">
                <a:solidFill>
                  <a:srgbClr val="FFFFFF"/>
                </a:solidFill>
              </a:rPr>
              <a:t> </a:t>
            </a:r>
            <a:r>
              <a:rPr dirty="0" spc="-215">
                <a:solidFill>
                  <a:srgbClr val="FFFFFF"/>
                </a:solidFill>
              </a:rPr>
              <a:t>Telegesundheit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37666"/>
            <a:ext cx="7054850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Begriffe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Telegesundheit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Telemedizin</a:t>
            </a:r>
            <a:r>
              <a:rPr dirty="0" sz="1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werden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häufig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synonym verwendet.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15873" y="2234945"/>
            <a:ext cx="8106409" cy="1534795"/>
          </a:xfrm>
          <a:prstGeom prst="rect">
            <a:avLst/>
          </a:prstGeom>
          <a:solidFill>
            <a:srgbClr val="339966"/>
          </a:solidFill>
          <a:ln w="25400">
            <a:solidFill>
              <a:srgbClr val="708740"/>
            </a:solidFill>
          </a:ln>
        </p:spPr>
        <p:txBody>
          <a:bodyPr wrap="square" lIns="0" tIns="495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9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Genau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genommen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ist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Telemedizin</a:t>
            </a:r>
            <a:r>
              <a:rPr dirty="0" sz="1800" spc="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jedoch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ein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Teilbereich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der</a:t>
            </a:r>
            <a:endParaRPr sz="1800">
              <a:latin typeface="Arial"/>
              <a:cs typeface="Arial"/>
            </a:endParaRPr>
          </a:p>
          <a:p>
            <a:pPr marR="12700">
              <a:lnSpc>
                <a:spcPct val="14000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Telegesundheit.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bezieht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sich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speziell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auf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Nutzung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von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Technologien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und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Telekommunikationssystemen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für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medizinische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Diagnose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Behandlung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von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Patient:innen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aus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Ferne.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Telegesundheit</a:t>
            </a:r>
            <a:r>
              <a:rPr dirty="0" spc="-55"/>
              <a:t> </a:t>
            </a:r>
            <a:r>
              <a:rPr dirty="0" spc="-300"/>
              <a:t>vs.</a:t>
            </a:r>
            <a:r>
              <a:rPr dirty="0" spc="-70"/>
              <a:t> </a:t>
            </a:r>
            <a:r>
              <a:rPr dirty="0" spc="-175"/>
              <a:t>Telemedizin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01802" y="3885996"/>
            <a:ext cx="5802630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Beispiel,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wenn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Arzt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dringende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Fälle,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nicht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lebensbedrohlich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sind,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Videosprechstunde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abhält.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521459"/>
            <a:ext cx="8018145" cy="3099435"/>
          </a:xfrm>
          <a:prstGeom prst="rect">
            <a:avLst/>
          </a:prstGeom>
        </p:spPr>
        <p:txBody>
          <a:bodyPr wrap="square" lIns="0" tIns="12255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65"/>
              </a:spcBef>
              <a:buClr>
                <a:srgbClr val="585858"/>
              </a:buClr>
              <a:buFont typeface="Arial"/>
              <a:buChar char="●"/>
              <a:tabLst>
                <a:tab pos="24066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Mobile</a:t>
            </a:r>
            <a:r>
              <a:rPr dirty="0" sz="1800" spc="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Gesundheitsanwendungen</a:t>
            </a:r>
            <a:r>
              <a:rPr dirty="0" sz="1800" spc="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(M-Health)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65"/>
              </a:spcBef>
              <a:buClr>
                <a:srgbClr val="585858"/>
              </a:buClr>
              <a:buFont typeface="Arial"/>
              <a:buChar char="●"/>
              <a:tabLst>
                <a:tab pos="24066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Videotechnologie</a:t>
            </a:r>
            <a:r>
              <a:rPr dirty="0" sz="1800" spc="-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auf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Tablets</a:t>
            </a:r>
            <a:endParaRPr sz="1800">
              <a:latin typeface="Arial"/>
              <a:cs typeface="Arial"/>
            </a:endParaRPr>
          </a:p>
          <a:p>
            <a:pPr marL="241300" marR="5080" indent="-228600">
              <a:lnSpc>
                <a:spcPct val="140000"/>
              </a:lnSpc>
              <a:buClr>
                <a:srgbClr val="585858"/>
              </a:buClr>
              <a:buFont typeface="Arial"/>
              <a:buChar char="●"/>
              <a:tabLst>
                <a:tab pos="2413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Fernüberwachung</a:t>
            </a:r>
            <a:r>
              <a:rPr dirty="0" sz="1800" spc="-8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von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Patient:innen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Verschiedene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Arten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von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Informationstechnologie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(IT)</a:t>
            </a:r>
            <a:r>
              <a:rPr dirty="0" sz="18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werden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eingesetzt,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Klient:innen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aus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Ferne,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Regel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zuhause,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überwachen.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Dazu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gehört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Überwachung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Blutdruck,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Herzfrequenz,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Körpergewicht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oder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Blutzuckerspiegel.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gemessenen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Gesundheitsparameter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werden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dann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Anbieter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übermittelt.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Beispieltechnologien</a:t>
            </a:r>
            <a:r>
              <a:rPr dirty="0" spc="-80"/>
              <a:t> </a:t>
            </a:r>
            <a:r>
              <a:rPr dirty="0" spc="-160"/>
              <a:t>für</a:t>
            </a:r>
            <a:r>
              <a:rPr dirty="0" spc="-114"/>
              <a:t> </a:t>
            </a:r>
            <a:r>
              <a:rPr dirty="0" spc="-235"/>
              <a:t>die</a:t>
            </a:r>
            <a:r>
              <a:rPr dirty="0" spc="-105"/>
              <a:t> </a:t>
            </a:r>
            <a:r>
              <a:rPr dirty="0" spc="-215"/>
              <a:t>Telegesundheit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0"/>
              <a:t>Vorteile</a:t>
            </a:r>
            <a:r>
              <a:rPr dirty="0" spc="-95"/>
              <a:t> </a:t>
            </a:r>
            <a:r>
              <a:rPr dirty="0" spc="-175"/>
              <a:t>der</a:t>
            </a:r>
            <a:r>
              <a:rPr dirty="0" spc="-85"/>
              <a:t> </a:t>
            </a:r>
            <a:r>
              <a:rPr dirty="0" spc="-225"/>
              <a:t>Telegesundheit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570230" y="3279902"/>
            <a:ext cx="8573770" cy="1863725"/>
            <a:chOff x="570230" y="3279902"/>
            <a:chExt cx="8573770" cy="186372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87056" y="3947160"/>
              <a:ext cx="1456944" cy="119633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82930" y="3673602"/>
              <a:ext cx="8313420" cy="302260"/>
            </a:xfrm>
            <a:custGeom>
              <a:avLst/>
              <a:gdLst/>
              <a:ahLst/>
              <a:cxnLst/>
              <a:rect l="l" t="t" r="r" b="b"/>
              <a:pathLst>
                <a:path w="8313420" h="302260">
                  <a:moveTo>
                    <a:pt x="8313420" y="0"/>
                  </a:moveTo>
                  <a:lnTo>
                    <a:pt x="0" y="0"/>
                  </a:lnTo>
                  <a:lnTo>
                    <a:pt x="0" y="301752"/>
                  </a:lnTo>
                  <a:lnTo>
                    <a:pt x="8313420" y="301752"/>
                  </a:lnTo>
                  <a:lnTo>
                    <a:pt x="8313420" y="0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82930" y="3673602"/>
              <a:ext cx="8313420" cy="302260"/>
            </a:xfrm>
            <a:custGeom>
              <a:avLst/>
              <a:gdLst/>
              <a:ahLst/>
              <a:cxnLst/>
              <a:rect l="l" t="t" r="r" b="b"/>
              <a:pathLst>
                <a:path w="8313420" h="302260">
                  <a:moveTo>
                    <a:pt x="0" y="301752"/>
                  </a:moveTo>
                  <a:lnTo>
                    <a:pt x="8313420" y="301752"/>
                  </a:lnTo>
                  <a:lnTo>
                    <a:pt x="8313420" y="0"/>
                  </a:lnTo>
                  <a:lnTo>
                    <a:pt x="0" y="0"/>
                  </a:lnTo>
                  <a:lnTo>
                    <a:pt x="0" y="301752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024890" y="3292602"/>
              <a:ext cx="5934710" cy="599440"/>
            </a:xfrm>
            <a:custGeom>
              <a:avLst/>
              <a:gdLst/>
              <a:ahLst/>
              <a:cxnLst/>
              <a:rect l="l" t="t" r="r" b="b"/>
              <a:pathLst>
                <a:path w="5934709" h="599439">
                  <a:moveTo>
                    <a:pt x="5834634" y="0"/>
                  </a:moveTo>
                  <a:lnTo>
                    <a:pt x="99822" y="0"/>
                  </a:lnTo>
                  <a:lnTo>
                    <a:pt x="60966" y="7846"/>
                  </a:lnTo>
                  <a:lnTo>
                    <a:pt x="29236" y="29241"/>
                  </a:lnTo>
                  <a:lnTo>
                    <a:pt x="7844" y="60971"/>
                  </a:lnTo>
                  <a:lnTo>
                    <a:pt x="0" y="99822"/>
                  </a:lnTo>
                  <a:lnTo>
                    <a:pt x="0" y="499110"/>
                  </a:lnTo>
                  <a:lnTo>
                    <a:pt x="7844" y="537960"/>
                  </a:lnTo>
                  <a:lnTo>
                    <a:pt x="29236" y="569690"/>
                  </a:lnTo>
                  <a:lnTo>
                    <a:pt x="60966" y="591085"/>
                  </a:lnTo>
                  <a:lnTo>
                    <a:pt x="99822" y="598932"/>
                  </a:lnTo>
                  <a:lnTo>
                    <a:pt x="5834634" y="598932"/>
                  </a:lnTo>
                  <a:lnTo>
                    <a:pt x="5873484" y="591085"/>
                  </a:lnTo>
                  <a:lnTo>
                    <a:pt x="5905214" y="569690"/>
                  </a:lnTo>
                  <a:lnTo>
                    <a:pt x="5926609" y="537960"/>
                  </a:lnTo>
                  <a:lnTo>
                    <a:pt x="5934456" y="499110"/>
                  </a:lnTo>
                  <a:lnTo>
                    <a:pt x="5934456" y="99822"/>
                  </a:lnTo>
                  <a:lnTo>
                    <a:pt x="5926609" y="60971"/>
                  </a:lnTo>
                  <a:lnTo>
                    <a:pt x="5905214" y="29241"/>
                  </a:lnTo>
                  <a:lnTo>
                    <a:pt x="5873484" y="7846"/>
                  </a:lnTo>
                  <a:lnTo>
                    <a:pt x="5834634" y="0"/>
                  </a:lnTo>
                  <a:close/>
                </a:path>
              </a:pathLst>
            </a:custGeom>
            <a:solidFill>
              <a:srgbClr val="E26C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24890" y="3292602"/>
              <a:ext cx="5934710" cy="599440"/>
            </a:xfrm>
            <a:custGeom>
              <a:avLst/>
              <a:gdLst/>
              <a:ahLst/>
              <a:cxnLst/>
              <a:rect l="l" t="t" r="r" b="b"/>
              <a:pathLst>
                <a:path w="5934709" h="599439">
                  <a:moveTo>
                    <a:pt x="0" y="99822"/>
                  </a:moveTo>
                  <a:lnTo>
                    <a:pt x="7844" y="60971"/>
                  </a:lnTo>
                  <a:lnTo>
                    <a:pt x="29236" y="29241"/>
                  </a:lnTo>
                  <a:lnTo>
                    <a:pt x="60966" y="7846"/>
                  </a:lnTo>
                  <a:lnTo>
                    <a:pt x="99822" y="0"/>
                  </a:lnTo>
                  <a:lnTo>
                    <a:pt x="5834634" y="0"/>
                  </a:lnTo>
                  <a:lnTo>
                    <a:pt x="5873484" y="7846"/>
                  </a:lnTo>
                  <a:lnTo>
                    <a:pt x="5905214" y="29241"/>
                  </a:lnTo>
                  <a:lnTo>
                    <a:pt x="5926609" y="60971"/>
                  </a:lnTo>
                  <a:lnTo>
                    <a:pt x="5934456" y="99822"/>
                  </a:lnTo>
                  <a:lnTo>
                    <a:pt x="5934456" y="499110"/>
                  </a:lnTo>
                  <a:lnTo>
                    <a:pt x="5926609" y="537960"/>
                  </a:lnTo>
                  <a:lnTo>
                    <a:pt x="5905214" y="569690"/>
                  </a:lnTo>
                  <a:lnTo>
                    <a:pt x="5873484" y="591085"/>
                  </a:lnTo>
                  <a:lnTo>
                    <a:pt x="5834634" y="598932"/>
                  </a:lnTo>
                  <a:lnTo>
                    <a:pt x="99822" y="598932"/>
                  </a:lnTo>
                  <a:lnTo>
                    <a:pt x="60966" y="591085"/>
                  </a:lnTo>
                  <a:lnTo>
                    <a:pt x="29236" y="569690"/>
                  </a:lnTo>
                  <a:lnTo>
                    <a:pt x="7844" y="537960"/>
                  </a:lnTo>
                  <a:lnTo>
                    <a:pt x="0" y="499110"/>
                  </a:lnTo>
                  <a:lnTo>
                    <a:pt x="0" y="9982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570230" y="1676654"/>
            <a:ext cx="8338820" cy="1524000"/>
            <a:chOff x="570230" y="1676654"/>
            <a:chExt cx="8338820" cy="1524000"/>
          </a:xfrm>
        </p:grpSpPr>
        <p:sp>
          <p:nvSpPr>
            <p:cNvPr id="11" name="object 11" descr=""/>
            <p:cNvSpPr/>
            <p:nvPr/>
          </p:nvSpPr>
          <p:spPr>
            <a:xfrm>
              <a:off x="582930" y="2123694"/>
              <a:ext cx="8313420" cy="302260"/>
            </a:xfrm>
            <a:custGeom>
              <a:avLst/>
              <a:gdLst/>
              <a:ahLst/>
              <a:cxnLst/>
              <a:rect l="l" t="t" r="r" b="b"/>
              <a:pathLst>
                <a:path w="8313420" h="302260">
                  <a:moveTo>
                    <a:pt x="0" y="301751"/>
                  </a:moveTo>
                  <a:lnTo>
                    <a:pt x="8313420" y="301751"/>
                  </a:lnTo>
                  <a:lnTo>
                    <a:pt x="8313420" y="0"/>
                  </a:lnTo>
                  <a:lnTo>
                    <a:pt x="0" y="0"/>
                  </a:lnTo>
                  <a:lnTo>
                    <a:pt x="0" y="301751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98981" y="1689354"/>
              <a:ext cx="5934710" cy="611505"/>
            </a:xfrm>
            <a:custGeom>
              <a:avLst/>
              <a:gdLst/>
              <a:ahLst/>
              <a:cxnLst/>
              <a:rect l="l" t="t" r="r" b="b"/>
              <a:pathLst>
                <a:path w="5934709" h="611505">
                  <a:moveTo>
                    <a:pt x="5832602" y="0"/>
                  </a:moveTo>
                  <a:lnTo>
                    <a:pt x="101854" y="0"/>
                  </a:lnTo>
                  <a:lnTo>
                    <a:pt x="62209" y="8002"/>
                  </a:lnTo>
                  <a:lnTo>
                    <a:pt x="29833" y="29829"/>
                  </a:lnTo>
                  <a:lnTo>
                    <a:pt x="8004" y="62204"/>
                  </a:lnTo>
                  <a:lnTo>
                    <a:pt x="0" y="101854"/>
                  </a:lnTo>
                  <a:lnTo>
                    <a:pt x="0" y="509270"/>
                  </a:lnTo>
                  <a:lnTo>
                    <a:pt x="8004" y="548919"/>
                  </a:lnTo>
                  <a:lnTo>
                    <a:pt x="29833" y="581294"/>
                  </a:lnTo>
                  <a:lnTo>
                    <a:pt x="62209" y="603121"/>
                  </a:lnTo>
                  <a:lnTo>
                    <a:pt x="101854" y="611124"/>
                  </a:lnTo>
                  <a:lnTo>
                    <a:pt x="5832602" y="611124"/>
                  </a:lnTo>
                  <a:lnTo>
                    <a:pt x="5872251" y="603121"/>
                  </a:lnTo>
                  <a:lnTo>
                    <a:pt x="5904626" y="581294"/>
                  </a:lnTo>
                  <a:lnTo>
                    <a:pt x="5926453" y="548919"/>
                  </a:lnTo>
                  <a:lnTo>
                    <a:pt x="5934456" y="509270"/>
                  </a:lnTo>
                  <a:lnTo>
                    <a:pt x="5934456" y="101854"/>
                  </a:lnTo>
                  <a:lnTo>
                    <a:pt x="5926453" y="62204"/>
                  </a:lnTo>
                  <a:lnTo>
                    <a:pt x="5904626" y="29829"/>
                  </a:lnTo>
                  <a:lnTo>
                    <a:pt x="5872251" y="8002"/>
                  </a:lnTo>
                  <a:lnTo>
                    <a:pt x="5832602" y="0"/>
                  </a:lnTo>
                  <a:close/>
                </a:path>
              </a:pathLst>
            </a:custGeom>
            <a:solidFill>
              <a:srgbClr val="B19F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98981" y="1689354"/>
              <a:ext cx="5934710" cy="611505"/>
            </a:xfrm>
            <a:custGeom>
              <a:avLst/>
              <a:gdLst/>
              <a:ahLst/>
              <a:cxnLst/>
              <a:rect l="l" t="t" r="r" b="b"/>
              <a:pathLst>
                <a:path w="5934709" h="611505">
                  <a:moveTo>
                    <a:pt x="0" y="101854"/>
                  </a:moveTo>
                  <a:lnTo>
                    <a:pt x="8004" y="62204"/>
                  </a:lnTo>
                  <a:lnTo>
                    <a:pt x="29833" y="29829"/>
                  </a:lnTo>
                  <a:lnTo>
                    <a:pt x="62209" y="8002"/>
                  </a:lnTo>
                  <a:lnTo>
                    <a:pt x="101854" y="0"/>
                  </a:lnTo>
                  <a:lnTo>
                    <a:pt x="5832602" y="0"/>
                  </a:lnTo>
                  <a:lnTo>
                    <a:pt x="5872251" y="8002"/>
                  </a:lnTo>
                  <a:lnTo>
                    <a:pt x="5904626" y="29829"/>
                  </a:lnTo>
                  <a:lnTo>
                    <a:pt x="5926453" y="62204"/>
                  </a:lnTo>
                  <a:lnTo>
                    <a:pt x="5934456" y="101854"/>
                  </a:lnTo>
                  <a:lnTo>
                    <a:pt x="5934456" y="509270"/>
                  </a:lnTo>
                  <a:lnTo>
                    <a:pt x="5926453" y="548919"/>
                  </a:lnTo>
                  <a:lnTo>
                    <a:pt x="5904626" y="581294"/>
                  </a:lnTo>
                  <a:lnTo>
                    <a:pt x="5872251" y="603121"/>
                  </a:lnTo>
                  <a:lnTo>
                    <a:pt x="5832602" y="611124"/>
                  </a:lnTo>
                  <a:lnTo>
                    <a:pt x="101854" y="611124"/>
                  </a:lnTo>
                  <a:lnTo>
                    <a:pt x="62209" y="603121"/>
                  </a:lnTo>
                  <a:lnTo>
                    <a:pt x="29833" y="581294"/>
                  </a:lnTo>
                  <a:lnTo>
                    <a:pt x="8004" y="548919"/>
                  </a:lnTo>
                  <a:lnTo>
                    <a:pt x="0" y="509270"/>
                  </a:lnTo>
                  <a:lnTo>
                    <a:pt x="0" y="10185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82930" y="2885694"/>
              <a:ext cx="8313420" cy="302260"/>
            </a:xfrm>
            <a:custGeom>
              <a:avLst/>
              <a:gdLst/>
              <a:ahLst/>
              <a:cxnLst/>
              <a:rect l="l" t="t" r="r" b="b"/>
              <a:pathLst>
                <a:path w="8313420" h="302260">
                  <a:moveTo>
                    <a:pt x="0" y="301751"/>
                  </a:moveTo>
                  <a:lnTo>
                    <a:pt x="8313420" y="301751"/>
                  </a:lnTo>
                  <a:lnTo>
                    <a:pt x="8313420" y="0"/>
                  </a:lnTo>
                  <a:lnTo>
                    <a:pt x="0" y="0"/>
                  </a:lnTo>
                  <a:lnTo>
                    <a:pt x="0" y="301751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998981" y="2490978"/>
              <a:ext cx="5881370" cy="571500"/>
            </a:xfrm>
            <a:custGeom>
              <a:avLst/>
              <a:gdLst/>
              <a:ahLst/>
              <a:cxnLst/>
              <a:rect l="l" t="t" r="r" b="b"/>
              <a:pathLst>
                <a:path w="5881370" h="571500">
                  <a:moveTo>
                    <a:pt x="5785866" y="0"/>
                  </a:moveTo>
                  <a:lnTo>
                    <a:pt x="95250" y="0"/>
                  </a:lnTo>
                  <a:lnTo>
                    <a:pt x="58175" y="7489"/>
                  </a:lnTo>
                  <a:lnTo>
                    <a:pt x="27898" y="27908"/>
                  </a:lnTo>
                  <a:lnTo>
                    <a:pt x="7485" y="58185"/>
                  </a:lnTo>
                  <a:lnTo>
                    <a:pt x="0" y="95250"/>
                  </a:lnTo>
                  <a:lnTo>
                    <a:pt x="0" y="476250"/>
                  </a:lnTo>
                  <a:lnTo>
                    <a:pt x="7485" y="513314"/>
                  </a:lnTo>
                  <a:lnTo>
                    <a:pt x="27898" y="543591"/>
                  </a:lnTo>
                  <a:lnTo>
                    <a:pt x="58175" y="564010"/>
                  </a:lnTo>
                  <a:lnTo>
                    <a:pt x="95250" y="571500"/>
                  </a:lnTo>
                  <a:lnTo>
                    <a:pt x="5785866" y="571500"/>
                  </a:lnTo>
                  <a:lnTo>
                    <a:pt x="5822930" y="564010"/>
                  </a:lnTo>
                  <a:lnTo>
                    <a:pt x="5853207" y="543591"/>
                  </a:lnTo>
                  <a:lnTo>
                    <a:pt x="5873626" y="513314"/>
                  </a:lnTo>
                  <a:lnTo>
                    <a:pt x="5881116" y="476250"/>
                  </a:lnTo>
                  <a:lnTo>
                    <a:pt x="5881116" y="95250"/>
                  </a:lnTo>
                  <a:lnTo>
                    <a:pt x="5873626" y="58185"/>
                  </a:lnTo>
                  <a:lnTo>
                    <a:pt x="5853207" y="27908"/>
                  </a:lnTo>
                  <a:lnTo>
                    <a:pt x="5822930" y="7489"/>
                  </a:lnTo>
                  <a:lnTo>
                    <a:pt x="578586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998981" y="2490978"/>
              <a:ext cx="5881370" cy="571500"/>
            </a:xfrm>
            <a:custGeom>
              <a:avLst/>
              <a:gdLst/>
              <a:ahLst/>
              <a:cxnLst/>
              <a:rect l="l" t="t" r="r" b="b"/>
              <a:pathLst>
                <a:path w="5881370" h="571500">
                  <a:moveTo>
                    <a:pt x="0" y="95250"/>
                  </a:moveTo>
                  <a:lnTo>
                    <a:pt x="7485" y="58185"/>
                  </a:lnTo>
                  <a:lnTo>
                    <a:pt x="27898" y="27908"/>
                  </a:lnTo>
                  <a:lnTo>
                    <a:pt x="58175" y="7489"/>
                  </a:lnTo>
                  <a:lnTo>
                    <a:pt x="95250" y="0"/>
                  </a:lnTo>
                  <a:lnTo>
                    <a:pt x="5785866" y="0"/>
                  </a:lnTo>
                  <a:lnTo>
                    <a:pt x="5822930" y="7489"/>
                  </a:lnTo>
                  <a:lnTo>
                    <a:pt x="5853207" y="27908"/>
                  </a:lnTo>
                  <a:lnTo>
                    <a:pt x="5873626" y="58185"/>
                  </a:lnTo>
                  <a:lnTo>
                    <a:pt x="5881116" y="95250"/>
                  </a:lnTo>
                  <a:lnTo>
                    <a:pt x="5881116" y="476250"/>
                  </a:lnTo>
                  <a:lnTo>
                    <a:pt x="5873626" y="513314"/>
                  </a:lnTo>
                  <a:lnTo>
                    <a:pt x="5853207" y="543591"/>
                  </a:lnTo>
                  <a:lnTo>
                    <a:pt x="5822930" y="564010"/>
                  </a:lnTo>
                  <a:lnTo>
                    <a:pt x="5785866" y="571500"/>
                  </a:lnTo>
                  <a:lnTo>
                    <a:pt x="95250" y="571500"/>
                  </a:lnTo>
                  <a:lnTo>
                    <a:pt x="58175" y="564010"/>
                  </a:lnTo>
                  <a:lnTo>
                    <a:pt x="27898" y="543591"/>
                  </a:lnTo>
                  <a:lnTo>
                    <a:pt x="7485" y="513314"/>
                  </a:lnTo>
                  <a:lnTo>
                    <a:pt x="0" y="476250"/>
                  </a:lnTo>
                  <a:lnTo>
                    <a:pt x="0" y="9525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1233627" y="1795017"/>
            <a:ext cx="5356225" cy="115443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3970" marR="5080">
              <a:lnSpc>
                <a:spcPts val="1300"/>
              </a:lnSpc>
              <a:spcBef>
                <a:spcPts val="26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Telegesundheitliche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Dienste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ermöglichen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es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Klient:innen,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 in ländlichen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oder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schwer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zugänglichen</a:t>
            </a:r>
            <a:r>
              <a:rPr dirty="0" sz="1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Gebieten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wohnen,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sofortige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Unterstützung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zu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erhalten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3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ts val="1370"/>
              </a:lnSpc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können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eine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zeitnahe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patient:innenorientierte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Versorgung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von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70"/>
              </a:lnSpc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chronisch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kranken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Menschen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gewährleisten,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größerer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Entfernung</a:t>
            </a:r>
            <a:r>
              <a:rPr dirty="0" sz="1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leben.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261110" y="3391916"/>
            <a:ext cx="5443220" cy="37338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59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Verbesserung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Koordination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Versorgung,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wenn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mehrere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Anbieter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beteiligt 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sind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4148454"/>
            </a:xfrm>
            <a:custGeom>
              <a:avLst/>
              <a:gdLst/>
              <a:ahLst/>
              <a:cxnLst/>
              <a:rect l="l" t="t" r="r" b="b"/>
              <a:pathLst>
                <a:path w="9144000" h="4148454">
                  <a:moveTo>
                    <a:pt x="0" y="4148328"/>
                  </a:moveTo>
                  <a:lnTo>
                    <a:pt x="9144000" y="414832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148328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4148327"/>
              <a:ext cx="9144000" cy="995680"/>
            </a:xfrm>
            <a:custGeom>
              <a:avLst/>
              <a:gdLst/>
              <a:ahLst/>
              <a:cxnLst/>
              <a:rect l="l" t="t" r="r" b="b"/>
              <a:pathLst>
                <a:path w="9144000" h="995679">
                  <a:moveTo>
                    <a:pt x="9144000" y="0"/>
                  </a:moveTo>
                  <a:lnTo>
                    <a:pt x="0" y="0"/>
                  </a:lnTo>
                  <a:lnTo>
                    <a:pt x="0" y="995172"/>
                  </a:lnTo>
                  <a:lnTo>
                    <a:pt x="9144000" y="9951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42645" y="768858"/>
            <a:ext cx="7947025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Pflegedokumentationssoftware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verbessert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Genauigkeit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Konsistenz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der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Dokumentation.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nach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Arbeitsplatz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werden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verschiedene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Softwareprogramme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eingesetzt,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jeweils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spezifische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Kenntnisse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erfordern.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Dazu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gehören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grundlegende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IT-Kenntnisse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Fähigkeit,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Smartphones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Tablets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zu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bedienen.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16891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Routenplanungstools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wie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Google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Maps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oder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Straightaway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helfen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bei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Planung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effizienter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Routen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für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Besuch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mehrerer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Klient:innen.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800">
              <a:latin typeface="Arial"/>
              <a:cs typeface="Arial"/>
            </a:endParaRPr>
          </a:p>
          <a:p>
            <a:pPr marL="12700" marR="31115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Tools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für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Zusammenarbeit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wie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sichere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Nachrichtenplattformen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und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Videokonferenz-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Tools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ermöglichen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Echtzeitkontakt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mit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Kolleg:innen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und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sicheren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Austausch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von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Daten.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83183" y="293623"/>
            <a:ext cx="277749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85">
                <a:solidFill>
                  <a:srgbClr val="FFFFFF"/>
                </a:solidFill>
              </a:rPr>
              <a:t>Zusammenfassung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FFFFFF"/>
                </a:solidFill>
              </a:rPr>
              <a:t>Übung</a:t>
            </a:r>
            <a:r>
              <a:rPr dirty="0" spc="-90">
                <a:solidFill>
                  <a:srgbClr val="FFFFFF"/>
                </a:solidFill>
              </a:rPr>
              <a:t> </a:t>
            </a:r>
            <a:r>
              <a:rPr dirty="0" spc="-105">
                <a:solidFill>
                  <a:srgbClr val="FFFFFF"/>
                </a:solidFill>
              </a:rPr>
              <a:t>zur</a:t>
            </a:r>
            <a:r>
              <a:rPr dirty="0" spc="-85">
                <a:solidFill>
                  <a:srgbClr val="FFFFFF"/>
                </a:solidFill>
              </a:rPr>
              <a:t> </a:t>
            </a:r>
            <a:r>
              <a:rPr dirty="0" spc="-220">
                <a:solidFill>
                  <a:srgbClr val="FFFFFF"/>
                </a:solidFill>
              </a:rPr>
              <a:t>Selbstreflexion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4623" y="2029155"/>
            <a:ext cx="5306695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Zeit</a:t>
            </a:r>
            <a:r>
              <a:rPr dirty="0" sz="5800" spc="-10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zur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Selbstreflexion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653224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/>
              <a:t>Video:</a:t>
            </a:r>
            <a:r>
              <a:rPr dirty="0" sz="2700" spc="-114"/>
              <a:t> </a:t>
            </a:r>
            <a:r>
              <a:rPr dirty="0" sz="2700" spc="-190"/>
              <a:t>Digitaler</a:t>
            </a:r>
            <a:r>
              <a:rPr dirty="0" sz="2700" spc="-80"/>
              <a:t> </a:t>
            </a:r>
            <a:r>
              <a:rPr dirty="0" sz="2700" spc="-150"/>
              <a:t>Wandel</a:t>
            </a:r>
            <a:r>
              <a:rPr dirty="0" sz="2700" spc="-110"/>
              <a:t> </a:t>
            </a:r>
            <a:r>
              <a:rPr dirty="0" sz="2700" spc="-150"/>
              <a:t>im</a:t>
            </a:r>
            <a:r>
              <a:rPr dirty="0" sz="2700" spc="-114"/>
              <a:t> </a:t>
            </a:r>
            <a:r>
              <a:rPr dirty="0" sz="2700" spc="-270"/>
              <a:t>Pflegesektor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01802" y="1042543"/>
            <a:ext cx="7232015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Sehen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sich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folgende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verstehen,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sich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anhaltende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Trend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Wandels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Pflegesektor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auswirkt.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35990" y="2604556"/>
            <a:ext cx="950152" cy="94974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334467" y="4106367"/>
            <a:ext cx="8261350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13479" marR="5080" indent="-370141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World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Governments</a:t>
            </a:r>
            <a:r>
              <a:rPr dirty="0" sz="20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Summit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|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How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technology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changing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healthcare sector?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8046" y="2275167"/>
            <a:ext cx="509973" cy="510045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6944994" y="2131898"/>
            <a:ext cx="848994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10235" algn="l"/>
              </a:tabLst>
            </a:pPr>
            <a:r>
              <a:rPr dirty="0" sz="1100" spc="-25">
                <a:latin typeface="Arial"/>
                <a:cs typeface="Arial"/>
              </a:rPr>
              <a:t>Um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25">
                <a:latin typeface="Arial"/>
                <a:cs typeface="Arial"/>
              </a:rPr>
              <a:t>das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146160" y="2131898"/>
            <a:ext cx="38290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latin typeface="Arial"/>
                <a:cs typeface="Arial"/>
              </a:rPr>
              <a:t>Video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944994" y="2300097"/>
            <a:ext cx="1586865" cy="864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anzusehen</a:t>
            </a:r>
            <a:r>
              <a:rPr dirty="0" sz="1100" spc="15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klicken</a:t>
            </a:r>
            <a:r>
              <a:rPr dirty="0" sz="1100" spc="160">
                <a:latin typeface="Arial"/>
                <a:cs typeface="Arial"/>
              </a:rPr>
              <a:t>  </a:t>
            </a:r>
            <a:r>
              <a:rPr dirty="0" sz="1100" spc="-25">
                <a:latin typeface="Arial"/>
                <a:cs typeface="Arial"/>
              </a:rPr>
              <a:t>Sie </a:t>
            </a:r>
            <a:r>
              <a:rPr dirty="0" sz="1100">
                <a:latin typeface="Arial"/>
                <a:cs typeface="Arial"/>
              </a:rPr>
              <a:t>auf</a:t>
            </a:r>
            <a:r>
              <a:rPr dirty="0" sz="1100" spc="434">
                <a:latin typeface="Arial"/>
                <a:cs typeface="Arial"/>
              </a:rPr>
              <a:t>   </a:t>
            </a:r>
            <a:r>
              <a:rPr dirty="0" sz="1100">
                <a:latin typeface="Arial"/>
                <a:cs typeface="Arial"/>
              </a:rPr>
              <a:t>das</a:t>
            </a:r>
            <a:r>
              <a:rPr dirty="0" sz="1100" spc="430">
                <a:latin typeface="Arial"/>
                <a:cs typeface="Arial"/>
              </a:rPr>
              <a:t>   </a:t>
            </a:r>
            <a:r>
              <a:rPr dirty="0" sz="1100" spc="-10">
                <a:latin typeface="Arial"/>
                <a:cs typeface="Arial"/>
              </a:rPr>
              <a:t>YouTube </a:t>
            </a:r>
            <a:r>
              <a:rPr dirty="0" sz="1100">
                <a:latin typeface="Arial"/>
                <a:cs typeface="Arial"/>
              </a:rPr>
              <a:t>Symbol.</a:t>
            </a:r>
            <a:r>
              <a:rPr dirty="0" sz="1100" spc="145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Für</a:t>
            </a:r>
            <a:r>
              <a:rPr dirty="0" sz="1100" spc="140">
                <a:latin typeface="Arial"/>
                <a:cs typeface="Arial"/>
              </a:rPr>
              <a:t>  </a:t>
            </a:r>
            <a:r>
              <a:rPr dirty="0" sz="1100" spc="-10" b="1">
                <a:latin typeface="Arial"/>
                <a:cs typeface="Arial"/>
              </a:rPr>
              <a:t>Untertitel </a:t>
            </a:r>
            <a:r>
              <a:rPr dirty="0" sz="1100" b="1">
                <a:latin typeface="Arial"/>
                <a:cs typeface="Arial"/>
              </a:rPr>
              <a:t>in</a:t>
            </a:r>
            <a:r>
              <a:rPr dirty="0" sz="1100" spc="254" b="1">
                <a:latin typeface="Arial"/>
                <a:cs typeface="Arial"/>
              </a:rPr>
              <a:t>  </a:t>
            </a:r>
            <a:r>
              <a:rPr dirty="0" sz="1100" b="1">
                <a:latin typeface="Arial"/>
                <a:cs typeface="Arial"/>
              </a:rPr>
              <a:t>Ihrer</a:t>
            </a:r>
            <a:r>
              <a:rPr dirty="0" sz="1100" spc="260" b="1">
                <a:latin typeface="Arial"/>
                <a:cs typeface="Arial"/>
              </a:rPr>
              <a:t>  </a:t>
            </a:r>
            <a:r>
              <a:rPr dirty="0" sz="1100" spc="-10" b="1">
                <a:latin typeface="Arial"/>
                <a:cs typeface="Arial"/>
              </a:rPr>
              <a:t>bevorzugten </a:t>
            </a:r>
            <a:r>
              <a:rPr dirty="0" sz="1100" b="1">
                <a:latin typeface="Arial"/>
                <a:cs typeface="Arial"/>
              </a:rPr>
              <a:t>Sprache</a:t>
            </a:r>
            <a:r>
              <a:rPr dirty="0" sz="1100" spc="245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gehen</a:t>
            </a:r>
            <a:r>
              <a:rPr dirty="0" sz="1100" spc="2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Sie</a:t>
            </a:r>
            <a:r>
              <a:rPr dirty="0" sz="1100" spc="2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auf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944994" y="3138297"/>
            <a:ext cx="15849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0250" algn="l"/>
              </a:tabLst>
            </a:pPr>
            <a:r>
              <a:rPr dirty="0" sz="1100" spc="-25">
                <a:latin typeface="Arial"/>
                <a:cs typeface="Arial"/>
              </a:rPr>
              <a:t>die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10">
                <a:latin typeface="Arial"/>
                <a:cs typeface="Arial"/>
              </a:rPr>
              <a:t>Einstellungen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944994" y="3306317"/>
            <a:ext cx="13754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unterhalb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Videos.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89699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FFFFFF"/>
                </a:solidFill>
              </a:rPr>
              <a:t>Übung</a:t>
            </a:r>
            <a:r>
              <a:rPr dirty="0" spc="-90">
                <a:solidFill>
                  <a:srgbClr val="FFFFFF"/>
                </a:solidFill>
              </a:rPr>
              <a:t> </a:t>
            </a:r>
            <a:r>
              <a:rPr dirty="0" spc="-105">
                <a:solidFill>
                  <a:srgbClr val="FFFFFF"/>
                </a:solidFill>
              </a:rPr>
              <a:t>zur</a:t>
            </a:r>
            <a:r>
              <a:rPr dirty="0" spc="-85">
                <a:solidFill>
                  <a:srgbClr val="FFFFFF"/>
                </a:solidFill>
              </a:rPr>
              <a:t> </a:t>
            </a:r>
            <a:r>
              <a:rPr dirty="0" spc="-220">
                <a:solidFill>
                  <a:srgbClr val="FFFFFF"/>
                </a:solidFill>
              </a:rPr>
              <a:t>Selbstreflexion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80645">
              <a:lnSpc>
                <a:spcPct val="100000"/>
              </a:lnSpc>
              <a:spcBef>
                <a:spcPts val="100"/>
              </a:spcBef>
            </a:pPr>
            <a:r>
              <a:rPr dirty="0"/>
              <a:t>Im</a:t>
            </a:r>
            <a:r>
              <a:rPr dirty="0" spc="-75"/>
              <a:t> </a:t>
            </a:r>
            <a:r>
              <a:rPr dirty="0"/>
              <a:t>Folgenden</a:t>
            </a:r>
            <a:r>
              <a:rPr dirty="0" spc="-35"/>
              <a:t> </a:t>
            </a:r>
            <a:r>
              <a:rPr dirty="0"/>
              <a:t>finden</a:t>
            </a:r>
            <a:r>
              <a:rPr dirty="0" spc="-65"/>
              <a:t> </a:t>
            </a:r>
            <a:r>
              <a:rPr dirty="0"/>
              <a:t>Sie</a:t>
            </a:r>
            <a:r>
              <a:rPr dirty="0" spc="-50"/>
              <a:t> </a:t>
            </a:r>
            <a:r>
              <a:rPr dirty="0"/>
              <a:t>Fragen,</a:t>
            </a:r>
            <a:r>
              <a:rPr dirty="0" spc="-65"/>
              <a:t> </a:t>
            </a:r>
            <a:r>
              <a:rPr dirty="0"/>
              <a:t>die</a:t>
            </a:r>
            <a:r>
              <a:rPr dirty="0" spc="-60"/>
              <a:t> </a:t>
            </a:r>
            <a:r>
              <a:rPr dirty="0"/>
              <a:t>sich</a:t>
            </a:r>
            <a:r>
              <a:rPr dirty="0" spc="-60"/>
              <a:t> </a:t>
            </a:r>
            <a:r>
              <a:rPr dirty="0"/>
              <a:t>auf</a:t>
            </a:r>
            <a:r>
              <a:rPr dirty="0" spc="-65"/>
              <a:t> </a:t>
            </a:r>
            <a:r>
              <a:rPr dirty="0"/>
              <a:t>den</a:t>
            </a:r>
            <a:r>
              <a:rPr dirty="0" spc="-60"/>
              <a:t> </a:t>
            </a:r>
            <a:r>
              <a:rPr dirty="0" spc="-10"/>
              <a:t>Inhalt </a:t>
            </a:r>
            <a:r>
              <a:rPr dirty="0"/>
              <a:t>dieser</a:t>
            </a:r>
            <a:r>
              <a:rPr dirty="0" spc="-90"/>
              <a:t> </a:t>
            </a:r>
            <a:r>
              <a:rPr dirty="0"/>
              <a:t>Lektion</a:t>
            </a:r>
            <a:r>
              <a:rPr dirty="0" spc="-105"/>
              <a:t> </a:t>
            </a:r>
            <a:r>
              <a:rPr dirty="0" spc="-10"/>
              <a:t>beziehen.</a:t>
            </a:r>
          </a:p>
          <a:p>
            <a:pPr>
              <a:lnSpc>
                <a:spcPct val="100000"/>
              </a:lnSpc>
              <a:spcBef>
                <a:spcPts val="815"/>
              </a:spcBef>
            </a:pPr>
          </a:p>
          <a:p>
            <a:pPr algn="ctr" marL="485140" marR="5080" indent="-635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Denken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Sie</a:t>
            </a:r>
            <a:r>
              <a:rPr dirty="0" sz="30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über</a:t>
            </a:r>
            <a:r>
              <a:rPr dirty="0" sz="30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die</a:t>
            </a:r>
            <a:r>
              <a:rPr dirty="0" sz="30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Fragen</a:t>
            </a:r>
            <a:r>
              <a:rPr dirty="0" sz="30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nach</a:t>
            </a:r>
            <a:r>
              <a:rPr dirty="0" sz="30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und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beantworten</a:t>
            </a:r>
            <a:r>
              <a:rPr dirty="0" sz="3000" spc="-6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Sie</a:t>
            </a:r>
            <a:r>
              <a:rPr dirty="0" sz="3000" spc="-6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sie</a:t>
            </a:r>
            <a:r>
              <a:rPr dirty="0" sz="30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schriftlich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in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Ihrem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(digitalen)</a:t>
            </a:r>
            <a:r>
              <a:rPr dirty="0" sz="3000" spc="-9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Tagebuch!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75990" y="351866"/>
            <a:ext cx="14071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FFFFFF"/>
                </a:solidFill>
              </a:rPr>
              <a:t>Reflexion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656203" y="987551"/>
            <a:ext cx="4759960" cy="3483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17475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Welche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vorgestellten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Tools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und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Technologien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für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Organisation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und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Verwaltung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von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Pflegedienstleistungen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halten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für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besonders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nützlich?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  <a:spcBef>
                <a:spcPts val="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Welche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grundlegenden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digitalen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Kompetenzen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müssen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verbessern,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von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digitalen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Tools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Ihrem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Arbeitsumfeld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profitieren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zu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können?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539" y="1211580"/>
            <a:ext cx="2967228" cy="2967228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120766" y="1873453"/>
            <a:ext cx="3218815" cy="2129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906780">
              <a:lnSpc>
                <a:spcPct val="100000"/>
              </a:lnSpc>
              <a:spcBef>
                <a:spcPts val="100"/>
              </a:spcBef>
            </a:pPr>
            <a:r>
              <a:rPr dirty="0" sz="6900" spc="-25">
                <a:solidFill>
                  <a:srgbClr val="FFC000"/>
                </a:solidFill>
                <a:latin typeface="Arial"/>
                <a:cs typeface="Arial"/>
              </a:rPr>
              <a:t>Gut </a:t>
            </a:r>
            <a:r>
              <a:rPr dirty="0" sz="6900" spc="-430">
                <a:solidFill>
                  <a:srgbClr val="FFC000"/>
                </a:solidFill>
                <a:latin typeface="Arial"/>
                <a:cs typeface="Arial"/>
              </a:rPr>
              <a:t>gemacht!</a:t>
            </a:r>
            <a:endParaRPr sz="69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857" y="2184681"/>
            <a:ext cx="3015944" cy="253789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7750" y="633806"/>
            <a:ext cx="6898640" cy="94551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530350" marR="5080" indent="-1518285">
              <a:lnSpc>
                <a:spcPct val="101099"/>
              </a:lnSpc>
              <a:spcBef>
                <a:spcPts val="60"/>
              </a:spcBef>
            </a:pPr>
            <a:r>
              <a:rPr dirty="0" sz="3000" spc="-270">
                <a:solidFill>
                  <a:srgbClr val="339966"/>
                </a:solidFill>
                <a:latin typeface="Verdana"/>
                <a:cs typeface="Verdana"/>
              </a:rPr>
              <a:t>Herzlichen</a:t>
            </a:r>
            <a:r>
              <a:rPr dirty="0" sz="3000" spc="-220">
                <a:solidFill>
                  <a:srgbClr val="339966"/>
                </a:solidFill>
                <a:latin typeface="Verdana"/>
                <a:cs typeface="Verdana"/>
              </a:rPr>
              <a:t> </a:t>
            </a:r>
            <a:r>
              <a:rPr dirty="0" sz="3000" spc="-300">
                <a:solidFill>
                  <a:srgbClr val="339966"/>
                </a:solidFill>
                <a:latin typeface="Verdana"/>
                <a:cs typeface="Verdana"/>
              </a:rPr>
              <a:t>Glückwunsch</a:t>
            </a:r>
            <a:r>
              <a:rPr dirty="0" sz="3000" spc="-3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29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235">
                <a:solidFill>
                  <a:srgbClr val="585858"/>
                </a:solidFill>
                <a:latin typeface="Arial"/>
                <a:cs typeface="Arial"/>
              </a:rPr>
              <a:t>haben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80">
                <a:solidFill>
                  <a:srgbClr val="585858"/>
                </a:solidFill>
                <a:latin typeface="Arial"/>
                <a:cs typeface="Arial"/>
              </a:rPr>
              <a:t>Modul</a:t>
            </a:r>
            <a:r>
              <a:rPr dirty="0" sz="3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50">
                <a:solidFill>
                  <a:srgbClr val="585858"/>
                </a:solidFill>
                <a:latin typeface="Arial"/>
                <a:cs typeface="Arial"/>
              </a:rPr>
              <a:t>2 </a:t>
            </a:r>
            <a:r>
              <a:rPr dirty="0" sz="3000" spc="-65">
                <a:solidFill>
                  <a:srgbClr val="585858"/>
                </a:solidFill>
                <a:latin typeface="Arial"/>
                <a:cs typeface="Arial"/>
              </a:rPr>
              <a:t>Lektion</a:t>
            </a:r>
            <a:r>
              <a:rPr dirty="0" sz="3000" spc="-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sz="3000" spc="-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45">
                <a:solidFill>
                  <a:srgbClr val="585858"/>
                </a:solidFill>
                <a:latin typeface="Arial"/>
                <a:cs typeface="Arial"/>
              </a:rPr>
              <a:t>abgeschlossen!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77634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70"/>
              <a:t>Referenzen/Ressourcen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45135" y="1141222"/>
            <a:ext cx="7465695" cy="22720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Free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Route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Planner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with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unlimited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stops (2023):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https://www.track-pod.com/blog/route-planner-unlimited-stops/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95"/>
              </a:spcBef>
            </a:pPr>
            <a:endParaRPr sz="10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Gesund.bund</a:t>
            </a:r>
            <a:r>
              <a:rPr dirty="0" sz="10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de:</a:t>
            </a:r>
            <a:r>
              <a:rPr dirty="0" sz="10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Telemonitoring;</a:t>
            </a:r>
            <a:r>
              <a:rPr dirty="0" sz="10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https://gesund.bund.de/en/telemonitoring#at-a-glance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sz="10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Hero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Health (2023):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Pill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Management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Systems.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Which</a:t>
            </a: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one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right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you?</a:t>
            </a:r>
            <a:r>
              <a:rPr dirty="0" sz="10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https://herohealth.com/blog/medication-management/pill-</a:t>
            </a:r>
            <a:endParaRPr sz="10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management-systems/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000">
              <a:latin typeface="Arial"/>
              <a:cs typeface="Arial"/>
            </a:endParaRPr>
          </a:p>
          <a:p>
            <a:pPr marL="50800" marR="27940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Ho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al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(2017):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Part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2: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Health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apps,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wearables,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sensors: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advancing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frontier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digital health;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https://bcmj.org/articles/part-</a:t>
            </a:r>
            <a:r>
              <a:rPr dirty="0" u="sng" sz="10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2-</a:t>
            </a:r>
            <a:r>
              <a:rPr dirty="0" u="none" sz="1000" spc="-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health-apps-wearables-and-sensors-advancing-frontier-digital-health</a:t>
            </a:r>
            <a:endParaRPr sz="1000">
              <a:latin typeface="Arial"/>
              <a:cs typeface="Arial"/>
            </a:endParaRPr>
          </a:p>
          <a:p>
            <a:pPr marL="50800" marR="501650">
              <a:lnSpc>
                <a:spcPct val="224200"/>
              </a:lnSpc>
              <a:spcBef>
                <a:spcPts val="65"/>
              </a:spcBef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Redl,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Viktoria (2021):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Digitalisierung.</a:t>
            </a:r>
            <a:r>
              <a:rPr dirty="0" sz="10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Aspekt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Pflegealltag,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https://www.pflegeinformatik.at/digitalisierung-aspekt-pflegealltag/</a:t>
            </a:r>
            <a:r>
              <a:rPr dirty="0" u="none" sz="10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1000">
                <a:solidFill>
                  <a:srgbClr val="585858"/>
                </a:solidFill>
                <a:latin typeface="Arial"/>
                <a:cs typeface="Arial"/>
              </a:rPr>
              <a:t>Route</a:t>
            </a:r>
            <a:r>
              <a:rPr dirty="0" u="none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000">
                <a:solidFill>
                  <a:srgbClr val="585858"/>
                </a:solidFill>
                <a:latin typeface="Arial"/>
                <a:cs typeface="Arial"/>
              </a:rPr>
              <a:t>Planning</a:t>
            </a:r>
            <a:r>
              <a:rPr dirty="0" u="none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000">
                <a:solidFill>
                  <a:srgbClr val="585858"/>
                </a:solidFill>
                <a:latin typeface="Arial"/>
                <a:cs typeface="Arial"/>
              </a:rPr>
              <a:t>Solutions</a:t>
            </a:r>
            <a:r>
              <a:rPr dirty="0" u="none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0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u="none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000" spc="-35">
                <a:solidFill>
                  <a:srgbClr val="585858"/>
                </a:solidFill>
                <a:latin typeface="Arial"/>
                <a:cs typeface="Arial"/>
              </a:rPr>
              <a:t>Hom</a:t>
            </a:r>
            <a:r>
              <a:rPr dirty="0" u="none" baseline="55555" sz="900" spc="-52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u="none" sz="1000" spc="-35">
                <a:solidFill>
                  <a:srgbClr val="585858"/>
                </a:solidFill>
                <a:latin typeface="Arial"/>
                <a:cs typeface="Arial"/>
              </a:rPr>
              <a:t>ehealth</a:t>
            </a:r>
            <a:r>
              <a:rPr dirty="0" u="none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000">
                <a:solidFill>
                  <a:srgbClr val="585858"/>
                </a:solidFill>
                <a:latin typeface="Arial"/>
                <a:cs typeface="Arial"/>
              </a:rPr>
              <a:t>care:</a:t>
            </a:r>
            <a:r>
              <a:rPr dirty="0" u="none" sz="10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https://zeorouteplanner.com/healthcare/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52215" y="195071"/>
              <a:ext cx="2720340" cy="108203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10160"/>
            </a:xfrm>
            <a:custGeom>
              <a:avLst/>
              <a:gdLst/>
              <a:ahLst/>
              <a:cxnLst/>
              <a:rect l="l" t="t" r="r" b="b"/>
              <a:pathLst>
                <a:path w="6543040" h="10160">
                  <a:moveTo>
                    <a:pt x="0" y="0"/>
                  </a:moveTo>
                  <a:lnTo>
                    <a:pt x="6543040" y="9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866647" y="4313631"/>
            <a:ext cx="5346065" cy="708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43180" marR="8255" indent="-30480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Von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Europäischen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finanziert.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geäußerten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Ansichten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und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Meinungen entsprechen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jedoch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ausschließlich </a:t>
            </a:r>
            <a:r>
              <a:rPr dirty="0" sz="800">
                <a:latin typeface="Arial"/>
                <a:cs typeface="Arial"/>
              </a:rPr>
              <a:t>denen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des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Autors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bzw.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Autoren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und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spiegeln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nicht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zwingend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Europäischen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Europäischen Exekutivagentur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für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Bildung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und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Kultur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(EACEA)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wider.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Weder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Europäische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EACEA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können </a:t>
            </a:r>
            <a:r>
              <a:rPr dirty="0" sz="800" spc="-10">
                <a:latin typeface="Arial"/>
                <a:cs typeface="Arial"/>
              </a:rPr>
              <a:t>dafür</a:t>
            </a:r>
            <a:endParaRPr sz="800">
              <a:latin typeface="Arial"/>
              <a:cs typeface="Arial"/>
            </a:endParaRPr>
          </a:p>
          <a:p>
            <a:pPr algn="just" marL="3896360">
              <a:lnSpc>
                <a:spcPct val="100000"/>
              </a:lnSpc>
              <a:spcBef>
                <a:spcPts val="380"/>
              </a:spcBef>
            </a:pPr>
            <a:r>
              <a:rPr dirty="0" sz="800">
                <a:latin typeface="Arial"/>
                <a:cs typeface="Arial"/>
              </a:rPr>
              <a:t>verantwortlich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gemacht</a:t>
            </a:r>
            <a:r>
              <a:rPr dirty="0" sz="800" spc="-4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werden.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16979" y="4361688"/>
            <a:ext cx="2311907" cy="486156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32536" y="1611607"/>
            <a:ext cx="7927340" cy="86677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95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Diese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Lerneinheit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wurde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Rahmen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Erasmus+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KA2-Projekts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DiMiCare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entwickelt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wird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mit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Unterstützung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der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Europäischen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Union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finanziert.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Arbeit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ist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für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Bildungszwecke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bestimmt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steht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unter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Creative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Commons Attribution-NonCommercial-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ShareAlike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4.0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License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@ The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DiMiCare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Consortium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(mit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Ausnahme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der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referenzierten</a:t>
            </a:r>
            <a:r>
              <a:rPr dirty="0" sz="1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Screenshots</a:t>
            </a:r>
            <a:r>
              <a:rPr dirty="0" sz="1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Inhalte).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84091" y="2250948"/>
            <a:ext cx="1575815" cy="551688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43936" y="1325067"/>
            <a:ext cx="3959860" cy="42290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180">
                <a:solidFill>
                  <a:srgbClr val="FFFFFF"/>
                </a:solidFill>
                <a:latin typeface="Arial"/>
                <a:cs typeface="Arial"/>
              </a:rPr>
              <a:t>Pflegespezifische</a:t>
            </a:r>
            <a:r>
              <a:rPr dirty="0" sz="2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05">
                <a:solidFill>
                  <a:srgbClr val="FFFFFF"/>
                </a:solidFill>
                <a:latin typeface="Arial"/>
                <a:cs typeface="Arial"/>
              </a:rPr>
              <a:t>Technologie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043934" y="768223"/>
            <a:ext cx="95821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75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2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467358" y="2583307"/>
            <a:ext cx="6423025" cy="1149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303530">
              <a:lnSpc>
                <a:spcPct val="100000"/>
              </a:lnSpc>
              <a:spcBef>
                <a:spcPts val="100"/>
              </a:spcBef>
            </a:pP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Lektion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1800">
              <a:latin typeface="Arial"/>
              <a:cs typeface="Arial"/>
            </a:endParaRPr>
          </a:p>
          <a:p>
            <a:pPr marL="799465">
              <a:lnSpc>
                <a:spcPct val="100000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2400" spc="-130">
                <a:solidFill>
                  <a:srgbClr val="FFFFFF"/>
                </a:solidFill>
                <a:latin typeface="Arial"/>
                <a:cs typeface="Arial"/>
              </a:rPr>
              <a:t>Assistive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Technologien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FFFFFF"/>
                </a:solidFill>
                <a:latin typeface="Arial"/>
                <a:cs typeface="Arial"/>
              </a:rPr>
              <a:t>intelligente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FFFFFF"/>
                </a:solidFill>
                <a:latin typeface="Arial"/>
                <a:cs typeface="Arial"/>
              </a:rPr>
              <a:t>Haustechnik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851" y="501472"/>
            <a:ext cx="4592320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</a:rPr>
              <a:t>01</a:t>
            </a:r>
            <a:r>
              <a:rPr dirty="0" sz="1600" spc="-45">
                <a:solidFill>
                  <a:srgbClr val="FFC000"/>
                </a:solidFill>
              </a:rPr>
              <a:t> </a:t>
            </a:r>
            <a:r>
              <a:rPr dirty="0" sz="1600" spc="-95">
                <a:solidFill>
                  <a:srgbClr val="FFC000"/>
                </a:solidFill>
              </a:rPr>
              <a:t>Was</a:t>
            </a:r>
            <a:r>
              <a:rPr dirty="0" sz="1600" spc="-40">
                <a:solidFill>
                  <a:srgbClr val="FFC000"/>
                </a:solidFill>
              </a:rPr>
              <a:t> </a:t>
            </a:r>
            <a:r>
              <a:rPr dirty="0" sz="1600" spc="-180">
                <a:solidFill>
                  <a:srgbClr val="FFC000"/>
                </a:solidFill>
              </a:rPr>
              <a:t>sind</a:t>
            </a:r>
            <a:r>
              <a:rPr dirty="0" sz="1600" spc="-35">
                <a:solidFill>
                  <a:srgbClr val="FFC000"/>
                </a:solidFill>
              </a:rPr>
              <a:t> </a:t>
            </a:r>
            <a:r>
              <a:rPr dirty="0" sz="1600" spc="-200">
                <a:solidFill>
                  <a:srgbClr val="FFC000"/>
                </a:solidFill>
              </a:rPr>
              <a:t>assistive</a:t>
            </a:r>
            <a:r>
              <a:rPr dirty="0" sz="1600" spc="-30">
                <a:solidFill>
                  <a:srgbClr val="FFC000"/>
                </a:solidFill>
              </a:rPr>
              <a:t> </a:t>
            </a:r>
            <a:r>
              <a:rPr dirty="0" sz="1600" spc="-145">
                <a:solidFill>
                  <a:srgbClr val="FFC000"/>
                </a:solidFill>
              </a:rPr>
              <a:t>Technologien</a:t>
            </a:r>
            <a:r>
              <a:rPr dirty="0" sz="1600" spc="-20">
                <a:solidFill>
                  <a:srgbClr val="FFC000"/>
                </a:solidFill>
              </a:rPr>
              <a:t> </a:t>
            </a:r>
            <a:r>
              <a:rPr dirty="0" sz="1600" spc="-105">
                <a:solidFill>
                  <a:srgbClr val="FFC000"/>
                </a:solidFill>
              </a:rPr>
              <a:t>für</a:t>
            </a:r>
            <a:r>
              <a:rPr dirty="0" sz="1600" spc="-50">
                <a:solidFill>
                  <a:srgbClr val="FFC000"/>
                </a:solidFill>
              </a:rPr>
              <a:t> </a:t>
            </a:r>
            <a:r>
              <a:rPr dirty="0" sz="1600" spc="-170">
                <a:solidFill>
                  <a:srgbClr val="FFC000"/>
                </a:solidFill>
              </a:rPr>
              <a:t>zuhause?</a:t>
            </a:r>
            <a:endParaRPr sz="1600"/>
          </a:p>
        </p:txBody>
      </p:sp>
      <p:sp>
        <p:nvSpPr>
          <p:cNvPr id="3" name="object 3" descr=""/>
          <p:cNvSpPr txBox="1"/>
          <p:nvPr/>
        </p:nvSpPr>
        <p:spPr>
          <a:xfrm>
            <a:off x="320751" y="1538173"/>
            <a:ext cx="4331335" cy="30340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32105" indent="-282575">
              <a:lnSpc>
                <a:spcPct val="100000"/>
              </a:lnSpc>
              <a:spcBef>
                <a:spcPts val="95"/>
              </a:spcBef>
              <a:buAutoNum type="arabicPeriod" startAt="2"/>
              <a:tabLst>
                <a:tab pos="332105" algn="l"/>
              </a:tabLst>
            </a:pP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Geräte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5">
                <a:solidFill>
                  <a:srgbClr val="FFC000"/>
                </a:solidFill>
                <a:latin typeface="Arial Black"/>
                <a:cs typeface="Arial Black"/>
              </a:rPr>
              <a:t>für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Sicherheit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C000"/>
                </a:solidFill>
                <a:latin typeface="Arial Black"/>
                <a:cs typeface="Arial Black"/>
              </a:rPr>
              <a:t>und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sicheres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Gehen</a:t>
            </a:r>
            <a:endParaRPr sz="1600">
              <a:latin typeface="Arial Black"/>
              <a:cs typeface="Arial Black"/>
            </a:endParaRPr>
          </a:p>
          <a:p>
            <a:pPr lvl="1" marL="527685" indent="-179070">
              <a:lnSpc>
                <a:spcPts val="1195"/>
              </a:lnSpc>
              <a:spcBef>
                <a:spcPts val="1320"/>
              </a:spcBef>
              <a:buClr>
                <a:srgbClr val="000000"/>
              </a:buClr>
              <a:buFont typeface="Arial"/>
              <a:buChar char="•"/>
              <a:tabLst>
                <a:tab pos="527685" algn="l"/>
              </a:tabLst>
            </a:pPr>
            <a:r>
              <a:rPr dirty="0" sz="1000" spc="-105">
                <a:solidFill>
                  <a:srgbClr val="585858"/>
                </a:solidFill>
                <a:latin typeface="Verdana"/>
                <a:cs typeface="Verdana"/>
              </a:rPr>
              <a:t>Persönliche</a:t>
            </a:r>
            <a:r>
              <a:rPr dirty="0" sz="1000" spc="-1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14">
                <a:solidFill>
                  <a:srgbClr val="585858"/>
                </a:solidFill>
                <a:latin typeface="Verdana"/>
                <a:cs typeface="Verdana"/>
              </a:rPr>
              <a:t>Alarme</a:t>
            </a:r>
            <a:r>
              <a:rPr dirty="0" sz="1000" spc="-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35">
                <a:solidFill>
                  <a:srgbClr val="585858"/>
                </a:solidFill>
                <a:latin typeface="Verdana"/>
                <a:cs typeface="Verdana"/>
              </a:rPr>
              <a:t>und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585858"/>
                </a:solidFill>
                <a:latin typeface="Verdana"/>
                <a:cs typeface="Verdana"/>
              </a:rPr>
              <a:t>Sturzdetektoren</a:t>
            </a:r>
            <a:endParaRPr sz="1000">
              <a:latin typeface="Verdana"/>
              <a:cs typeface="Verdana"/>
            </a:endParaRPr>
          </a:p>
          <a:p>
            <a:pPr lvl="1" marL="527685" indent="-179070">
              <a:lnSpc>
                <a:spcPts val="1195"/>
              </a:lnSpc>
              <a:buClr>
                <a:srgbClr val="000000"/>
              </a:buClr>
              <a:buChar char="•"/>
              <a:tabLst>
                <a:tab pos="527685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Notrufhilfen</a:t>
            </a:r>
            <a:endParaRPr sz="1000">
              <a:latin typeface="Arial"/>
              <a:cs typeface="Arial"/>
            </a:endParaRPr>
          </a:p>
          <a:p>
            <a:pPr lvl="1" marL="527685" indent="-179070">
              <a:lnSpc>
                <a:spcPts val="1195"/>
              </a:lnSpc>
              <a:spcBef>
                <a:spcPts val="15"/>
              </a:spcBef>
              <a:buClr>
                <a:srgbClr val="000000"/>
              </a:buClr>
              <a:buFont typeface="Arial"/>
              <a:buChar char="•"/>
              <a:tabLst>
                <a:tab pos="527685" algn="l"/>
              </a:tabLst>
            </a:pPr>
            <a:r>
              <a:rPr dirty="0" sz="1000" spc="-45">
                <a:solidFill>
                  <a:srgbClr val="585858"/>
                </a:solidFill>
                <a:latin typeface="Verdana"/>
                <a:cs typeface="Verdana"/>
              </a:rPr>
              <a:t>Ortungsgeräte</a:t>
            </a:r>
            <a:endParaRPr sz="1000">
              <a:latin typeface="Verdana"/>
              <a:cs typeface="Verdana"/>
            </a:endParaRPr>
          </a:p>
          <a:p>
            <a:pPr lvl="1" marL="527685" indent="-179070">
              <a:lnSpc>
                <a:spcPts val="1195"/>
              </a:lnSpc>
              <a:buClr>
                <a:srgbClr val="000000"/>
              </a:buClr>
              <a:buChar char="•"/>
              <a:tabLst>
                <a:tab pos="527685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Heimsensoren</a:t>
            </a:r>
            <a:endParaRPr sz="1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95"/>
              </a:spcBef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332105" indent="-282575">
              <a:lnSpc>
                <a:spcPct val="100000"/>
              </a:lnSpc>
              <a:buAutoNum type="arabicPeriod" startAt="2"/>
              <a:tabLst>
                <a:tab pos="332105" algn="l"/>
              </a:tabLst>
            </a:pPr>
            <a:r>
              <a:rPr dirty="0" sz="1600" spc="-160">
                <a:solidFill>
                  <a:srgbClr val="FFC000"/>
                </a:solidFill>
                <a:latin typeface="Arial Black"/>
                <a:cs typeface="Arial Black"/>
              </a:rPr>
              <a:t>Gedächtnisstützen</a:t>
            </a:r>
            <a:r>
              <a:rPr dirty="0" sz="1600" spc="7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C000"/>
                </a:solidFill>
                <a:latin typeface="Arial Black"/>
                <a:cs typeface="Arial Black"/>
              </a:rPr>
              <a:t>und</a:t>
            </a:r>
            <a:r>
              <a:rPr dirty="0" sz="1600" spc="1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95">
                <a:solidFill>
                  <a:srgbClr val="FFC000"/>
                </a:solidFill>
                <a:latin typeface="Arial Black"/>
                <a:cs typeface="Arial Black"/>
              </a:rPr>
              <a:t>Erinnerungshilfen</a:t>
            </a:r>
            <a:endParaRPr sz="1600">
              <a:latin typeface="Arial Black"/>
              <a:cs typeface="Arial Black"/>
            </a:endParaRPr>
          </a:p>
          <a:p>
            <a:pPr lvl="1" marL="502920" indent="-178435">
              <a:lnSpc>
                <a:spcPts val="1195"/>
              </a:lnSpc>
              <a:spcBef>
                <a:spcPts val="1235"/>
              </a:spcBef>
              <a:buClr>
                <a:srgbClr val="000000"/>
              </a:buClr>
              <a:buChar char="•"/>
              <a:tabLst>
                <a:tab pos="502920" algn="l"/>
              </a:tabLst>
            </a:pPr>
            <a:r>
              <a:rPr dirty="0" sz="1000" spc="-90">
                <a:solidFill>
                  <a:srgbClr val="585858"/>
                </a:solidFill>
                <a:latin typeface="Arial"/>
                <a:cs typeface="Arial"/>
              </a:rPr>
              <a:t>Systeme</a:t>
            </a:r>
            <a:r>
              <a:rPr dirty="0" sz="10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zur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Medikamentenv</a:t>
            </a:r>
            <a:r>
              <a:rPr dirty="0" baseline="-18518" sz="900" spc="-3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erwaltung</a:t>
            </a:r>
            <a:endParaRPr sz="1000">
              <a:latin typeface="Arial"/>
              <a:cs typeface="Arial"/>
            </a:endParaRPr>
          </a:p>
          <a:p>
            <a:pPr lvl="1" marL="502920" indent="-178435">
              <a:lnSpc>
                <a:spcPts val="1195"/>
              </a:lnSpc>
              <a:buClr>
                <a:srgbClr val="000000"/>
              </a:buClr>
              <a:buChar char="•"/>
              <a:tabLst>
                <a:tab pos="502920" algn="l"/>
              </a:tabLst>
            </a:pP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0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Erinnerungs-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endParaRPr sz="1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869"/>
              </a:spcBef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332105" indent="-282575">
              <a:lnSpc>
                <a:spcPct val="100000"/>
              </a:lnSpc>
              <a:buAutoNum type="arabicPeriod" startAt="2"/>
              <a:tabLst>
                <a:tab pos="332105" algn="l"/>
              </a:tabLst>
            </a:pPr>
            <a:r>
              <a:rPr dirty="0" sz="1600" spc="-145">
                <a:solidFill>
                  <a:srgbClr val="FFC000"/>
                </a:solidFill>
                <a:latin typeface="Arial Black"/>
                <a:cs typeface="Arial Black"/>
              </a:rPr>
              <a:t>Intelligente</a:t>
            </a:r>
            <a:r>
              <a:rPr dirty="0" sz="1600" spc="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90">
                <a:solidFill>
                  <a:srgbClr val="FFC000"/>
                </a:solidFill>
                <a:latin typeface="Arial Black"/>
                <a:cs typeface="Arial Black"/>
              </a:rPr>
              <a:t>Haushaltsgeräte</a:t>
            </a:r>
            <a:endParaRPr sz="1600">
              <a:latin typeface="Arial Black"/>
              <a:cs typeface="Arial Black"/>
            </a:endParaRPr>
          </a:p>
          <a:p>
            <a:pPr lvl="1" marL="452755" indent="-178435">
              <a:lnSpc>
                <a:spcPct val="100000"/>
              </a:lnSpc>
              <a:spcBef>
                <a:spcPts val="1220"/>
              </a:spcBef>
              <a:buClr>
                <a:srgbClr val="000000"/>
              </a:buClr>
              <a:buFont typeface="Arial"/>
              <a:buChar char="•"/>
              <a:tabLst>
                <a:tab pos="452755" algn="l"/>
              </a:tabLst>
            </a:pPr>
            <a:r>
              <a:rPr dirty="0" sz="1000" spc="-100">
                <a:solidFill>
                  <a:srgbClr val="585858"/>
                </a:solidFill>
                <a:latin typeface="Verdana"/>
                <a:cs typeface="Verdana"/>
              </a:rPr>
              <a:t>Was</a:t>
            </a:r>
            <a:r>
              <a:rPr dirty="0" sz="1000" spc="-4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20">
                <a:solidFill>
                  <a:srgbClr val="585858"/>
                </a:solidFill>
                <a:latin typeface="Verdana"/>
                <a:cs typeface="Verdana"/>
              </a:rPr>
              <a:t>sind</a:t>
            </a:r>
            <a:r>
              <a:rPr dirty="0" sz="1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10">
                <a:solidFill>
                  <a:srgbClr val="585858"/>
                </a:solidFill>
                <a:latin typeface="Verdana"/>
                <a:cs typeface="Verdana"/>
              </a:rPr>
              <a:t>intelligente</a:t>
            </a:r>
            <a:r>
              <a:rPr dirty="0" sz="1000" spc="-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70">
                <a:solidFill>
                  <a:srgbClr val="585858"/>
                </a:solidFill>
                <a:latin typeface="Verdana"/>
                <a:cs typeface="Verdana"/>
              </a:rPr>
              <a:t>Haushaltsgeräte?</a:t>
            </a:r>
            <a:endParaRPr sz="1000">
              <a:latin typeface="Verdana"/>
              <a:cs typeface="Verdana"/>
            </a:endParaRPr>
          </a:p>
          <a:p>
            <a:pPr lvl="1" marL="452755" indent="-178435">
              <a:lnSpc>
                <a:spcPct val="100000"/>
              </a:lnSpc>
              <a:spcBef>
                <a:spcPts val="10"/>
              </a:spcBef>
              <a:buClr>
                <a:srgbClr val="000000"/>
              </a:buClr>
              <a:buFont typeface="Arial"/>
              <a:buChar char="•"/>
              <a:tabLst>
                <a:tab pos="452755" algn="l"/>
              </a:tabLst>
            </a:pPr>
            <a:r>
              <a:rPr dirty="0" sz="1000" spc="-150">
                <a:solidFill>
                  <a:srgbClr val="585858"/>
                </a:solidFill>
                <a:latin typeface="Verdana"/>
                <a:cs typeface="Verdana"/>
              </a:rPr>
              <a:t>So</a:t>
            </a:r>
            <a:r>
              <a:rPr dirty="0" sz="1000" spc="-45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14">
                <a:solidFill>
                  <a:srgbClr val="585858"/>
                </a:solidFill>
                <a:latin typeface="Verdana"/>
                <a:cs typeface="Verdana"/>
              </a:rPr>
              <a:t>steuern</a:t>
            </a:r>
            <a:r>
              <a:rPr dirty="0" sz="1000" spc="-6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50">
                <a:solidFill>
                  <a:srgbClr val="585858"/>
                </a:solidFill>
                <a:latin typeface="Verdana"/>
                <a:cs typeface="Verdana"/>
              </a:rPr>
              <a:t>Sie</a:t>
            </a:r>
            <a:r>
              <a:rPr dirty="0" sz="1000" spc="-3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110">
                <a:solidFill>
                  <a:srgbClr val="585858"/>
                </a:solidFill>
                <a:latin typeface="Verdana"/>
                <a:cs typeface="Verdana"/>
              </a:rPr>
              <a:t>intelligente</a:t>
            </a:r>
            <a:r>
              <a:rPr dirty="0" sz="1000" spc="-2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Verdana"/>
                <a:cs typeface="Verdana"/>
              </a:rPr>
              <a:t>Haushaltsgeräte</a:t>
            </a:r>
            <a:endParaRPr sz="1000">
              <a:latin typeface="Verdana"/>
              <a:cs typeface="Verdana"/>
            </a:endParaRPr>
          </a:p>
          <a:p>
            <a:pPr lvl="1" marL="452755" indent="-178435">
              <a:lnSpc>
                <a:spcPct val="100000"/>
              </a:lnSpc>
              <a:buClr>
                <a:srgbClr val="000000"/>
              </a:buClr>
              <a:buChar char="•"/>
              <a:tabLst>
                <a:tab pos="452755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Beispiele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32866" y="845566"/>
            <a:ext cx="75819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Zielgruppe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Vorteile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073902" y="2135504"/>
            <a:ext cx="272605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85445">
              <a:lnSpc>
                <a:spcPct val="100000"/>
              </a:lnSpc>
              <a:spcBef>
                <a:spcPts val="100"/>
              </a:spcBef>
            </a:pPr>
            <a:r>
              <a:rPr dirty="0" sz="3000" spc="-10">
                <a:solidFill>
                  <a:srgbClr val="FFFFFF"/>
                </a:solidFill>
                <a:latin typeface="Arial Black"/>
                <a:cs typeface="Arial Black"/>
              </a:rPr>
              <a:t>INHALTS- </a:t>
            </a:r>
            <a:r>
              <a:rPr dirty="0" sz="3000" spc="-170">
                <a:solidFill>
                  <a:srgbClr val="FFFFFF"/>
                </a:solidFill>
                <a:latin typeface="Arial Black"/>
                <a:cs typeface="Arial Black"/>
              </a:rPr>
              <a:t>VERZEICHNIS</a:t>
            </a:r>
            <a:endParaRPr sz="3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1451" y="215595"/>
            <a:ext cx="447167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40">
                <a:solidFill>
                  <a:srgbClr val="FFFFFF"/>
                </a:solidFill>
                <a:latin typeface="Arial Black"/>
                <a:cs typeface="Arial Black"/>
              </a:rPr>
              <a:t>Was</a:t>
            </a:r>
            <a:r>
              <a:rPr dirty="0" sz="2500" spc="-1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50">
                <a:solidFill>
                  <a:srgbClr val="FFFFFF"/>
                </a:solidFill>
                <a:latin typeface="Arial Black"/>
                <a:cs typeface="Arial Black"/>
              </a:rPr>
              <a:t>ist</a:t>
            </a:r>
            <a:r>
              <a:rPr dirty="0" sz="2500" spc="-1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305">
                <a:solidFill>
                  <a:srgbClr val="FFFFFF"/>
                </a:solidFill>
                <a:latin typeface="Arial Black"/>
                <a:cs typeface="Arial Black"/>
              </a:rPr>
              <a:t>assistive</a:t>
            </a:r>
            <a:r>
              <a:rPr dirty="0" sz="2500" spc="-11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70">
                <a:solidFill>
                  <a:srgbClr val="FFFFFF"/>
                </a:solidFill>
                <a:latin typeface="Arial Black"/>
                <a:cs typeface="Arial Black"/>
              </a:rPr>
              <a:t>Technologie?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660" y="1526285"/>
            <a:ext cx="4864100" cy="1031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Was</a:t>
            </a:r>
            <a:r>
              <a:rPr dirty="0" sz="33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sind</a:t>
            </a:r>
            <a:r>
              <a:rPr dirty="0" sz="33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assistive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Technologien</a:t>
            </a:r>
            <a:r>
              <a:rPr dirty="0" sz="33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und</a:t>
            </a:r>
            <a:r>
              <a:rPr dirty="0" sz="3300" spc="-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AAL?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Wer</a:t>
            </a:r>
            <a:r>
              <a:rPr dirty="0" sz="3300" spc="-10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5" b="1">
                <a:solidFill>
                  <a:srgbClr val="3E3E3E"/>
                </a:solidFill>
                <a:latin typeface="Arial"/>
                <a:cs typeface="Arial"/>
              </a:rPr>
              <a:t>prof</a:t>
            </a:r>
            <a:r>
              <a:rPr dirty="0" sz="3300" spc="-160" b="1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dirty="0" baseline="125000" sz="900" spc="-209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sz="3300" spc="5" b="1">
                <a:solidFill>
                  <a:srgbClr val="3E3E3E"/>
                </a:solidFill>
                <a:latin typeface="Arial"/>
                <a:cs typeface="Arial"/>
              </a:rPr>
              <a:t>tiert</a:t>
            </a:r>
            <a:r>
              <a:rPr dirty="0" sz="3300" spc="-10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von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assistiven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Technologien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und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 wie?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669798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0">
                <a:solidFill>
                  <a:srgbClr val="FFFFFF"/>
                </a:solidFill>
              </a:rPr>
              <a:t>Was</a:t>
            </a:r>
            <a:r>
              <a:rPr dirty="0" spc="-100">
                <a:solidFill>
                  <a:srgbClr val="FFFFFF"/>
                </a:solidFill>
              </a:rPr>
              <a:t> </a:t>
            </a:r>
            <a:r>
              <a:rPr dirty="0" spc="-280">
                <a:solidFill>
                  <a:srgbClr val="FFFFFF"/>
                </a:solidFill>
              </a:rPr>
              <a:t>sind</a:t>
            </a:r>
            <a:r>
              <a:rPr dirty="0" spc="-90">
                <a:solidFill>
                  <a:srgbClr val="FFFFFF"/>
                </a:solidFill>
              </a:rPr>
              <a:t> </a:t>
            </a:r>
            <a:r>
              <a:rPr dirty="0" spc="-305">
                <a:solidFill>
                  <a:srgbClr val="FFFFFF"/>
                </a:solidFill>
              </a:rPr>
              <a:t>assistive</a:t>
            </a:r>
            <a:r>
              <a:rPr dirty="0" spc="-100">
                <a:solidFill>
                  <a:srgbClr val="FFFFFF"/>
                </a:solidFill>
              </a:rPr>
              <a:t> </a:t>
            </a:r>
            <a:r>
              <a:rPr dirty="0" spc="-240">
                <a:solidFill>
                  <a:srgbClr val="FFFFFF"/>
                </a:solidFill>
              </a:rPr>
              <a:t>Technologien</a:t>
            </a:r>
            <a:r>
              <a:rPr dirty="0" spc="-90">
                <a:solidFill>
                  <a:srgbClr val="FFFFFF"/>
                </a:solidFill>
              </a:rPr>
              <a:t> </a:t>
            </a:r>
            <a:r>
              <a:rPr dirty="0" spc="-160">
                <a:solidFill>
                  <a:srgbClr val="FFFFFF"/>
                </a:solidFill>
              </a:rPr>
              <a:t>für</a:t>
            </a:r>
            <a:r>
              <a:rPr dirty="0" spc="-80">
                <a:solidFill>
                  <a:srgbClr val="FFFFFF"/>
                </a:solidFill>
              </a:rPr>
              <a:t> </a:t>
            </a:r>
            <a:r>
              <a:rPr dirty="0" spc="-325">
                <a:solidFill>
                  <a:srgbClr val="FFFFFF"/>
                </a:solidFill>
              </a:rPr>
              <a:t>zuhause?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148709" y="1456385"/>
            <a:ext cx="4478020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5367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Assistive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sind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Geräte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oder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Systeme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Menschen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dabei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helfen,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ihre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Unabhängigkeit,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Sicherheit 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und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Lebensqualität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zu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bewahren</a:t>
            </a:r>
            <a:r>
              <a:rPr dirty="0" sz="18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oder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zu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verbessern.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ermöglichen es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Menschen,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lange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wie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möglich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zuhause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leben.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6300" y="1100327"/>
            <a:ext cx="2136394" cy="37978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0"/>
              <a:t>Digitaler</a:t>
            </a:r>
            <a:r>
              <a:rPr dirty="0" spc="-85"/>
              <a:t> </a:t>
            </a:r>
            <a:r>
              <a:rPr dirty="0" spc="-145"/>
              <a:t>Wandel</a:t>
            </a:r>
            <a:r>
              <a:rPr dirty="0" spc="-75"/>
              <a:t> </a:t>
            </a:r>
            <a:r>
              <a:rPr dirty="0" spc="-160"/>
              <a:t>im</a:t>
            </a:r>
            <a:r>
              <a:rPr dirty="0" spc="-75"/>
              <a:t> </a:t>
            </a:r>
            <a:r>
              <a:rPr dirty="0" spc="-220"/>
              <a:t>Pflegesektor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41451" y="1048003"/>
            <a:ext cx="6711315" cy="38093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8419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Ein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praktisches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Beispiel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ist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die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Umstellung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von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traditioneller,</a:t>
            </a:r>
            <a:endParaRPr sz="1800">
              <a:latin typeface="Arial"/>
              <a:cs typeface="Arial"/>
            </a:endParaRPr>
          </a:p>
          <a:p>
            <a:pPr marL="58419">
              <a:lnSpc>
                <a:spcPct val="100000"/>
              </a:lnSpc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papierbasierter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Dokumentation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auf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digitale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Aufzeichnungen.</a:t>
            </a:r>
            <a:endParaRPr sz="1800">
              <a:latin typeface="Arial"/>
              <a:cs typeface="Arial"/>
            </a:endParaRPr>
          </a:p>
          <a:p>
            <a:pPr marL="12700" marR="1974214">
              <a:lnSpc>
                <a:spcPct val="140000"/>
              </a:lnSpc>
              <a:spcBef>
                <a:spcPts val="940"/>
              </a:spcBef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Viele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Pflegedienstleister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sind</a:t>
            </a:r>
            <a:r>
              <a:rPr dirty="0" sz="17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Stift</a:t>
            </a:r>
            <a:r>
              <a:rPr dirty="0" sz="17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7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Papier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elektronische Pflegedokumentationssoftware</a:t>
            </a:r>
            <a:r>
              <a:rPr dirty="0" sz="17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7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Tablets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oder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Smartphones</a:t>
            </a:r>
            <a:r>
              <a:rPr dirty="0" sz="17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umgestiegen.</a:t>
            </a:r>
            <a:endParaRPr sz="1700">
              <a:latin typeface="Arial"/>
              <a:cs typeface="Arial"/>
            </a:endParaRPr>
          </a:p>
          <a:p>
            <a:pPr marL="12700" marR="2011680">
              <a:lnSpc>
                <a:spcPct val="140000"/>
              </a:lnSpc>
              <a:spcBef>
                <a:spcPts val="1680"/>
              </a:spcBef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Dies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reduziert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Menge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an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Papierarbeit,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zentralisiert</a:t>
            </a:r>
            <a:r>
              <a:rPr dirty="0" sz="17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Informationen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vereinfacht Aktualisierungen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7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Informationsaustausch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zwischen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Pflegekräften.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2184" y="2202179"/>
            <a:ext cx="3348227" cy="2232152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6610984" cy="787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5"/>
              <a:t>Für</a:t>
            </a:r>
            <a:r>
              <a:rPr dirty="0" spc="-105"/>
              <a:t> </a:t>
            </a:r>
            <a:r>
              <a:rPr dirty="0" spc="-305"/>
              <a:t>wen</a:t>
            </a:r>
            <a:r>
              <a:rPr dirty="0" spc="-120"/>
              <a:t> </a:t>
            </a:r>
            <a:r>
              <a:rPr dirty="0" spc="-275"/>
              <a:t>sind</a:t>
            </a:r>
            <a:r>
              <a:rPr dirty="0" spc="-105"/>
              <a:t> </a:t>
            </a:r>
            <a:r>
              <a:rPr dirty="0" spc="-310"/>
              <a:t>assistive</a:t>
            </a:r>
            <a:r>
              <a:rPr dirty="0" spc="-125"/>
              <a:t> </a:t>
            </a:r>
            <a:r>
              <a:rPr dirty="0" spc="-225"/>
              <a:t>und</a:t>
            </a:r>
            <a:r>
              <a:rPr dirty="0" spc="-95"/>
              <a:t> </a:t>
            </a:r>
            <a:r>
              <a:rPr dirty="0" spc="-114"/>
              <a:t>intelligente</a:t>
            </a:r>
          </a:p>
          <a:p>
            <a:pPr marL="12700">
              <a:lnSpc>
                <a:spcPct val="100000"/>
              </a:lnSpc>
            </a:pPr>
            <a:r>
              <a:rPr dirty="0" spc="-240"/>
              <a:t>Technologien</a:t>
            </a:r>
            <a:r>
              <a:rPr dirty="0" spc="-75"/>
              <a:t> </a:t>
            </a:r>
            <a:r>
              <a:rPr dirty="0" spc="-140"/>
              <a:t>im</a:t>
            </a:r>
            <a:r>
              <a:rPr dirty="0" spc="-75"/>
              <a:t> </a:t>
            </a:r>
            <a:r>
              <a:rPr dirty="0" spc="-240"/>
              <a:t>Pflegekontext</a:t>
            </a:r>
            <a:r>
              <a:rPr dirty="0" spc="-100"/>
              <a:t> </a:t>
            </a:r>
            <a:r>
              <a:rPr dirty="0" spc="-235"/>
              <a:t>von</a:t>
            </a:r>
            <a:r>
              <a:rPr dirty="0" spc="-60"/>
              <a:t> </a:t>
            </a:r>
            <a:r>
              <a:rPr dirty="0" spc="-150"/>
              <a:t>Nutzen?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90219" y="1585721"/>
            <a:ext cx="6829425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Menschen,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folgenden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Aspekten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Schwierigkeiten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haben: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Sicheres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Gehen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Orientierung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Umgebung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Sprechen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Gehör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Sehvermögen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Gedächtnis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Wahrnehmung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Aktivitäten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des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täglichen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Lebens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Sozialkontakte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Freizeitgestaltung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61176" y="3355847"/>
            <a:ext cx="1257300" cy="12573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41169" y="3521964"/>
            <a:ext cx="971945" cy="11049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49723" y="3502641"/>
            <a:ext cx="1371600" cy="1078013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5095" y="3441191"/>
            <a:ext cx="1898903" cy="17023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30276"/>
            <a:ext cx="5321300" cy="1092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pc="-140"/>
              <a:t>Was</a:t>
            </a:r>
            <a:r>
              <a:rPr dirty="0" spc="-114"/>
              <a:t> </a:t>
            </a:r>
            <a:r>
              <a:rPr dirty="0" spc="-275"/>
              <a:t>sind</a:t>
            </a:r>
            <a:r>
              <a:rPr dirty="0" spc="-95"/>
              <a:t> </a:t>
            </a:r>
            <a:r>
              <a:rPr dirty="0" spc="-235"/>
              <a:t>die</a:t>
            </a:r>
            <a:r>
              <a:rPr dirty="0" spc="-95"/>
              <a:t> </a:t>
            </a:r>
            <a:r>
              <a:rPr dirty="0" spc="-180"/>
              <a:t>Vorteile</a:t>
            </a:r>
            <a:r>
              <a:rPr dirty="0" spc="-105"/>
              <a:t> </a:t>
            </a:r>
            <a:r>
              <a:rPr dirty="0" spc="-235"/>
              <a:t>von</a:t>
            </a:r>
            <a:r>
              <a:rPr dirty="0" spc="-100"/>
              <a:t> </a:t>
            </a:r>
            <a:r>
              <a:rPr dirty="0" spc="-310"/>
              <a:t>assistiven </a:t>
            </a:r>
            <a:r>
              <a:rPr dirty="0" spc="-265"/>
              <a:t>Technologien?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09371" y="1700938"/>
            <a:ext cx="6821805" cy="180975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75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Förderung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Unabhängigkeit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und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Selbstständigkeit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65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Förderung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Selbstbewusstsein</a:t>
            </a:r>
            <a:r>
              <a:rPr dirty="0" sz="1800" spc="-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und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Lebensqualität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65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Hilfe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Bewältigung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potenzieller</a:t>
            </a:r>
            <a:r>
              <a:rPr dirty="0" sz="18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Risiken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Haushalt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64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Unterstützung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beim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langfristigen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Wohnen</a:t>
            </a:r>
            <a:r>
              <a:rPr dirty="0" sz="18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im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eigenen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Zuhause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65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Mehr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Sicherheit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weniger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Stress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Pflegekräfte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/>
              <a:t>Video</a:t>
            </a:r>
            <a:r>
              <a:rPr dirty="0" spc="-90"/>
              <a:t> </a:t>
            </a:r>
            <a:r>
              <a:rPr dirty="0"/>
              <a:t>-</a:t>
            </a:r>
            <a:r>
              <a:rPr dirty="0" spc="-100"/>
              <a:t> </a:t>
            </a:r>
            <a:r>
              <a:rPr dirty="0" spc="-180"/>
              <a:t>Vorteile</a:t>
            </a:r>
            <a:r>
              <a:rPr dirty="0" spc="-105"/>
              <a:t> </a:t>
            </a:r>
            <a:r>
              <a:rPr dirty="0" spc="-235"/>
              <a:t>von</a:t>
            </a:r>
            <a:r>
              <a:rPr dirty="0" spc="-85"/>
              <a:t> </a:t>
            </a:r>
            <a:r>
              <a:rPr dirty="0" spc="-300"/>
              <a:t>assistiven</a:t>
            </a:r>
            <a:r>
              <a:rPr dirty="0" spc="-105"/>
              <a:t> </a:t>
            </a:r>
            <a:r>
              <a:rPr dirty="0" spc="-200"/>
              <a:t>Technologien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1426" y="3322066"/>
            <a:ext cx="7466965" cy="1588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5024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NHS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Forth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Valley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|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Was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technologieunterstützte</a:t>
            </a:r>
            <a:r>
              <a:rPr dirty="0" sz="2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Pflege?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000">
              <a:latin typeface="Arial"/>
              <a:cs typeface="Arial"/>
            </a:endParaRPr>
          </a:p>
          <a:p>
            <a:pPr marL="228600" marR="5080" indent="-216535">
              <a:lnSpc>
                <a:spcPct val="130000"/>
              </a:lnSpc>
              <a:buFont typeface="Arial"/>
              <a:buChar char="●"/>
              <a:tabLst>
                <a:tab pos="228600" algn="l"/>
              </a:tabLst>
            </a:pP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Inwiefern</a:t>
            </a:r>
            <a:r>
              <a:rPr dirty="0" sz="1600" spc="-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können</a:t>
            </a:r>
            <a:r>
              <a:rPr dirty="0" sz="1600" spc="-3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diese</a:t>
            </a:r>
            <a:r>
              <a:rPr dirty="0" sz="1600" spc="-2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379C73"/>
                </a:solidFill>
                <a:latin typeface="Arial"/>
                <a:cs typeface="Arial"/>
              </a:rPr>
              <a:t>technologischen</a:t>
            </a:r>
            <a:r>
              <a:rPr dirty="0" sz="1600" spc="-1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Lösungen</a:t>
            </a:r>
            <a:r>
              <a:rPr dirty="0" sz="1600" spc="-2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Ihrer</a:t>
            </a:r>
            <a:r>
              <a:rPr dirty="0" sz="1600" spc="-1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Meinung</a:t>
            </a:r>
            <a:r>
              <a:rPr dirty="0" sz="1600" spc="-1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nach</a:t>
            </a:r>
            <a:r>
              <a:rPr dirty="0" sz="1600" spc="-3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spc="-25" b="1" i="1">
                <a:solidFill>
                  <a:srgbClr val="379C73"/>
                </a:solidFill>
                <a:latin typeface="Arial"/>
                <a:cs typeface="Arial"/>
              </a:rPr>
              <a:t>die</a:t>
            </a:r>
            <a:r>
              <a:rPr dirty="0" sz="1600" spc="-2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Lebensqualität</a:t>
            </a:r>
            <a:r>
              <a:rPr dirty="0" sz="1600" spc="-3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von</a:t>
            </a:r>
            <a:r>
              <a:rPr dirty="0" sz="1600" spc="-6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pflegebedürftigen</a:t>
            </a:r>
            <a:r>
              <a:rPr dirty="0" sz="1600" spc="-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Menschen</a:t>
            </a:r>
            <a:r>
              <a:rPr dirty="0" sz="1600" spc="-5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379C73"/>
                </a:solidFill>
                <a:latin typeface="Arial"/>
                <a:cs typeface="Arial"/>
              </a:rPr>
              <a:t>verbessern?</a:t>
            </a:r>
            <a:endParaRPr sz="1600">
              <a:latin typeface="Arial"/>
              <a:cs typeface="Arial"/>
            </a:endParaRPr>
          </a:p>
          <a:p>
            <a:pPr marL="229870" indent="-217170">
              <a:lnSpc>
                <a:spcPct val="100000"/>
              </a:lnSpc>
              <a:spcBef>
                <a:spcPts val="575"/>
              </a:spcBef>
              <a:buFont typeface="Arial"/>
              <a:buChar char="●"/>
              <a:tabLst>
                <a:tab pos="229870" algn="l"/>
              </a:tabLst>
            </a:pP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Wie</a:t>
            </a:r>
            <a:r>
              <a:rPr dirty="0" sz="1600" spc="-4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können</a:t>
            </a:r>
            <a:r>
              <a:rPr dirty="0" sz="1600" spc="-5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diese</a:t>
            </a:r>
            <a:r>
              <a:rPr dirty="0" sz="1600" spc="-3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Hilfsmittel</a:t>
            </a:r>
            <a:r>
              <a:rPr dirty="0" sz="1600" spc="-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Ihre</a:t>
            </a:r>
            <a:r>
              <a:rPr dirty="0" sz="1600" spc="-4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Arbeit</a:t>
            </a:r>
            <a:r>
              <a:rPr dirty="0" sz="1600" spc="-4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als</a:t>
            </a:r>
            <a:r>
              <a:rPr dirty="0" sz="1600" spc="-4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Pflegekraft</a:t>
            </a:r>
            <a:r>
              <a:rPr dirty="0" sz="1600" spc="-3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379C73"/>
                </a:solidFill>
                <a:latin typeface="Arial"/>
                <a:cs typeface="Arial"/>
              </a:rPr>
              <a:t>erleichtern?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897123" y="1533144"/>
            <a:ext cx="3048000" cy="1714500"/>
            <a:chOff x="2897123" y="1533144"/>
            <a:chExt cx="3048000" cy="1714500"/>
          </a:xfrm>
        </p:grpSpPr>
        <p:pic>
          <p:nvPicPr>
            <p:cNvPr id="6" name="object 6" descr="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32942" y="1745020"/>
              <a:ext cx="950152" cy="949740"/>
            </a:xfrm>
            <a:prstGeom prst="rect">
              <a:avLst/>
            </a:prstGeom>
          </p:spPr>
        </p:pic>
        <p:pic>
          <p:nvPicPr>
            <p:cNvPr id="7" name="object 7" descr="">
              <a:hlinkClick r:id="rId5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97123" y="1533144"/>
              <a:ext cx="3048000" cy="1714499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483514" y="928878"/>
            <a:ext cx="8205470" cy="15728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Sehen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sich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folgende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an,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verschiedene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Szenarien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Einsatz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von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Hilfstechnologien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Pflegekontexten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vorgestellt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werden: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1600">
              <a:latin typeface="Arial"/>
              <a:cs typeface="Arial"/>
            </a:endParaRPr>
          </a:p>
          <a:p>
            <a:pPr algn="just" marL="5906135" marR="229235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Für</a:t>
            </a:r>
            <a:r>
              <a:rPr dirty="0" sz="1200" spc="265">
                <a:latin typeface="Arial"/>
                <a:cs typeface="Arial"/>
              </a:rPr>
              <a:t>   </a:t>
            </a:r>
            <a:r>
              <a:rPr dirty="0" sz="1200" b="1">
                <a:latin typeface="Arial"/>
                <a:cs typeface="Arial"/>
              </a:rPr>
              <a:t>Untertitel</a:t>
            </a:r>
            <a:r>
              <a:rPr dirty="0" sz="1200" spc="270" b="1">
                <a:latin typeface="Arial"/>
                <a:cs typeface="Arial"/>
              </a:rPr>
              <a:t>   </a:t>
            </a:r>
            <a:r>
              <a:rPr dirty="0" sz="1200" b="1">
                <a:latin typeface="Arial"/>
                <a:cs typeface="Arial"/>
              </a:rPr>
              <a:t>in</a:t>
            </a:r>
            <a:r>
              <a:rPr dirty="0" sz="1200" spc="265" b="1">
                <a:latin typeface="Arial"/>
                <a:cs typeface="Arial"/>
              </a:rPr>
              <a:t>   </a:t>
            </a:r>
            <a:r>
              <a:rPr dirty="0" sz="1200" spc="-20" b="1">
                <a:latin typeface="Arial"/>
                <a:cs typeface="Arial"/>
              </a:rPr>
              <a:t>Ihrer </a:t>
            </a:r>
            <a:r>
              <a:rPr dirty="0" sz="1200" b="1">
                <a:latin typeface="Arial"/>
                <a:cs typeface="Arial"/>
              </a:rPr>
              <a:t>bevorzugten</a:t>
            </a:r>
            <a:r>
              <a:rPr dirty="0" sz="1200" spc="1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Sprache</a:t>
            </a:r>
            <a:r>
              <a:rPr dirty="0" sz="1200" spc="150" b="1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gehen </a:t>
            </a:r>
            <a:r>
              <a:rPr dirty="0" sz="1200">
                <a:latin typeface="Arial"/>
                <a:cs typeface="Arial"/>
              </a:rPr>
              <a:t>Sie</a:t>
            </a:r>
            <a:r>
              <a:rPr dirty="0" sz="1200" spc="33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auf</a:t>
            </a:r>
            <a:r>
              <a:rPr dirty="0" sz="1200" spc="34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die</a:t>
            </a:r>
            <a:r>
              <a:rPr dirty="0" sz="1200" spc="340">
                <a:latin typeface="Arial"/>
                <a:cs typeface="Arial"/>
              </a:rPr>
              <a:t>  </a:t>
            </a:r>
            <a:r>
              <a:rPr dirty="0" sz="1200" spc="-10">
                <a:latin typeface="Arial"/>
                <a:cs typeface="Arial"/>
              </a:rPr>
              <a:t>Einstellungen </a:t>
            </a:r>
            <a:r>
              <a:rPr dirty="0" sz="1200">
                <a:latin typeface="Arial"/>
                <a:cs typeface="Arial"/>
              </a:rPr>
              <a:t>unterhalb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Videos.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49811" y="1784122"/>
            <a:ext cx="347452" cy="347391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6805295" cy="787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90"/>
              <a:t>VIDEO</a:t>
            </a:r>
            <a:r>
              <a:rPr dirty="0" spc="-105"/>
              <a:t> </a:t>
            </a:r>
            <a:r>
              <a:rPr dirty="0"/>
              <a:t>-</a:t>
            </a:r>
            <a:r>
              <a:rPr dirty="0" spc="-110"/>
              <a:t> </a:t>
            </a:r>
            <a:r>
              <a:rPr dirty="0" spc="-175"/>
              <a:t>Vorteile</a:t>
            </a:r>
            <a:r>
              <a:rPr dirty="0" spc="-95"/>
              <a:t> </a:t>
            </a:r>
            <a:r>
              <a:rPr dirty="0" spc="-229"/>
              <a:t>von</a:t>
            </a:r>
            <a:r>
              <a:rPr dirty="0" spc="-110"/>
              <a:t> </a:t>
            </a:r>
            <a:r>
              <a:rPr dirty="0" spc="-295"/>
              <a:t>assistiven</a:t>
            </a:r>
            <a:r>
              <a:rPr dirty="0" spc="-100"/>
              <a:t> </a:t>
            </a:r>
            <a:r>
              <a:rPr dirty="0" spc="-204"/>
              <a:t>Technologien</a:t>
            </a:r>
          </a:p>
          <a:p>
            <a:pPr marL="12700">
              <a:lnSpc>
                <a:spcPct val="100000"/>
              </a:lnSpc>
            </a:pPr>
            <a:r>
              <a:rPr dirty="0" spc="-160"/>
              <a:t>für</a:t>
            </a:r>
            <a:r>
              <a:rPr dirty="0" spc="-120"/>
              <a:t> </a:t>
            </a:r>
            <a:r>
              <a:rPr dirty="0" spc="-280"/>
              <a:t>Menschen</a:t>
            </a:r>
            <a:r>
              <a:rPr dirty="0" spc="-90"/>
              <a:t> </a:t>
            </a:r>
            <a:r>
              <a:rPr dirty="0" spc="-135"/>
              <a:t>mit</a:t>
            </a:r>
            <a:r>
              <a:rPr dirty="0" spc="-105"/>
              <a:t> </a:t>
            </a:r>
            <a:r>
              <a:rPr dirty="0" spc="-10"/>
              <a:t>Demenz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59740" y="3370834"/>
            <a:ext cx="7884159" cy="1612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5974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TSA</a:t>
            </a:r>
            <a:r>
              <a:rPr dirty="0" sz="2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|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Wie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technologieunterstützte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Pflege Demenzerkrankten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hilft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2000">
              <a:latin typeface="Arial"/>
              <a:cs typeface="Arial"/>
            </a:endParaRPr>
          </a:p>
          <a:p>
            <a:pPr marL="229870" indent="-217170">
              <a:lnSpc>
                <a:spcPct val="100000"/>
              </a:lnSpc>
              <a:spcBef>
                <a:spcPts val="5"/>
              </a:spcBef>
              <a:buFont typeface="Arial"/>
              <a:buChar char="●"/>
              <a:tabLst>
                <a:tab pos="229870" algn="l"/>
              </a:tabLst>
            </a:pP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Welche</a:t>
            </a:r>
            <a:r>
              <a:rPr dirty="0" sz="1600" spc="-6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Tools</a:t>
            </a:r>
            <a:r>
              <a:rPr dirty="0" sz="1600" spc="-5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verwendet</a:t>
            </a:r>
            <a:r>
              <a:rPr dirty="0" sz="1600" spc="-4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spc="-20" b="1" i="1">
                <a:solidFill>
                  <a:srgbClr val="379C73"/>
                </a:solidFill>
                <a:latin typeface="Arial"/>
                <a:cs typeface="Arial"/>
              </a:rPr>
              <a:t>Tom?</a:t>
            </a:r>
            <a:endParaRPr sz="1600">
              <a:latin typeface="Arial"/>
              <a:cs typeface="Arial"/>
            </a:endParaRPr>
          </a:p>
          <a:p>
            <a:pPr marL="229870" indent="-217170">
              <a:lnSpc>
                <a:spcPct val="100000"/>
              </a:lnSpc>
              <a:spcBef>
                <a:spcPts val="1390"/>
              </a:spcBef>
              <a:buFont typeface="Arial"/>
              <a:buChar char="●"/>
              <a:tabLst>
                <a:tab pos="229870" algn="l"/>
              </a:tabLst>
            </a:pP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Glauben</a:t>
            </a:r>
            <a:r>
              <a:rPr dirty="0" sz="1600" spc="-2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Sie,</a:t>
            </a:r>
            <a:r>
              <a:rPr dirty="0" sz="1600" spc="-3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dass</a:t>
            </a:r>
            <a:r>
              <a:rPr dirty="0" sz="1600" spc="-5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diese</a:t>
            </a:r>
            <a:r>
              <a:rPr dirty="0" sz="1600" spc="-3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Tools</a:t>
            </a:r>
            <a:r>
              <a:rPr dirty="0" sz="1600" spc="-4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Personen</a:t>
            </a:r>
            <a:r>
              <a:rPr dirty="0" sz="1600" spc="-4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mit</a:t>
            </a:r>
            <a:r>
              <a:rPr dirty="0" sz="1600" spc="-2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neurologischen</a:t>
            </a:r>
            <a:r>
              <a:rPr dirty="0" sz="1600" spc="-2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Erkrankungen</a:t>
            </a:r>
            <a:r>
              <a:rPr dirty="0" sz="1600" spc="-4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spc="-25" b="1" i="1">
                <a:solidFill>
                  <a:srgbClr val="379C73"/>
                </a:solidFill>
                <a:latin typeface="Arial"/>
                <a:cs typeface="Arial"/>
              </a:rPr>
              <a:t>wie</a:t>
            </a:r>
            <a:endParaRPr sz="1600">
              <a:latin typeface="Arial"/>
              <a:cs typeface="Arial"/>
            </a:endParaRPr>
          </a:p>
          <a:p>
            <a:pPr marL="228600">
              <a:lnSpc>
                <a:spcPct val="100000"/>
              </a:lnSpc>
              <a:spcBef>
                <a:spcPts val="385"/>
              </a:spcBef>
            </a:pP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Alzheimer</a:t>
            </a:r>
            <a:r>
              <a:rPr dirty="0" sz="1600" spc="-3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helfen</a:t>
            </a:r>
            <a:r>
              <a:rPr dirty="0" sz="1600" spc="-3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können,</a:t>
            </a:r>
            <a:r>
              <a:rPr dirty="0" sz="1600" spc="-3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sicherer</a:t>
            </a:r>
            <a:r>
              <a:rPr dirty="0" sz="1600" spc="-4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und</a:t>
            </a:r>
            <a:r>
              <a:rPr dirty="0" sz="1600" spc="-3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379C73"/>
                </a:solidFill>
                <a:latin typeface="Arial"/>
                <a:cs typeface="Arial"/>
              </a:rPr>
              <a:t>unabhängiger</a:t>
            </a:r>
            <a:r>
              <a:rPr dirty="0" sz="1600" spc="-3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zu</a:t>
            </a:r>
            <a:r>
              <a:rPr dirty="0" sz="1600" spc="-4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379C73"/>
                </a:solidFill>
                <a:latin typeface="Arial"/>
                <a:cs typeface="Arial"/>
              </a:rPr>
              <a:t>leben?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67583" y="1752600"/>
            <a:ext cx="2915412" cy="163830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01802" y="1373886"/>
            <a:ext cx="7817484" cy="14655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18135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Dieses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zeigt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einfache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Hilfsmittel,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Menschen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einer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Demenzerkrankung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unterstützen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können.</a:t>
            </a:r>
            <a:endParaRPr sz="1600">
              <a:latin typeface="Arial"/>
              <a:cs typeface="Arial"/>
            </a:endParaRPr>
          </a:p>
          <a:p>
            <a:pPr algn="just" marL="5741670" marR="5080">
              <a:lnSpc>
                <a:spcPct val="100000"/>
              </a:lnSpc>
              <a:spcBef>
                <a:spcPts val="1740"/>
              </a:spcBef>
            </a:pPr>
            <a:r>
              <a:rPr dirty="0" sz="1200">
                <a:latin typeface="Arial"/>
                <a:cs typeface="Arial"/>
              </a:rPr>
              <a:t>Für</a:t>
            </a:r>
            <a:r>
              <a:rPr dirty="0" sz="1200" spc="260">
                <a:latin typeface="Arial"/>
                <a:cs typeface="Arial"/>
              </a:rPr>
              <a:t>   </a:t>
            </a:r>
            <a:r>
              <a:rPr dirty="0" sz="1200" b="1">
                <a:latin typeface="Arial"/>
                <a:cs typeface="Arial"/>
              </a:rPr>
              <a:t>Untertitel</a:t>
            </a:r>
            <a:r>
              <a:rPr dirty="0" sz="1200" spc="265" b="1">
                <a:latin typeface="Arial"/>
                <a:cs typeface="Arial"/>
              </a:rPr>
              <a:t>   </a:t>
            </a:r>
            <a:r>
              <a:rPr dirty="0" sz="1200" b="1">
                <a:latin typeface="Arial"/>
                <a:cs typeface="Arial"/>
              </a:rPr>
              <a:t>in</a:t>
            </a:r>
            <a:r>
              <a:rPr dirty="0" sz="1200" spc="265" b="1">
                <a:latin typeface="Arial"/>
                <a:cs typeface="Arial"/>
              </a:rPr>
              <a:t>   </a:t>
            </a:r>
            <a:r>
              <a:rPr dirty="0" sz="1200" spc="-10" b="1">
                <a:latin typeface="Arial"/>
                <a:cs typeface="Arial"/>
              </a:rPr>
              <a:t>Ihrer </a:t>
            </a:r>
            <a:r>
              <a:rPr dirty="0" sz="1200" b="1">
                <a:latin typeface="Arial"/>
                <a:cs typeface="Arial"/>
              </a:rPr>
              <a:t>bevorzugten</a:t>
            </a:r>
            <a:r>
              <a:rPr dirty="0" sz="1200" spc="15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Sprache</a:t>
            </a:r>
            <a:r>
              <a:rPr dirty="0" sz="1200" spc="155" b="1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gehen </a:t>
            </a:r>
            <a:r>
              <a:rPr dirty="0" sz="1200">
                <a:latin typeface="Arial"/>
                <a:cs typeface="Arial"/>
              </a:rPr>
              <a:t>Sie</a:t>
            </a:r>
            <a:r>
              <a:rPr dirty="0" sz="1200" spc="33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auf</a:t>
            </a:r>
            <a:r>
              <a:rPr dirty="0" sz="1200" spc="35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die</a:t>
            </a:r>
            <a:r>
              <a:rPr dirty="0" sz="1200" spc="340">
                <a:latin typeface="Arial"/>
                <a:cs typeface="Arial"/>
              </a:rPr>
              <a:t>  </a:t>
            </a:r>
            <a:r>
              <a:rPr dirty="0" sz="1200" spc="-10">
                <a:latin typeface="Arial"/>
                <a:cs typeface="Arial"/>
              </a:rPr>
              <a:t>Einstellungen </a:t>
            </a:r>
            <a:r>
              <a:rPr dirty="0" sz="1200">
                <a:latin typeface="Arial"/>
                <a:cs typeface="Arial"/>
              </a:rPr>
              <a:t>unterhalb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Videos.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2169" y="2107210"/>
            <a:ext cx="346290" cy="347391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177540"/>
            </a:xfrm>
            <a:custGeom>
              <a:avLst/>
              <a:gdLst/>
              <a:ahLst/>
              <a:cxnLst/>
              <a:rect l="l" t="t" r="r" b="b"/>
              <a:pathLst>
                <a:path w="9144000" h="3177540">
                  <a:moveTo>
                    <a:pt x="0" y="3177540"/>
                  </a:moveTo>
                  <a:lnTo>
                    <a:pt x="9144000" y="317754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17754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177539"/>
              <a:ext cx="9144000" cy="1965960"/>
            </a:xfrm>
            <a:custGeom>
              <a:avLst/>
              <a:gdLst/>
              <a:ahLst/>
              <a:cxnLst/>
              <a:rect l="l" t="t" r="r" b="b"/>
              <a:pathLst>
                <a:path w="9144000" h="1965960">
                  <a:moveTo>
                    <a:pt x="9144000" y="0"/>
                  </a:moveTo>
                  <a:lnTo>
                    <a:pt x="0" y="0"/>
                  </a:lnTo>
                  <a:lnTo>
                    <a:pt x="0" y="1965960"/>
                  </a:lnTo>
                  <a:lnTo>
                    <a:pt x="9144000" y="19659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83183" y="912748"/>
            <a:ext cx="4095115" cy="1946910"/>
          </a:xfrm>
          <a:prstGeom prst="rect">
            <a:avLst/>
          </a:prstGeom>
        </p:spPr>
        <p:txBody>
          <a:bodyPr wrap="square" lIns="0" tIns="1225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Notrufhilfen</a:t>
            </a:r>
            <a:endParaRPr sz="1800">
              <a:latin typeface="Arial"/>
              <a:cs typeface="Arial"/>
            </a:endParaRPr>
          </a:p>
          <a:p>
            <a:pPr marL="12700" marR="925830">
              <a:lnSpc>
                <a:spcPct val="140000"/>
              </a:lnSpc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Systeme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zur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Sturzerkennung Ortungsgeräte Heimsensoren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Automatische</a:t>
            </a:r>
            <a:r>
              <a:rPr dirty="0" sz="1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Abschaltvorrichtungen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83183" y="351866"/>
            <a:ext cx="61823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5">
                <a:solidFill>
                  <a:srgbClr val="FFFFFF"/>
                </a:solidFill>
              </a:rPr>
              <a:t>Geräte</a:t>
            </a:r>
            <a:r>
              <a:rPr dirty="0" spc="-90">
                <a:solidFill>
                  <a:srgbClr val="FFFFFF"/>
                </a:solidFill>
              </a:rPr>
              <a:t> </a:t>
            </a:r>
            <a:r>
              <a:rPr dirty="0" spc="-160">
                <a:solidFill>
                  <a:srgbClr val="FFFFFF"/>
                </a:solidFill>
              </a:rPr>
              <a:t>für</a:t>
            </a:r>
            <a:r>
              <a:rPr dirty="0" spc="-105">
                <a:solidFill>
                  <a:srgbClr val="FFFFFF"/>
                </a:solidFill>
              </a:rPr>
              <a:t> </a:t>
            </a:r>
            <a:r>
              <a:rPr dirty="0" spc="-225">
                <a:solidFill>
                  <a:srgbClr val="FFFFFF"/>
                </a:solidFill>
              </a:rPr>
              <a:t>Sicherheit</a:t>
            </a:r>
            <a:r>
              <a:rPr dirty="0" spc="-80">
                <a:solidFill>
                  <a:srgbClr val="FFFFFF"/>
                </a:solidFill>
              </a:rPr>
              <a:t> </a:t>
            </a:r>
            <a:r>
              <a:rPr dirty="0" spc="-225">
                <a:solidFill>
                  <a:srgbClr val="FFFFFF"/>
                </a:solidFill>
              </a:rPr>
              <a:t>und</a:t>
            </a:r>
            <a:r>
              <a:rPr dirty="0" spc="-70">
                <a:solidFill>
                  <a:srgbClr val="FFFFFF"/>
                </a:solidFill>
              </a:rPr>
              <a:t> </a:t>
            </a:r>
            <a:r>
              <a:rPr dirty="0" spc="-295">
                <a:solidFill>
                  <a:srgbClr val="FFFFFF"/>
                </a:solidFill>
              </a:rPr>
              <a:t>sicheres</a:t>
            </a:r>
            <a:r>
              <a:rPr dirty="0" spc="-95">
                <a:solidFill>
                  <a:srgbClr val="FFFFFF"/>
                </a:solidFill>
              </a:rPr>
              <a:t> </a:t>
            </a:r>
            <a:r>
              <a:rPr dirty="0" spc="-150">
                <a:solidFill>
                  <a:srgbClr val="FFFFFF"/>
                </a:solidFill>
              </a:rPr>
              <a:t>Gehen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0303" y="1488947"/>
            <a:ext cx="3663696" cy="3654551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5"/>
              <a:t>Notrufhilfen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97752" y="1164336"/>
            <a:ext cx="2444496" cy="244449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8931" y="2446020"/>
            <a:ext cx="1574292" cy="203758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47522" y="1113231"/>
            <a:ext cx="5619115" cy="3558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Notrufhilfen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sind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einfache</a:t>
            </a:r>
            <a:r>
              <a:rPr dirty="0" sz="18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Geräte,</a:t>
            </a:r>
            <a:r>
              <a:rPr dirty="0" sz="18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die</a:t>
            </a:r>
            <a:r>
              <a:rPr dirty="0" sz="18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Menschen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helfen,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im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Notfall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sofort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Hilfe</a:t>
            </a:r>
            <a:r>
              <a:rPr dirty="0" sz="18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zu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erhalten.</a:t>
            </a:r>
            <a:endParaRPr sz="1800">
              <a:latin typeface="Arial"/>
              <a:cs typeface="Arial"/>
            </a:endParaRPr>
          </a:p>
          <a:p>
            <a:pPr marL="12700" marR="558800">
              <a:lnSpc>
                <a:spcPct val="100000"/>
              </a:lnSpc>
              <a:spcBef>
                <a:spcPts val="117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Systeme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bestehen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Basiseinheit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und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einem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Notrufsender.</a:t>
            </a:r>
            <a:endParaRPr sz="1800">
              <a:latin typeface="Arial"/>
              <a:cs typeface="Arial"/>
            </a:endParaRPr>
          </a:p>
          <a:p>
            <a:pPr marL="1896745" marR="5080">
              <a:lnSpc>
                <a:spcPct val="100000"/>
              </a:lnSpc>
              <a:spcBef>
                <a:spcPts val="71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Dieser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wird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Regel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eine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Armbanduhr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Halskette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getragen.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Falle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Notfalls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(z.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B.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Sturzes)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Person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durch</a:t>
            </a:r>
            <a:r>
              <a:rPr dirty="0" sz="18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Drücken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des</a:t>
            </a:r>
            <a:r>
              <a:rPr dirty="0" sz="18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Knopfes</a:t>
            </a:r>
            <a:r>
              <a:rPr dirty="0" sz="18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einen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Notruf</a:t>
            </a:r>
            <a:r>
              <a:rPr dirty="0" sz="18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absetzen.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Anruf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wird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Notrufleitstelle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ein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Familienmitglied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weitergeleitet.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5"/>
              <a:t>Notrufhilfen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80719" y="1357121"/>
            <a:ext cx="6565900" cy="2601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Notrufhilfen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profitieren?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Menschen,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allein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leben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sich</a:t>
            </a:r>
            <a:r>
              <a:rPr dirty="0" sz="18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oft</a:t>
            </a:r>
            <a:r>
              <a:rPr dirty="0" sz="18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unsicher</a:t>
            </a:r>
            <a:r>
              <a:rPr dirty="0" sz="18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fühlen</a:t>
            </a:r>
            <a:endParaRPr sz="1800">
              <a:latin typeface="Arial"/>
              <a:cs typeface="Arial"/>
            </a:endParaRPr>
          </a:p>
          <a:p>
            <a:pPr marL="240665" marR="5080" indent="-228600">
              <a:lnSpc>
                <a:spcPct val="100000"/>
              </a:lnSpc>
              <a:spcBef>
                <a:spcPts val="1200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Menschen,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Mobilität</a:t>
            </a:r>
            <a:r>
              <a:rPr dirty="0" sz="18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aufgrund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Alter,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Krankheit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oder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Behinderung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eingeschränkt</a:t>
            </a:r>
            <a:r>
              <a:rPr dirty="0" sz="18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ist</a:t>
            </a:r>
            <a:endParaRPr sz="1800">
              <a:latin typeface="Arial"/>
              <a:cs typeface="Arial"/>
            </a:endParaRPr>
          </a:p>
          <a:p>
            <a:pPr marL="240665" marR="206375" indent="-228600">
              <a:lnSpc>
                <a:spcPct val="100000"/>
              </a:lnSpc>
              <a:spcBef>
                <a:spcPts val="1205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Menschen, die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sturzgefährdet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sind,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Herz-Kreislauf-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leiden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anderen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Gründen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besonders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auf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schnelle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Hilfe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angewiesen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sind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5323" y="1353311"/>
            <a:ext cx="1237487" cy="123596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05915" y="2874340"/>
            <a:ext cx="916304" cy="1392783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66588" y="3564635"/>
            <a:ext cx="1478280" cy="1476754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70"/>
              <a:t>Systeme</a:t>
            </a:r>
            <a:r>
              <a:rPr dirty="0" spc="-125"/>
              <a:t> </a:t>
            </a:r>
            <a:r>
              <a:rPr dirty="0" spc="-110"/>
              <a:t>zur </a:t>
            </a:r>
            <a:r>
              <a:rPr dirty="0" spc="-185"/>
              <a:t>Sturzerkennung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9700" y="1239011"/>
            <a:ext cx="3553967" cy="237134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62178" y="988821"/>
            <a:ext cx="8187055" cy="38119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1115" marR="402209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Sturzdetektoren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ähneln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Notrufhilfen,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gehen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aber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noch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Schritt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weiter.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Im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Falle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Sturzes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sendet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Gerät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ein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Signal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Notrufleitstelle.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just" marL="31115">
              <a:lnSpc>
                <a:spcPct val="100000"/>
              </a:lnSpc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Wie</a:t>
            </a:r>
            <a:r>
              <a:rPr dirty="0" sz="1800" spc="-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funktioniert</a:t>
            </a:r>
            <a:r>
              <a:rPr dirty="0" sz="18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das?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1115" marR="378079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Gerät,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Uhr,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eines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Anhängers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Gürtels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erhältlich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ist,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enthält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Sensor.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Dieser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misst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Geschwindigkeit,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Entfernung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Richtung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programmiert,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dass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gemeinsames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Muster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Stürzen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erkennt: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Eine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schnelle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Abwärtsbewegung,</a:t>
            </a:r>
            <a:r>
              <a:rPr dirty="0" sz="18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auf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die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keine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weiteren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Bewegung</a:t>
            </a:r>
            <a:r>
              <a:rPr dirty="0" sz="18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folgt.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70"/>
              <a:t>Systeme</a:t>
            </a:r>
            <a:r>
              <a:rPr dirty="0" spc="-125"/>
              <a:t> </a:t>
            </a:r>
            <a:r>
              <a:rPr dirty="0" spc="-110"/>
              <a:t>zur </a:t>
            </a:r>
            <a:r>
              <a:rPr dirty="0" spc="-185"/>
              <a:t>Sturzerkennung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3048000" y="1969007"/>
            <a:ext cx="3048000" cy="1714500"/>
            <a:chOff x="3048000" y="1969007"/>
            <a:chExt cx="3048000" cy="1714500"/>
          </a:xfrm>
        </p:grpSpPr>
        <p:pic>
          <p:nvPicPr>
            <p:cNvPr id="5" name="object 5" descr="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32942" y="2066584"/>
              <a:ext cx="950152" cy="949740"/>
            </a:xfrm>
            <a:prstGeom prst="rect">
              <a:avLst/>
            </a:prstGeom>
          </p:spPr>
        </p:pic>
        <p:pic>
          <p:nvPicPr>
            <p:cNvPr id="6" name="object 6" descr="">
              <a:hlinkClick r:id="rId5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00" y="1969007"/>
              <a:ext cx="3048000" cy="1714500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691692" y="1189990"/>
            <a:ext cx="6639559" cy="1137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8580">
              <a:lnSpc>
                <a:spcPct val="100000"/>
              </a:lnSpc>
              <a:spcBef>
                <a:spcPts val="100"/>
              </a:spcBef>
              <a:tabLst>
                <a:tab pos="25901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Sehen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sich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dieses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kurze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verstehen,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das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Sturzerkennungssystem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funktioniert:</a:t>
            </a:r>
            <a:endParaRPr sz="1800">
              <a:latin typeface="Arial"/>
              <a:cs typeface="Arial"/>
            </a:endParaRPr>
          </a:p>
          <a:p>
            <a:pPr marL="5631180" marR="5080">
              <a:lnSpc>
                <a:spcPct val="100000"/>
              </a:lnSpc>
              <a:spcBef>
                <a:spcPts val="1550"/>
              </a:spcBef>
            </a:pPr>
            <a:r>
              <a:rPr dirty="0" sz="1200">
                <a:latin typeface="Arial"/>
                <a:cs typeface="Arial"/>
              </a:rPr>
              <a:t>Für</a:t>
            </a:r>
            <a:r>
              <a:rPr dirty="0" sz="1200" spc="425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Untertitel bevorzugten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207414" y="3821379"/>
            <a:ext cx="672719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Lifeline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Systems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|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Lifeline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Sturzerkennung</a:t>
            </a:r>
            <a:r>
              <a:rPr dirty="0" sz="20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funktioniert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14321" y="2085874"/>
            <a:ext cx="346290" cy="347391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7374381" y="1935607"/>
            <a:ext cx="6286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8575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in</a:t>
            </a:r>
            <a:r>
              <a:rPr dirty="0" sz="1200" spc="4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Ihrer Sprache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310376" y="2301367"/>
            <a:ext cx="169291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gehen</a:t>
            </a:r>
            <a:r>
              <a:rPr dirty="0" sz="1200" spc="46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Sie</a:t>
            </a:r>
            <a:r>
              <a:rPr dirty="0" sz="1200" spc="459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auf</a:t>
            </a:r>
            <a:r>
              <a:rPr dirty="0" sz="1200" spc="475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die </a:t>
            </a:r>
            <a:r>
              <a:rPr dirty="0" sz="1200">
                <a:latin typeface="Arial"/>
                <a:cs typeface="Arial"/>
              </a:rPr>
              <a:t>Einstellungen</a:t>
            </a:r>
            <a:r>
              <a:rPr dirty="0" sz="1200" spc="120">
                <a:latin typeface="Arial"/>
                <a:cs typeface="Arial"/>
              </a:rPr>
              <a:t>  </a:t>
            </a:r>
            <a:r>
              <a:rPr dirty="0" sz="1200" spc="-10">
                <a:latin typeface="Arial"/>
                <a:cs typeface="Arial"/>
              </a:rPr>
              <a:t>unterhalb </a:t>
            </a:r>
            <a:r>
              <a:rPr dirty="0" sz="1200">
                <a:latin typeface="Arial"/>
                <a:cs typeface="Arial"/>
              </a:rPr>
              <a:t>des</a:t>
            </a:r>
            <a:r>
              <a:rPr dirty="0" sz="1200" spc="-10">
                <a:latin typeface="Arial"/>
                <a:cs typeface="Arial"/>
              </a:rPr>
              <a:t> Videos.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5323" y="3639311"/>
            <a:ext cx="1595627" cy="15041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5"/>
              <a:t>Ortungsgeräte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47522" y="948944"/>
            <a:ext cx="7999730" cy="3850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Ortungsgeräte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Standortüberwachungsdienste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nutzen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Satelliten-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oder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Mobilfunktechnologie,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um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orten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nachzuverfolgen.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können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eingesetzt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werden,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orientierungslos sind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(z.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B.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Demenzkranke).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Wie</a:t>
            </a:r>
            <a:r>
              <a:rPr dirty="0" sz="1800" spc="-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funktioniert</a:t>
            </a:r>
            <a:r>
              <a:rPr dirty="0" sz="18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das?</a:t>
            </a:r>
            <a:endParaRPr sz="1800">
              <a:latin typeface="Arial"/>
              <a:cs typeface="Arial"/>
            </a:endParaRPr>
          </a:p>
          <a:p>
            <a:pPr marL="12700" marR="1173480">
              <a:lnSpc>
                <a:spcPct val="100000"/>
              </a:lnSpc>
              <a:spcBef>
                <a:spcPts val="144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GPS-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Sensoren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werden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Uhr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eingebaut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einem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Smartphone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verwendet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ermöglichen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Überwachung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Standorts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ähnliches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Gerät.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Position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Genauigkeit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Metern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bestimmt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werden.</a:t>
            </a:r>
            <a:endParaRPr sz="1800">
              <a:latin typeface="Arial"/>
              <a:cs typeface="Arial"/>
            </a:endParaRPr>
          </a:p>
          <a:p>
            <a:pPr marL="12700" marR="1379855">
              <a:lnSpc>
                <a:spcPct val="100000"/>
              </a:lnSpc>
              <a:spcBef>
                <a:spcPts val="144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Darüber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hinaus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System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Pflegepersonal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alarmieren,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wenn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überwachte Person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bestimmten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Bereich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verlässt.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8081009" cy="231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38125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Was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bedeutet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eigentlich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Pflegetechnologie?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Bevor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Ihnen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bestimmte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Arten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Pflege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vorstellen,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beginnen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Übung: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20"/>
              </a:spcBef>
            </a:pPr>
            <a:endParaRPr sz="1800">
              <a:latin typeface="Arial"/>
              <a:cs typeface="Arial"/>
            </a:endParaRPr>
          </a:p>
          <a:p>
            <a:pPr marL="263525" indent="-263525">
              <a:lnSpc>
                <a:spcPct val="100000"/>
              </a:lnSpc>
              <a:buSzPct val="97368"/>
              <a:buAutoNum type="arabicPeriod"/>
              <a:tabLst>
                <a:tab pos="263525" algn="l"/>
              </a:tabLst>
            </a:pPr>
            <a:r>
              <a:rPr dirty="0" sz="1900" spc="-235" b="1" i="1">
                <a:solidFill>
                  <a:srgbClr val="379C73"/>
                </a:solidFill>
                <a:latin typeface="Verdana"/>
                <a:cs typeface="Verdana"/>
              </a:rPr>
              <a:t>Erläutern</a:t>
            </a:r>
            <a:r>
              <a:rPr dirty="0" sz="1900" spc="-135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900" spc="-245" b="1" i="1">
                <a:solidFill>
                  <a:srgbClr val="379C73"/>
                </a:solidFill>
                <a:latin typeface="Verdana"/>
                <a:cs typeface="Verdana"/>
              </a:rPr>
              <a:t>Sie</a:t>
            </a:r>
            <a:r>
              <a:rPr dirty="0" sz="1900" spc="-135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900" spc="-240" b="1" i="1">
                <a:solidFill>
                  <a:srgbClr val="379C73"/>
                </a:solidFill>
                <a:latin typeface="Verdana"/>
                <a:cs typeface="Verdana"/>
              </a:rPr>
              <a:t>in</a:t>
            </a:r>
            <a:r>
              <a:rPr dirty="0" sz="1900" spc="-120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900" spc="-285" b="1" i="1">
                <a:solidFill>
                  <a:srgbClr val="379C73"/>
                </a:solidFill>
                <a:latin typeface="Verdana"/>
                <a:cs typeface="Verdana"/>
              </a:rPr>
              <a:t>eigenen</a:t>
            </a:r>
            <a:r>
              <a:rPr dirty="0" sz="1900" spc="-140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900" spc="-204" b="1" i="1">
                <a:solidFill>
                  <a:srgbClr val="379C73"/>
                </a:solidFill>
                <a:latin typeface="Verdana"/>
                <a:cs typeface="Verdana"/>
              </a:rPr>
              <a:t>Worten,</a:t>
            </a:r>
            <a:r>
              <a:rPr dirty="0" sz="1900" spc="-110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900" spc="-385" b="1" i="1">
                <a:solidFill>
                  <a:srgbClr val="379C73"/>
                </a:solidFill>
                <a:latin typeface="Verdana"/>
                <a:cs typeface="Verdana"/>
              </a:rPr>
              <a:t>was</a:t>
            </a:r>
            <a:r>
              <a:rPr dirty="0" sz="1900" spc="-140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900" spc="-254" b="1" i="1">
                <a:solidFill>
                  <a:srgbClr val="379C73"/>
                </a:solidFill>
                <a:latin typeface="Verdana"/>
                <a:cs typeface="Verdana"/>
              </a:rPr>
              <a:t>Pflegetechnologie</a:t>
            </a:r>
            <a:r>
              <a:rPr dirty="0" sz="1900" spc="-130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900" spc="-245" b="1" i="1">
                <a:solidFill>
                  <a:srgbClr val="379C73"/>
                </a:solidFill>
                <a:latin typeface="Verdana"/>
                <a:cs typeface="Verdana"/>
              </a:rPr>
              <a:t>für</a:t>
            </a:r>
            <a:r>
              <a:rPr dirty="0" sz="1900" spc="-114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900" spc="-240" b="1" i="1">
                <a:solidFill>
                  <a:srgbClr val="379C73"/>
                </a:solidFill>
                <a:latin typeface="Verdana"/>
                <a:cs typeface="Verdana"/>
              </a:rPr>
              <a:t>Sie</a:t>
            </a:r>
            <a:r>
              <a:rPr dirty="0" sz="1900" spc="-125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900" spc="-195" b="1" i="1">
                <a:solidFill>
                  <a:srgbClr val="379C73"/>
                </a:solidFill>
                <a:latin typeface="Verdana"/>
                <a:cs typeface="Verdana"/>
              </a:rPr>
              <a:t>bedeutet.</a:t>
            </a:r>
            <a:endParaRPr sz="1900">
              <a:latin typeface="Verdana"/>
              <a:cs typeface="Verdana"/>
            </a:endParaRPr>
          </a:p>
          <a:p>
            <a:pPr marL="263525" indent="-263525">
              <a:lnSpc>
                <a:spcPts val="2230"/>
              </a:lnSpc>
              <a:spcBef>
                <a:spcPts val="2014"/>
              </a:spcBef>
              <a:buSzPct val="97368"/>
              <a:buAutoNum type="arabicPeriod"/>
              <a:tabLst>
                <a:tab pos="263525" algn="l"/>
              </a:tabLst>
            </a:pPr>
            <a:r>
              <a:rPr dirty="0" sz="1900" spc="-265" b="1" i="1">
                <a:solidFill>
                  <a:srgbClr val="379C73"/>
                </a:solidFill>
                <a:latin typeface="Verdana"/>
                <a:cs typeface="Verdana"/>
              </a:rPr>
              <a:t>Nennen</a:t>
            </a:r>
            <a:r>
              <a:rPr dirty="0" sz="1900" spc="-125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900" spc="-245" b="1" i="1">
                <a:solidFill>
                  <a:srgbClr val="379C73"/>
                </a:solidFill>
                <a:latin typeface="Verdana"/>
                <a:cs typeface="Verdana"/>
              </a:rPr>
              <a:t>Sie</a:t>
            </a:r>
            <a:r>
              <a:rPr dirty="0" sz="1900" spc="-120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900" spc="-225" b="1" i="1">
                <a:solidFill>
                  <a:srgbClr val="379C73"/>
                </a:solidFill>
                <a:latin typeface="Verdana"/>
                <a:cs typeface="Verdana"/>
              </a:rPr>
              <a:t>drei</a:t>
            </a:r>
            <a:r>
              <a:rPr dirty="0" sz="1900" spc="-114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900" spc="-250" b="1" i="1">
                <a:solidFill>
                  <a:srgbClr val="379C73"/>
                </a:solidFill>
                <a:latin typeface="Verdana"/>
                <a:cs typeface="Verdana"/>
              </a:rPr>
              <a:t>Beispiele</a:t>
            </a:r>
            <a:r>
              <a:rPr dirty="0" sz="1900" spc="-145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900" spc="-250" b="1" i="1">
                <a:solidFill>
                  <a:srgbClr val="379C73"/>
                </a:solidFill>
                <a:latin typeface="Verdana"/>
                <a:cs typeface="Verdana"/>
              </a:rPr>
              <a:t>für</a:t>
            </a:r>
            <a:r>
              <a:rPr dirty="0" sz="1900" spc="-105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900" spc="-254" b="1" i="1">
                <a:solidFill>
                  <a:srgbClr val="379C73"/>
                </a:solidFill>
                <a:latin typeface="Verdana"/>
                <a:cs typeface="Verdana"/>
              </a:rPr>
              <a:t>Pflegetechnologie</a:t>
            </a:r>
            <a:r>
              <a:rPr dirty="0" sz="1900" spc="-145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900" spc="-310" b="1" i="1">
                <a:solidFill>
                  <a:srgbClr val="379C73"/>
                </a:solidFill>
                <a:latin typeface="Verdana"/>
                <a:cs typeface="Verdana"/>
              </a:rPr>
              <a:t>und</a:t>
            </a:r>
            <a:r>
              <a:rPr dirty="0" sz="1900" spc="-105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900" spc="-270" b="1" i="1">
                <a:solidFill>
                  <a:srgbClr val="379C73"/>
                </a:solidFill>
                <a:latin typeface="Verdana"/>
                <a:cs typeface="Verdana"/>
              </a:rPr>
              <a:t>beschreiben</a:t>
            </a:r>
            <a:r>
              <a:rPr dirty="0" sz="1900" spc="-114" b="1" i="1">
                <a:solidFill>
                  <a:srgbClr val="379C73"/>
                </a:solidFill>
                <a:latin typeface="Verdana"/>
                <a:cs typeface="Verdana"/>
              </a:rPr>
              <a:t> </a:t>
            </a:r>
            <a:r>
              <a:rPr dirty="0" sz="1900" spc="-25" b="1" i="1">
                <a:solidFill>
                  <a:srgbClr val="379C73"/>
                </a:solidFill>
                <a:latin typeface="Verdana"/>
                <a:cs typeface="Verdana"/>
              </a:rPr>
              <a:t>Sie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ts val="2230"/>
              </a:lnSpc>
            </a:pPr>
            <a:r>
              <a:rPr dirty="0" sz="1900" spc="-65" b="1" i="1">
                <a:solidFill>
                  <a:srgbClr val="379C73"/>
                </a:solidFill>
                <a:latin typeface="Arial"/>
                <a:cs typeface="Arial"/>
              </a:rPr>
              <a:t>deren</a:t>
            </a:r>
            <a:r>
              <a:rPr dirty="0" sz="1900" spc="-4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10" b="1" i="1">
                <a:solidFill>
                  <a:srgbClr val="379C73"/>
                </a:solidFill>
                <a:latin typeface="Arial"/>
                <a:cs typeface="Arial"/>
              </a:rPr>
              <a:t>Zweck.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4"/>
              <a:t>Übung</a:t>
            </a:r>
            <a:r>
              <a:rPr dirty="0" spc="-35"/>
              <a:t> </a:t>
            </a:r>
            <a:r>
              <a:rPr dirty="0"/>
              <a:t>–</a:t>
            </a:r>
            <a:r>
              <a:rPr dirty="0" spc="-114"/>
              <a:t> </a:t>
            </a:r>
            <a:r>
              <a:rPr dirty="0" spc="-140"/>
              <a:t>Was</a:t>
            </a:r>
            <a:r>
              <a:rPr dirty="0" spc="-120"/>
              <a:t> </a:t>
            </a:r>
            <a:r>
              <a:rPr dirty="0" spc="-250"/>
              <a:t>ist</a:t>
            </a:r>
            <a:r>
              <a:rPr dirty="0" spc="-130"/>
              <a:t> </a:t>
            </a:r>
            <a:r>
              <a:rPr dirty="0" spc="-229"/>
              <a:t>Technologie</a:t>
            </a:r>
            <a:r>
              <a:rPr dirty="0" spc="-114"/>
              <a:t> </a:t>
            </a:r>
            <a:r>
              <a:rPr dirty="0" spc="-195"/>
              <a:t>in</a:t>
            </a:r>
            <a:r>
              <a:rPr dirty="0" spc="-120"/>
              <a:t> </a:t>
            </a:r>
            <a:r>
              <a:rPr dirty="0" spc="-175"/>
              <a:t>der</a:t>
            </a:r>
            <a:r>
              <a:rPr dirty="0" spc="-110"/>
              <a:t> </a:t>
            </a:r>
            <a:r>
              <a:rPr dirty="0" spc="-310"/>
              <a:t>Pflege?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13077" y="3446712"/>
            <a:ext cx="1525108" cy="1322459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Heimsensoren/Überwachung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6127" y="1229995"/>
            <a:ext cx="814895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Sehen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sich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dieses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kurze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gezeigt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wird,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Heimsensoren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Bob,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seiner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Mobilität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eingeschränkt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ist,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dabei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helfen,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Zuhause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unabhängig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bleiben</a:t>
            </a:r>
            <a:r>
              <a:rPr dirty="0" sz="1800" spc="-1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94868" y="3881424"/>
            <a:ext cx="8794115" cy="606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66210" marR="5080" indent="-395414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National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Science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Foundation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News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|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Heimsensoren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ermöglichen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Senioren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unabhängig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leben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3048000" y="1988820"/>
            <a:ext cx="3048000" cy="1714500"/>
            <a:chOff x="3048000" y="1988820"/>
            <a:chExt cx="3048000" cy="1714500"/>
          </a:xfrm>
        </p:grpSpPr>
        <p:pic>
          <p:nvPicPr>
            <p:cNvPr id="7" name="object 7" descr="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78538" y="2145832"/>
              <a:ext cx="948949" cy="949740"/>
            </a:xfrm>
            <a:prstGeom prst="rect">
              <a:avLst/>
            </a:prstGeom>
          </p:spPr>
        </p:pic>
        <p:pic>
          <p:nvPicPr>
            <p:cNvPr id="8" name="object 8" descr="">
              <a:hlinkClick r:id="rId5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00" y="1988820"/>
              <a:ext cx="3048000" cy="1714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5"/>
              <a:t>Automatisierte</a:t>
            </a:r>
            <a:r>
              <a:rPr dirty="0" spc="45"/>
              <a:t> </a:t>
            </a:r>
            <a:r>
              <a:rPr dirty="0" spc="-210"/>
              <a:t>Abschaltvorrichtungen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80719" y="1357121"/>
            <a:ext cx="770509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Mithilfe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eines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Überwachungstools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werden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elektronische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Geräte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automatisch abgeschaltet.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141605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schaltet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sich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beispielsweise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automatisch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ab,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wenn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Temperatur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kritischen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überschreitet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vordefinierte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Zeit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verstrichen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ist</a:t>
            </a:r>
            <a:r>
              <a:rPr dirty="0" sz="1800" spc="-2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0400" y="3011423"/>
            <a:ext cx="3162300" cy="1772412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613346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>
                <a:solidFill>
                  <a:srgbClr val="FFFFFF"/>
                </a:solidFill>
              </a:rPr>
              <a:t>Gedächtnisstützen</a:t>
            </a:r>
            <a:r>
              <a:rPr dirty="0" spc="-60">
                <a:solidFill>
                  <a:srgbClr val="FFFFFF"/>
                </a:solidFill>
              </a:rPr>
              <a:t> </a:t>
            </a:r>
            <a:r>
              <a:rPr dirty="0" spc="-225">
                <a:solidFill>
                  <a:srgbClr val="FFFFFF"/>
                </a:solidFill>
              </a:rPr>
              <a:t>und</a:t>
            </a:r>
            <a:r>
              <a:rPr dirty="0" spc="-80">
                <a:solidFill>
                  <a:srgbClr val="FFFFFF"/>
                </a:solidFill>
              </a:rPr>
              <a:t> </a:t>
            </a:r>
            <a:r>
              <a:rPr dirty="0" spc="-200">
                <a:solidFill>
                  <a:srgbClr val="FFFFFF"/>
                </a:solidFill>
              </a:rPr>
              <a:t>Erinnerungshilfen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410260" y="1539367"/>
            <a:ext cx="5621020" cy="3044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Wie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helfen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intelligente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Systeme</a:t>
            </a:r>
            <a:r>
              <a:rPr dirty="0" sz="3300" spc="-1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Ihren</a:t>
            </a:r>
            <a:r>
              <a:rPr dirty="0" sz="3300" spc="-1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Klient:innen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dabei,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ihre</a:t>
            </a:r>
            <a:r>
              <a:rPr dirty="0" sz="3300" spc="-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täglichen </a:t>
            </a:r>
            <a:r>
              <a:rPr dirty="0" sz="3300" spc="-5" b="1">
                <a:solidFill>
                  <a:srgbClr val="3E3E3E"/>
                </a:solidFill>
                <a:latin typeface="Arial"/>
                <a:cs typeface="Arial"/>
              </a:rPr>
              <a:t>Ak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t</a:t>
            </a:r>
            <a:r>
              <a:rPr dirty="0" sz="3300" spc="-5" b="1">
                <a:solidFill>
                  <a:srgbClr val="3E3E3E"/>
                </a:solidFill>
                <a:latin typeface="Arial"/>
                <a:cs typeface="Arial"/>
              </a:rPr>
              <a:t>ivität</a:t>
            </a:r>
            <a:r>
              <a:rPr dirty="0" sz="3300" spc="-565" b="1">
                <a:solidFill>
                  <a:srgbClr val="3E3E3E"/>
                </a:solidFill>
                <a:latin typeface="Arial"/>
                <a:cs typeface="Arial"/>
              </a:rPr>
              <a:t>e</a:t>
            </a:r>
            <a:r>
              <a:rPr dirty="0" baseline="134259" sz="900" spc="-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134259" sz="900" spc="150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dirty="0" sz="33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zu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strukturieren,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zu</a:t>
            </a:r>
            <a:r>
              <a:rPr dirty="0" sz="33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organisieren</a:t>
            </a:r>
            <a:r>
              <a:rPr dirty="0" sz="33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und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zu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verwalten?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/>
              <a:t>Apps</a:t>
            </a:r>
            <a:r>
              <a:rPr dirty="0" spc="-105"/>
              <a:t> </a:t>
            </a:r>
            <a:r>
              <a:rPr dirty="0" spc="-110"/>
              <a:t>zur</a:t>
            </a:r>
            <a:r>
              <a:rPr dirty="0" spc="-100"/>
              <a:t> </a:t>
            </a:r>
            <a:r>
              <a:rPr dirty="0" spc="-225"/>
              <a:t>Medikamentenverwaltung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01802" y="1450085"/>
            <a:ext cx="5320030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einfachste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Tablettenverwaltung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sind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bekannten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Pillenboxen. Heutzutage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gibt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dafür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aber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auch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bereits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recht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intelligente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Geräte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11811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8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zur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Medikamentenverwaltung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ermöglichen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beispielsweise,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Dosierungsinformationen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für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Medikamente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oder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Nahrungsergänzungsmittel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einzugeben,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Erinnerungen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einzurichten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den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Überblick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darüber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behalten,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wann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Klient:innen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ihre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Tabletten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einnehmen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müssen.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Idealerweise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ist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intelligenten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Pillen-Organisator gekoppelt.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1226819"/>
            <a:ext cx="2453640" cy="3677412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/>
              <a:t>Video</a:t>
            </a:r>
            <a:r>
              <a:rPr dirty="0" spc="-60"/>
              <a:t> </a:t>
            </a:r>
            <a:r>
              <a:rPr dirty="0"/>
              <a:t>-</a:t>
            </a:r>
            <a:r>
              <a:rPr dirty="0" spc="-70"/>
              <a:t> </a:t>
            </a:r>
            <a:r>
              <a:rPr dirty="0" spc="-204"/>
              <a:t>Intelligenter</a:t>
            </a:r>
            <a:r>
              <a:rPr dirty="0" spc="-35"/>
              <a:t> </a:t>
            </a:r>
            <a:r>
              <a:rPr dirty="0" spc="-180"/>
              <a:t>Pillen-</a:t>
            </a:r>
            <a:r>
              <a:rPr dirty="0" spc="-165"/>
              <a:t>Organisator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47573" y="940054"/>
            <a:ext cx="826452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Sehen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sich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folgende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an,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intelligenter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Pillen-Organisator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vorgestellt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wird,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Bluetooth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einer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verbunden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ist.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47573" y="3130042"/>
            <a:ext cx="7644130" cy="179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0906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Zoksi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|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verbindet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sich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Pillenbox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Bluetooth?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Wer</a:t>
            </a:r>
            <a:r>
              <a:rPr dirty="0" sz="1600" spc="-4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könnte</a:t>
            </a:r>
            <a:r>
              <a:rPr dirty="0" sz="1600" spc="-2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Ihrer</a:t>
            </a:r>
            <a:r>
              <a:rPr dirty="0" sz="1600" spc="-3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Meinung</a:t>
            </a:r>
            <a:r>
              <a:rPr dirty="0" sz="1600" spc="-2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nach</a:t>
            </a:r>
            <a:r>
              <a:rPr dirty="0" sz="1600" spc="-4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von</a:t>
            </a:r>
            <a:r>
              <a:rPr dirty="0" sz="1600" spc="-4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dieser</a:t>
            </a:r>
            <a:r>
              <a:rPr dirty="0" sz="1600" spc="-3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Technologie</a:t>
            </a:r>
            <a:r>
              <a:rPr dirty="0" sz="1600" spc="-2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379C73"/>
                </a:solidFill>
                <a:latin typeface="Arial"/>
                <a:cs typeface="Arial"/>
              </a:rPr>
              <a:t>profitieren?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  <a:spcBef>
                <a:spcPts val="5"/>
              </a:spcBef>
            </a:pP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Denken</a:t>
            </a:r>
            <a:r>
              <a:rPr dirty="0" sz="1600" spc="-3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Sie,</a:t>
            </a:r>
            <a:r>
              <a:rPr dirty="0" sz="1600" spc="-2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es</a:t>
            </a:r>
            <a:r>
              <a:rPr dirty="0" sz="1600" spc="-4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wäre</a:t>
            </a:r>
            <a:r>
              <a:rPr dirty="0" sz="1600" spc="-2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schwierig für</a:t>
            </a:r>
            <a:r>
              <a:rPr dirty="0" sz="1600" spc="-2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Sie,</a:t>
            </a:r>
            <a:r>
              <a:rPr dirty="0" sz="1600" spc="-2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mit</a:t>
            </a:r>
            <a:r>
              <a:rPr dirty="0" sz="1600" spc="-2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einer</a:t>
            </a:r>
            <a:r>
              <a:rPr dirty="0" sz="1600" spc="-2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solchen</a:t>
            </a:r>
            <a:r>
              <a:rPr dirty="0" sz="1600" spc="-2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App</a:t>
            </a:r>
            <a:r>
              <a:rPr dirty="0" sz="1600" spc="-3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und</a:t>
            </a:r>
            <a:r>
              <a:rPr dirty="0" sz="1600" spc="-3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einem</a:t>
            </a:r>
            <a:r>
              <a:rPr dirty="0" sz="1600" spc="-2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379C73"/>
                </a:solidFill>
                <a:latin typeface="Arial"/>
                <a:cs typeface="Arial"/>
              </a:rPr>
              <a:t>Pillen-</a:t>
            </a:r>
            <a:r>
              <a:rPr dirty="0" sz="1600" spc="-1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Organisator</a:t>
            </a:r>
            <a:r>
              <a:rPr dirty="0" sz="1600" spc="-7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379C73"/>
                </a:solidFill>
                <a:latin typeface="Arial"/>
                <a:cs typeface="Arial"/>
              </a:rPr>
              <a:t>umzugehen?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Welche</a:t>
            </a:r>
            <a:r>
              <a:rPr dirty="0" sz="1600" spc="-8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Kompetenzen</a:t>
            </a:r>
            <a:r>
              <a:rPr dirty="0" sz="1600" spc="-6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379C73"/>
                </a:solidFill>
                <a:latin typeface="Arial"/>
                <a:cs typeface="Arial"/>
              </a:rPr>
              <a:t>fehlen</a:t>
            </a:r>
            <a:r>
              <a:rPr dirty="0" sz="1600" spc="-7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379C73"/>
                </a:solidFill>
                <a:latin typeface="Arial"/>
                <a:cs typeface="Arial"/>
              </a:rPr>
              <a:t>Ihnen?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39211" y="1528572"/>
            <a:ext cx="2881884" cy="1621535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/>
              <a:t>Automatischer</a:t>
            </a:r>
            <a:r>
              <a:rPr dirty="0" spc="30"/>
              <a:t> </a:t>
            </a:r>
            <a:r>
              <a:rPr dirty="0" spc="-225"/>
              <a:t>Medikamentenspender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20116" y="1204036"/>
            <a:ext cx="5661660" cy="3263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fortschrittlichste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Art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Tablettenverwaltung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sind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80000"/>
              </a:lnSpc>
              <a:spcBef>
                <a:spcPts val="5"/>
              </a:spcBef>
            </a:pPr>
            <a:r>
              <a:rPr dirty="0" sz="1800" spc="-185">
                <a:solidFill>
                  <a:srgbClr val="379C73"/>
                </a:solidFill>
                <a:latin typeface="Arial Black"/>
                <a:cs typeface="Arial Black"/>
              </a:rPr>
              <a:t>automatische</a:t>
            </a:r>
            <a:r>
              <a:rPr dirty="0" sz="1800" spc="-8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800" spc="-175">
                <a:solidFill>
                  <a:srgbClr val="379C73"/>
                </a:solidFill>
                <a:latin typeface="Arial Black"/>
                <a:cs typeface="Arial Black"/>
              </a:rPr>
              <a:t>Medikamentenspender.</a:t>
            </a:r>
            <a:r>
              <a:rPr dirty="0" sz="1800" spc="-5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können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vorab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Medikamenten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befüllt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programmiert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werden,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dass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richtige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Dosis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richtigen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Zeitpunkt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ausgeben.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Wenn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verbunden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sind,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Nutzer:innen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Benachrichtigungen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erhalten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Prozess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nachverfolgen.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3055" y="1469136"/>
            <a:ext cx="2779776" cy="2779776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5095">
              <a:lnSpc>
                <a:spcPct val="100000"/>
              </a:lnSpc>
              <a:spcBef>
                <a:spcPts val="95"/>
              </a:spcBef>
            </a:pPr>
            <a:r>
              <a:rPr dirty="0" spc="-215"/>
              <a:t>Video</a:t>
            </a:r>
            <a:r>
              <a:rPr dirty="0" spc="-70"/>
              <a:t> </a:t>
            </a:r>
            <a:r>
              <a:rPr dirty="0"/>
              <a:t>-</a:t>
            </a:r>
            <a:r>
              <a:rPr dirty="0" spc="-80"/>
              <a:t> </a:t>
            </a:r>
            <a:r>
              <a:rPr dirty="0" spc="-215"/>
              <a:t>Automatischer</a:t>
            </a:r>
            <a:r>
              <a:rPr dirty="0" spc="-30"/>
              <a:t> </a:t>
            </a:r>
            <a:r>
              <a:rPr dirty="0" spc="-225"/>
              <a:t>Medikamentenspender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14273" y="1023620"/>
            <a:ext cx="7529830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zeigt,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wie „Hero“,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automatischer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Medikamentenmanager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zuhause,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funktioniert: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83209" y="3308984"/>
            <a:ext cx="8216265" cy="17360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6062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Hero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|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Hero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funktioniert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  <a:spcBef>
                <a:spcPts val="1130"/>
              </a:spcBef>
            </a:pP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Überlegen</a:t>
            </a:r>
            <a:r>
              <a:rPr dirty="0" sz="1800" spc="-2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Sie</a:t>
            </a:r>
            <a:r>
              <a:rPr dirty="0" sz="1800" spc="-1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beim</a:t>
            </a:r>
            <a:r>
              <a:rPr dirty="0" sz="1800" spc="-3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Betrachten</a:t>
            </a:r>
            <a:r>
              <a:rPr dirty="0" sz="1800" spc="-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des</a:t>
            </a:r>
            <a:r>
              <a:rPr dirty="0" sz="1800" spc="-3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Clips,</a:t>
            </a:r>
            <a:r>
              <a:rPr dirty="0" sz="1800" spc="-2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wer</a:t>
            </a:r>
            <a:r>
              <a:rPr dirty="0" sz="1800" spc="-2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am</a:t>
            </a:r>
            <a:r>
              <a:rPr dirty="0" sz="1800" spc="-1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meisten</a:t>
            </a:r>
            <a:r>
              <a:rPr dirty="0" sz="1800" spc="-1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von</a:t>
            </a:r>
            <a:r>
              <a:rPr dirty="0" sz="1800" spc="-1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25" b="1" i="1">
                <a:solidFill>
                  <a:srgbClr val="379C73"/>
                </a:solidFill>
                <a:latin typeface="Arial"/>
                <a:cs typeface="Arial"/>
              </a:rPr>
              <a:t>der</a:t>
            </a:r>
            <a:r>
              <a:rPr dirty="0" sz="1800" spc="-2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Verwendung</a:t>
            </a:r>
            <a:r>
              <a:rPr dirty="0" sz="1800" spc="-6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eines</a:t>
            </a:r>
            <a:r>
              <a:rPr dirty="0" sz="1800" spc="-4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solchen</a:t>
            </a:r>
            <a:r>
              <a:rPr dirty="0" sz="1800" spc="-5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automatischen</a:t>
            </a:r>
            <a:r>
              <a:rPr dirty="0" sz="1800" spc="-3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379C73"/>
                </a:solidFill>
                <a:latin typeface="Arial"/>
                <a:cs typeface="Arial"/>
              </a:rPr>
              <a:t>Medikamentenmanagers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profitieren</a:t>
            </a:r>
            <a:r>
              <a:rPr dirty="0" sz="1800" spc="-2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würde.</a:t>
            </a:r>
            <a:r>
              <a:rPr dirty="0" sz="1800" spc="-3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Glauben</a:t>
            </a:r>
            <a:r>
              <a:rPr dirty="0" sz="1800" spc="-2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Sie,</a:t>
            </a:r>
            <a:r>
              <a:rPr dirty="0" sz="1800" spc="-3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dass</a:t>
            </a:r>
            <a:r>
              <a:rPr dirty="0" sz="1800" spc="-1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dieses</a:t>
            </a:r>
            <a:r>
              <a:rPr dirty="0" sz="1800" spc="-3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Gerät</a:t>
            </a:r>
            <a:r>
              <a:rPr dirty="0" sz="1800" spc="-2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Menschen</a:t>
            </a:r>
            <a:r>
              <a:rPr dirty="0" sz="1800" spc="-1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mit</a:t>
            </a:r>
            <a:r>
              <a:rPr dirty="0" sz="1800" spc="-2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379C73"/>
                </a:solidFill>
                <a:latin typeface="Arial"/>
                <a:cs typeface="Arial"/>
              </a:rPr>
              <a:t>kognitiven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Behinderungen</a:t>
            </a:r>
            <a:r>
              <a:rPr dirty="0" sz="1800" spc="-5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helfen</a:t>
            </a:r>
            <a:r>
              <a:rPr dirty="0" sz="1800" spc="-4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379C73"/>
                </a:solidFill>
                <a:latin typeface="Arial"/>
                <a:cs typeface="Arial"/>
              </a:rPr>
              <a:t>könnte?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94076" y="1559052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3919854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Digitale</a:t>
            </a:r>
            <a:r>
              <a:rPr dirty="0" spc="55"/>
              <a:t> </a:t>
            </a:r>
            <a:r>
              <a:rPr dirty="0" spc="-204"/>
              <a:t>Erinnerungs-</a:t>
            </a:r>
            <a:r>
              <a:rPr dirty="0" spc="-180"/>
              <a:t>Apps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5566" y="1763122"/>
            <a:ext cx="2754564" cy="292840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17956" y="946784"/>
            <a:ext cx="7402830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gibt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verschiedene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Menschen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dabei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helfen,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sich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Termine,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alltägliche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Aufgaben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andere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wichtige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erinnern.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17956" y="2428494"/>
            <a:ext cx="5532755" cy="17818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Beispiele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sind: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730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MinimaList: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To-Do-Liste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725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Structured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–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Daily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Planner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730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It’s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Done!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(kostenloser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Download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für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iOS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&amp;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Android)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1451" y="215595"/>
            <a:ext cx="421576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20">
                <a:solidFill>
                  <a:srgbClr val="FFFFFF"/>
                </a:solidFill>
                <a:latin typeface="Arial Black"/>
                <a:cs typeface="Arial Black"/>
              </a:rPr>
              <a:t>Intelligente</a:t>
            </a:r>
            <a:r>
              <a:rPr dirty="0" sz="2500" spc="-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40">
                <a:solidFill>
                  <a:srgbClr val="FFFFFF"/>
                </a:solidFill>
                <a:latin typeface="Arial Black"/>
                <a:cs typeface="Arial Black"/>
              </a:rPr>
              <a:t>Haushaltsgeräte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1594" y="1785366"/>
            <a:ext cx="4961890" cy="1031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Was</a:t>
            </a:r>
            <a:r>
              <a:rPr dirty="0" sz="33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sind</a:t>
            </a:r>
            <a:r>
              <a:rPr dirty="0" sz="33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intelligente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Haushaltsgeräte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und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wie</a:t>
            </a:r>
            <a:endParaRPr sz="33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61594" y="2791460"/>
            <a:ext cx="3633470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funktionieren</a:t>
            </a:r>
            <a:r>
              <a:rPr dirty="0" sz="3300" spc="-9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sie?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383476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0"/>
              <a:t>Was</a:t>
            </a:r>
            <a:r>
              <a:rPr dirty="0" spc="-114"/>
              <a:t> </a:t>
            </a:r>
            <a:r>
              <a:rPr dirty="0" spc="-250"/>
              <a:t>ist</a:t>
            </a:r>
            <a:r>
              <a:rPr dirty="0" spc="-110"/>
              <a:t> </a:t>
            </a:r>
            <a:r>
              <a:rPr dirty="0" spc="-229"/>
              <a:t>ein</a:t>
            </a:r>
            <a:r>
              <a:rPr dirty="0" spc="-95"/>
              <a:t> </a:t>
            </a:r>
            <a:r>
              <a:rPr dirty="0" spc="-190"/>
              <a:t>Smart</a:t>
            </a:r>
            <a:r>
              <a:rPr dirty="0" spc="-100"/>
              <a:t> </a:t>
            </a:r>
            <a:r>
              <a:rPr dirty="0" spc="-215"/>
              <a:t>Home?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7522" y="1109598"/>
            <a:ext cx="4468495" cy="3043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Unter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einem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(dt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wörtlich: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Intelligentes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Zuhause)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versteht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technikaffinen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Wohnbereich,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verschiedene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Geräte,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genannte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IdD-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Geräte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(Internet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Dinge),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miteinander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verbunden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sind.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8636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Diese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Geräte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können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über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eine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spezielle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austauschen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oder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Aufgaben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automatisch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bzw.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auf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Anweisung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des:der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Eigentümer:in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ausführen.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7800" y="1115567"/>
            <a:ext cx="3486911" cy="27898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2024-11-14T14:54:01Z</dcterms:created>
  <dcterms:modified xsi:type="dcterms:W3CDTF">2024-11-14T14:54:01Z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2024-11-14T00:00:00Z</vt:filetime>
  </property>
  <property fmtid="{D5CDD505-2E9C-101B-9397-08002B2CF9AE}" pid="3" name="Producer">
    <vt:lpwstr>3-Heights(TM) PDF Security Shell 4.8.25.2 (http://www.pdf-tools.com)</vt:lpwstr>
  </property>
</Properties>
</file>