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omments/comment1.xml" ContentType="application/vnd.openxmlformats-officedocument.presentationml.comment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omments/comment2.xml" ContentType="application/vnd.openxmlformats-officedocument.presentationml.comments+xml"/>
  <Override PartName="/ppt/notesSlides/notesSlide83.xml" ContentType="application/vnd.openxmlformats-officedocument.presentationml.notesSlide+xml"/>
  <Override PartName="/ppt/comments/comment3.xml" ContentType="application/vnd.openxmlformats-officedocument.presentationml.comments+xml"/>
  <Override PartName="/ppt/notesSlides/notesSlide84.xml" ContentType="application/vnd.openxmlformats-officedocument.presentationml.notesSlide+xml"/>
  <Override PartName="/ppt/comments/comment4.xml" ContentType="application/vnd.openxmlformats-officedocument.presentationml.comments+xml"/>
  <Override PartName="/ppt/notesSlides/notesSlide85.xml" ContentType="application/vnd.openxmlformats-officedocument.presentationml.notesSlide+xml"/>
  <Override PartName="/ppt/comments/comment5.xml" ContentType="application/vnd.openxmlformats-officedocument.presentationml.comments+xml"/>
  <Override PartName="/ppt/notesSlides/notesSlide86.xml" ContentType="application/vnd.openxmlformats-officedocument.presentationml.notesSlide+xml"/>
  <Override PartName="/ppt/comments/comment6.xml" ContentType="application/vnd.openxmlformats-officedocument.presentationml.comment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omments/comment7.xml" ContentType="application/vnd.openxmlformats-officedocument.presentationml.comment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omments/comment8.xml" ContentType="application/vnd.openxmlformats-officedocument.presentationml.comment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omments/comment9.xml" ContentType="application/vnd.openxmlformats-officedocument.presentationml.comment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omments/comment10.xml" ContentType="application/vnd.openxmlformats-officedocument.presentationml.comment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omments/comment11.xml" ContentType="application/vnd.openxmlformats-officedocument.presentationml.comments+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omments/comment12.xml" ContentType="application/vnd.openxmlformats-officedocument.presentationml.comments+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omments/comment13.xml" ContentType="application/vnd.openxmlformats-officedocument.presentationml.comments+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comments/comment14.xml" ContentType="application/vnd.openxmlformats-officedocument.presentationml.comments+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 id="2147483696" r:id="rId5"/>
  </p:sldMasterIdLst>
  <p:notesMasterIdLst>
    <p:notesMasterId r:id="rId163"/>
  </p:notesMasterIdLst>
  <p:sldIdLst>
    <p:sldId id="256" r:id="rId6"/>
    <p:sldId id="257" r:id="rId7"/>
    <p:sldId id="258" r:id="rId8"/>
    <p:sldId id="259" r:id="rId9"/>
    <p:sldId id="260" r:id="rId10"/>
    <p:sldId id="261" r:id="rId11"/>
    <p:sldId id="262" r:id="rId12"/>
    <p:sldId id="263" r:id="rId13"/>
    <p:sldId id="264"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3" r:id="rId40"/>
    <p:sldId id="292"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Lst>
  <p:sldSz cx="9144000" cy="5143500" type="screen16x9"/>
  <p:notesSz cx="6858000" cy="9144000"/>
  <p:embeddedFontLst>
    <p:embeddedFont>
      <p:font typeface="League Spartan" panose="020B0604020202020204" charset="0"/>
      <p:regular r:id="rId164"/>
      <p:bold r:id="rId165"/>
    </p:embeddedFont>
    <p:embeddedFont>
      <p:font typeface="Sansita" panose="020B0604020202020204" charset="0"/>
      <p:regular r:id="rId166"/>
      <p:bold r:id="rId167"/>
      <p:italic r:id="rId168"/>
      <p:boldItalic r:id="rId169"/>
    </p:embeddedFont>
    <p:embeddedFont>
      <p:font typeface="Calibri" panose="020F0502020204030204" pitchFamily="34" charset="0"/>
      <p:regular r:id="rId170"/>
      <p:bold r:id="rId171"/>
      <p:italic r:id="rId172"/>
      <p:boldItalic r:id="rId173"/>
    </p:embeddedFont>
    <p:embeddedFont>
      <p:font typeface="Gill Sans" panose="020B0604020202020204" charset="0"/>
      <p:regular r:id="rId174"/>
      <p:bold r:id="rId175"/>
    </p:embeddedFont>
    <p:embeddedFont>
      <p:font typeface="Helvetica Neue" panose="020B0604020202020204" charset="0"/>
      <p:regular r:id="rId176"/>
      <p:bold r:id="rId177"/>
      <p:italic r:id="rId178"/>
      <p:boldItalic r:id="rId1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ith Kieninger"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font" Target="fonts/font12.fntdata"/><Relationship Id="rId170" Type="http://schemas.openxmlformats.org/officeDocument/2006/relationships/font" Target="fonts/font7.fntdata"/><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font" Target="fonts/font2.fntdata"/><Relationship Id="rId181"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font" Target="fonts/font8.fntdata"/><Relationship Id="rId176" Type="http://schemas.openxmlformats.org/officeDocument/2006/relationships/font" Target="fonts/font13.fntdata"/><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font" Target="fonts/font3.fntdata"/><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4.xml"/><Relationship Id="rId172" Type="http://schemas.openxmlformats.org/officeDocument/2006/relationships/font" Target="fonts/font9.fntdata"/><Relationship Id="rId180" Type="http://schemas.openxmlformats.org/officeDocument/2006/relationships/commentAuthors" Target="commentAuthor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font" Target="fonts/font4.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font" Target="fonts/font15.fntdata"/><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font" Target="fonts/font5.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notesMaster" Target="notesMasters/notesMaster1.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font" Target="fonts/font11.fntdata"/><Relationship Id="rId179" Type="http://schemas.openxmlformats.org/officeDocument/2006/relationships/font" Target="fonts/font16.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font" Target="fonts/font1.fntdata"/><Relationship Id="rId169" Type="http://schemas.openxmlformats.org/officeDocument/2006/relationships/font" Target="fonts/font6.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9-25T09:10:52.684" idx="1">
    <p:pos x="6000" y="0"/>
    <p:text>mark words in bold</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24-09-25T09:30:56.477" idx="11">
    <p:pos x="6000" y="0"/>
    <p:text>change font</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24-10-03T07:27:58.111" idx="12">
    <p:pos x="6000" y="0"/>
    <p:text>Please make sure that this slide has the CC-license</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24-09-25T09:41:38.084" idx="1">
    <p:pos x="6000" y="0"/>
    <p:text>modify content</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24-09-25T09:41:25.069" idx="2">
    <p:pos x="6000" y="0"/>
    <p:text>Add phrase at the bottom</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24-10-03T07:30:47.755" idx="3">
    <p:pos x="6000" y="0"/>
    <p:text>add CC-license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9-25T09:12:42.685" idx="2">
    <p:pos x="6000" y="0"/>
    <p:text>mark questions in bold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4-09-25T09:13:05.772" idx="3">
    <p:pos x="6000" y="0"/>
    <p:text>mark questions in bold</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4-09-25T09:17:30.710" idx="4">
    <p:pos x="6000" y="0"/>
    <p:text>add picture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4-09-25T09:18:25.746" idx="5">
    <p:pos x="6000" y="0"/>
    <p:text>mark in bold</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24-09-25T09:19:19.514" idx="6">
    <p:pos x="6000" y="0"/>
    <p:text>mark in bold</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24-09-25T09:20:52.541" idx="8">
    <p:pos x="6000" y="0"/>
    <p:text>mark questions in bold</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24-09-25T09:21:28.106" idx="9">
    <p:pos x="6000" y="0"/>
    <p:text>mark questions in bold</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24-09-25T09:29:13.274" idx="10">
    <p:pos x="6000" y="0"/>
    <p:text>add picture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8fb295a8bc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g28fb295a8bc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8fb295a8bc_1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28fb295a8bc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cb2d62687d_1_4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2cb2d62687d_1_4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g2cb2d62687d_1_4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004784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cb2d62687d_1_4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2cb2d62687d_1_4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g2cb2d62687d_1_4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863309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cb2d62687d_1_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2cb2d62687d_1_5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g2cb2d62687d_1_5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875678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cb2d62687d_1_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g2cb2d62687d_1_5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g2cb2d62687d_1_5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79400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cb2d62687d_1_5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2cb2d62687d_1_5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g2cb2d62687d_1_5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47787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cb2d62687d_1_5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g2cb2d62687d_1_5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g2cb2d62687d_1_5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421384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cb2d62687d_1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g2cb2d62687d_1_5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g2cb2d62687d_1_5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438914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cb2d62687d_1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2cb2d62687d_1_5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Embedding code: &lt;iframe width="560" height="315" src="https://www.youtube.com/embed/WWUcEA7Qhvw?si=QDkRUdrPz9opl1NK" title="YouTube video player" frameborder="0" allow="accelerometer; autoplay; clipboard-write; encrypted-media; gyroscope; picture-in-picture; web-share" allowfullscreen&gt;&lt;/iframe&gt; </a:t>
            </a:r>
            <a:endParaRPr/>
          </a:p>
        </p:txBody>
      </p:sp>
      <p:sp>
        <p:nvSpPr>
          <p:cNvPr id="705" name="Google Shape;705;g2cb2d62687d_1_5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970368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cb2d62687d_1_5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g2cb2d62687d_1_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27380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cb2d62687d_1_5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2cb2d62687d_1_5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g2cb2d62687d_1_5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4854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8fb295a8bc_1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8fb295a8bc_1_2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94" name="Google Shape;394;g28fb295a8bc_1_2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cb2d62687d_1_5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2cb2d62687d_1_5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 sz="1200" b="0" i="0" u="none" strike="noStrike" cap="none">
                <a:solidFill>
                  <a:srgbClr val="000000"/>
                </a:solidFill>
                <a:latin typeface="Arial"/>
                <a:ea typeface="Arial"/>
                <a:cs typeface="Arial"/>
                <a:sym typeface="Arial"/>
              </a:rPr>
              <a:t>However, digitalisation allows for smart systems that help you and your clients to sort, organise and track medication and refill.</a:t>
            </a:r>
            <a:endParaRPr/>
          </a:p>
          <a:p>
            <a:pPr marL="0" lvl="0" indent="0" algn="l" rtl="0">
              <a:lnSpc>
                <a:spcPct val="100000"/>
              </a:lnSpc>
              <a:spcBef>
                <a:spcPts val="0"/>
              </a:spcBef>
              <a:spcAft>
                <a:spcPts val="0"/>
              </a:spcAft>
              <a:buSzPts val="1400"/>
              <a:buNone/>
            </a:pPr>
            <a:endParaRPr/>
          </a:p>
        </p:txBody>
      </p:sp>
      <p:sp>
        <p:nvSpPr>
          <p:cNvPr id="736" name="Google Shape;736;g2cb2d62687d_1_5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455702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cb2d62687d_1_5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5" name="Google Shape;745;g2cb2d62687d_1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62614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cb2d62687d_1_5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6" name="Google Shape;756;g2cb2d62687d_1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99581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cb2d62687d_1_6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6" name="Google Shape;766;g2cb2d62687d_1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874273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2cb2d62687d_1_6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8" name="Google Shape;778;g2cb2d62687d_1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26630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07e5355c4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3" name="Google Shape;793;g307e5355c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00887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cb2d62687d_1_7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6" name="Google Shape;786;g2cb2d62687d_1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019807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b312e4701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2cb312e4701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68916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b312e4701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2cb312e4701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59606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cb312e4701_1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g2cb312e4701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444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8fb295a8bc_1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8fb295a8bc_1_2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19" name="Google Shape;419;g28fb295a8bc_1_2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b312e4701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g2cb312e4701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903651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b312e4701_1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cb312e4701_1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 sz="1200">
                <a:solidFill>
                  <a:srgbClr val="000000"/>
                </a:solidFill>
                <a:latin typeface="Arial"/>
                <a:ea typeface="Arial"/>
                <a:cs typeface="Arial"/>
                <a:sym typeface="Arial"/>
              </a:rPr>
              <a:t>Currently around 40 Health Apps for different health conditions such as diabetes, chronic pain, pain killer addiction, asthma, anxiety states are approved in the EU.</a:t>
            </a:r>
            <a:endParaRPr/>
          </a:p>
          <a:p>
            <a:pPr marL="0" lvl="0" indent="0" algn="l" rtl="0">
              <a:lnSpc>
                <a:spcPct val="100000"/>
              </a:lnSpc>
              <a:spcBef>
                <a:spcPts val="0"/>
              </a:spcBef>
              <a:spcAft>
                <a:spcPts val="0"/>
              </a:spcAft>
              <a:buSzPts val="1400"/>
              <a:buNone/>
            </a:pPr>
            <a:endParaRPr/>
          </a:p>
        </p:txBody>
      </p:sp>
      <p:sp>
        <p:nvSpPr>
          <p:cNvPr id="169" name="Google Shape;169;g2cb312e4701_1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477777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cb312e4701_1_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2cb312e4701_1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22943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cb312e4701_1_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2cb312e4701_1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244667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b312e4701_1_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2cb312e4701_1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182511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cb312e4701_1_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cb312e4701_1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469986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b312e4701_1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cb312e4701_1_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https://www.betteryou.ai/exploring-privacy-concerns-in-health-apps/#:~:text=First%20and%20foremost%2C%20health%20information,access%20to%20one's%20personal%20life.</a:t>
            </a:r>
            <a:endParaRPr/>
          </a:p>
        </p:txBody>
      </p:sp>
      <p:sp>
        <p:nvSpPr>
          <p:cNvPr id="213" name="Google Shape;213;g2cb312e4701_1_1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956127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cb312e4701_1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g2cb312e4701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579417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cb312e4701_1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cb312e4701_1_1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 sz="1200">
                <a:solidFill>
                  <a:srgbClr val="000000"/>
                </a:solidFill>
                <a:latin typeface="Arial"/>
                <a:ea typeface="Arial"/>
                <a:cs typeface="Arial"/>
                <a:sym typeface="Arial"/>
              </a:rPr>
              <a:t>In the health care context, self-management often refers to chronic illnesses, such as diabetes, heart failure, cardiovascular diseases, COPD or mental diseases. It means paying attention to symptoms and vital parameters to take care of their own health.</a:t>
            </a:r>
            <a:endParaRPr/>
          </a:p>
          <a:p>
            <a:pPr marL="0" lvl="0" indent="0" algn="l" rtl="0">
              <a:lnSpc>
                <a:spcPct val="100000"/>
              </a:lnSpc>
              <a:spcBef>
                <a:spcPts val="0"/>
              </a:spcBef>
              <a:spcAft>
                <a:spcPts val="0"/>
              </a:spcAft>
              <a:buSzPts val="1400"/>
              <a:buNone/>
            </a:pPr>
            <a:endParaRPr/>
          </a:p>
        </p:txBody>
      </p:sp>
      <p:sp>
        <p:nvSpPr>
          <p:cNvPr id="238" name="Google Shape;238;g2cb312e4701_1_1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0418249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cb312e4701_1_1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2cb312e4701_1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987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8fb295a8bc_1_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Embeding code: &lt;iframe width="560" height="315" src="https://www.youtube.com/embed/e6Nyats33Gc?si=8v1ndUrorueuoZtx" title="YouTube video player" frameborder="0" allow="accelerometer; autoplay; clipboard-write; encrypted-media; gyroscope; picture-in-picture; web-share" allowfullscreen&gt;&lt;/iframe&gt;</a:t>
            </a:r>
            <a:endParaRPr/>
          </a:p>
        </p:txBody>
      </p:sp>
      <p:sp>
        <p:nvSpPr>
          <p:cNvPr id="464" name="Google Shape;464;g28fb295a8bc_1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b312e4701_1_1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2cb312e4701_1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915314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cb312e4701_1_1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2cb312e4701_1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355827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cb312e4701_1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g2cb312e4701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08944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cb312e4701_1_2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2cb312e4701_1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412236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cb312e4701_1_2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2cb312e4701_1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279183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cb312e4701_1_2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2cb312e4701_1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059395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b312e4701_1_2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2cb312e4701_1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105512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cb312e4701_1_2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2cb312e4701_1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794374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cb312e4701_1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g2cb312e4701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861801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cb312e4701_1_2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2cb312e4701_1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92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8fb295a8bc_1_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g28fb295a8bc_1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cb312e4701_1_2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2cb312e4701_1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925833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cb312e4701_1_2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2cb312e4701_1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991271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b312e4701_1_2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cb312e4701_1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53676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cb312e4701_1_3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2cb312e4701_1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439035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cb312e4701_1_3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2cb312e4701_1_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955663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cb312e4701_1_3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2cb312e4701_1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065434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cb312e4701_1_3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2cb312e4701_1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613061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b312e4701_1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2cb312e4701_1_3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2cb312e4701_1_3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647842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cb312e4701_1_3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g2cb312e4701_1_3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728134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cb312e4701_1_3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g2cb312e4701_1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150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8fb295a8bc_1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28fb295a8bc_1_3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88" name="Google Shape;488;g28fb295a8bc_1_3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cb312e4701_1_3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2cb312e4701_1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617350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cb312e4701_1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2cb312e4701_1_3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 sz="1200" b="0" i="0" u="none" strike="noStrike" cap="none">
                <a:solidFill>
                  <a:srgbClr val="000000"/>
                </a:solidFill>
                <a:latin typeface="Arial"/>
                <a:ea typeface="Arial"/>
                <a:cs typeface="Arial"/>
                <a:sym typeface="Arial"/>
              </a:rPr>
              <a:t>However, digitalisation allows for smart systems that help you and your clients to sort, organise and track medication and refill.</a:t>
            </a:r>
            <a:endParaRPr/>
          </a:p>
          <a:p>
            <a:pPr marL="0" lvl="0" indent="0" algn="l" rtl="0">
              <a:lnSpc>
                <a:spcPct val="100000"/>
              </a:lnSpc>
              <a:spcBef>
                <a:spcPts val="0"/>
              </a:spcBef>
              <a:spcAft>
                <a:spcPts val="0"/>
              </a:spcAft>
              <a:buSzPts val="1400"/>
              <a:buNone/>
            </a:pPr>
            <a:endParaRPr/>
          </a:p>
        </p:txBody>
      </p:sp>
      <p:sp>
        <p:nvSpPr>
          <p:cNvPr id="464" name="Google Shape;464;g2cb312e4701_1_3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3891468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cb312e4701_1_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g2cb312e4701_1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07242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cb312e4701_1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6" name="Google Shape;486;g2cb312e4701_1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525193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cb312e4701_1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6" name="Google Shape;496;g2cb312e4701_1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533023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cb312e4701_1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8" name="Google Shape;508;g2cb312e4701_1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473362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07e977a0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g307e977a0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923621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cb312e4701_1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g2cb312e4701_1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174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8fb295a8bc_1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28fb295a8bc_1_3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97" name="Google Shape;497;g28fb295a8bc_1_3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8fb295a8bc_1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28fb295a8bc_1_3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06" name="Google Shape;506;g28fb295a8bc_1_3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8fb295a8bc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28fb295a8bc_3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15" name="Google Shape;515;g28fb295a8bc_3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8fb295a8bc_3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28fb295a8bc_3_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25" name="Google Shape;525;g28fb295a8bc_3_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fb295a8bc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g28fb295a8bc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8fb295a8bc_3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g28fb295a8bc_3_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35" name="Google Shape;535;g28fb295a8bc_3_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8fb295a8bc_3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28fb295a8bc_3_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44" name="Google Shape;544;g28fb295a8bc_3_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8fb295a8bc_3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2" name="Google Shape;552;g28fb295a8bc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8fb295a8bc_3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4" name="Google Shape;564;g28fb295a8bc_3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8fb295a8bc_3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2" name="Google Shape;572;g28fb295a8bc_3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8fb295a8bc_3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g28fb295a8bc_3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8fb295a8bc_3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6" name="Google Shape;596;g28fb295a8bc_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8fb295a8bc_3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8" name="Google Shape;608;g28fb295a8bc_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8fb295a8bc_3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28fb295a8bc_3_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21" name="Google Shape;621;g28fb295a8bc_3_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8fb295a8bc_3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28fb295a8bc_3_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30" name="Google Shape;630;g28fb295a8bc_3_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8fb295a8bc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28fb295a8bc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8fb295a8bc_3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9" name="Google Shape;639;g28fb295a8bc_3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8fb295a8bc_3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9" name="Google Shape;649;g28fb295a8bc_3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8fb295a8bc_3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0" name="Google Shape;660;g28fb295a8bc_3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8fb295a8bc_3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0" name="Google Shape;670;g28fb295a8bc_3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8fb295a8bc_3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2" name="Google Shape;682;g28fb295a8bc_3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07ea54fc1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5" name="Google Shape;705;g307ea54fc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8fb295a8bc_3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g28fb295a8bc_3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cb2ac1f2b9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2cb2ac1f2b9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6470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cb2ac1f2b9_1_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2cb2ac1f2b9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7135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cb2ac1f2b9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2cb2ac1f2b9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614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8fb295a8bc_1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g28fb295a8bc_1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b2ac1f2b9_1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g2cb2ac1f2b9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2883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cb2ac1f2b9_1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20" name="Google Shape;320;g2cb2ac1f2b9_1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9494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cb2ac1f2b9_1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g2cb2ac1f2b9_1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646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b2ac1f2b9_1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2cb2ac1f2b9_1_2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https://www.freepik.com/premium-photo/schoolboy-using-mobile-phone-corridor-school_9845055.htm#query=care%20software%20APP&amp;position=33&amp;from_view=search&amp;track=ais&amp;uuid=058165fb-0ce8-4878-b4d1-9755b8b161cb</a:t>
            </a:r>
            <a:endParaRPr/>
          </a:p>
        </p:txBody>
      </p:sp>
      <p:sp>
        <p:nvSpPr>
          <p:cNvPr id="345" name="Google Shape;345;g2cb2ac1f2b9_1_2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99711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cb2ac1f2b9_1_2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2cb2ac1f2b9_1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7134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cb2ac1f2b9_1_2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2cb2ac1f2b9_1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2610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cb2ac1f2b9_1_2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2cb2ac1f2b9_1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3755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b2ac1f2b9_1_2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2cb2ac1f2b9_1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1274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cb2ac1f2b9_1_2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2cb2ac1f2b9_1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233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cb2ac1f2b9_1_2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g2cb2ac1f2b9_1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268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8fb295a8bc_1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28fb295a8bc_1_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18" name="Google Shape;318;g28fb295a8bc_1_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cb2ac1f2b9_1_2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cb2ac1f2b9_1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2500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cb2ac1f2b9_1_2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2cb2ac1f2b9_1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2366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cb2ac1f2b9_1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g2cb2ac1f2b9_1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8319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cb2ac1f2b9_1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2cb2ac1f2b9_1_3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https://www.freepik.com/premium-vector/hand-holding-phone-with-gps-navigation-tracking-alert_24960831.htm#query=google%20maps%20several%20stops&amp;position=7&amp;from_view=search&amp;track=ais&amp;uuid=d6cfa6e3-21c5-4147-aa0a-cd1fe727f2d0</a:t>
            </a:r>
            <a:endParaRPr/>
          </a:p>
        </p:txBody>
      </p:sp>
      <p:sp>
        <p:nvSpPr>
          <p:cNvPr id="442" name="Google Shape;442;g2cb2ac1f2b9_1_3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90625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cb2ac1f2b9_1_3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2cb2ac1f2b9_1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14817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cb2ac1f2b9_1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2cb2ac1f2b9_1_3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Embedding code: &lt;iframe width="560" height="315" src="https://www.youtube.com/embed/EXO0OeGo3xc?si=J9CRfguJETnAd7S1" title="YouTube video player" frameborder="0" allow="accelerometer; autoplay; clipboard-write; encrypted-media; gyroscope; picture-in-picture; web-share" allowfullscreen&gt;&lt;/iframe&gt; </a:t>
            </a:r>
            <a:endParaRPr/>
          </a:p>
        </p:txBody>
      </p:sp>
      <p:sp>
        <p:nvSpPr>
          <p:cNvPr id="461" name="Google Shape;461;g2cb2ac1f2b9_1_3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5853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cb2ac1f2b9_1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2cb2ac1f2b9_1_3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Embedding code: &lt;iframe width="560" height="315" src="https://www.youtube.com/embed/EXO0OeGo3xc?si=J9CRfguJETnAd7S1" title="YouTube video player" frameborder="0" allow="accelerometer; autoplay; clipboard-write; encrypted-media; gyroscope; picture-in-picture; web-share" allowfullscreen&gt;&lt;/iframe&gt; </a:t>
            </a:r>
            <a:endParaRPr/>
          </a:p>
        </p:txBody>
      </p:sp>
      <p:sp>
        <p:nvSpPr>
          <p:cNvPr id="472" name="Google Shape;472;g2cb2ac1f2b9_1_3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47114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cb2ac1f2b9_1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2cb2ac1f2b9_1_3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2cb2ac1f2b9_1_3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9608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cb2ac1f2b9_1_3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g2cb2ac1f2b9_1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3114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cb2ac1f2b9_1_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1" name="Google Shape;501;g2cb2ac1f2b9_1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66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8fb295a8bc_1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28fb295a8bc_1_2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31" name="Google Shape;331;g28fb295a8bc_1_2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cb2ac1f2b9_1_3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g2cb2ac1f2b9_1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44250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cb2ac1f2b9_1_3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g2cb2ac1f2b9_1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59444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cb2ac1f2b9_1_3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g2cb2ac1f2b9_1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15343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cb2ac1f2b9_1_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9" name="Google Shape;549;g2cb2ac1f2b9_1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88675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cb2ac1f2b9_1_4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g2cb2ac1f2b9_1_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23446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cb2ac1f26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g2cb2ac1f26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46288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cb2ac1f2b9_1_4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2cb2ac1f2b9_1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43648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cb2ac1f267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g2cb2ac1f26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60522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cb2ac1f2b9_1_5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00" name="Google Shape;600;g2cb2ac1f2b9_1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28057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cb2ac1f2b9_1_5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0" name="Google Shape;610;g2cb2ac1f2b9_1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882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8fb295a8bc_1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28fb295a8bc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cb2ac1f2b9_1_5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1" name="Google Shape;621;g2cb2ac1f2b9_1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7010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cb2ac1f2b9_1_5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g2cb2ac1f2b9_1_5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56203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cb2ac1f2b9_1_5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2" name="Google Shape;642;g2cb2ac1f2b9_1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21564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07e88771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0" name="Google Shape;650;g307e88771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62358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cb2ac1f2b9_1_5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9" name="Google Shape;669;g2cb2ac1f2b9_1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46673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cb2d62687d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2cb2d62687d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18551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cb2d62687d_1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g2cb2d62687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03187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cb2d62687d_1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g2cb2d62687d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37177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cb2d62687d_1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g2cb2d62687d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25985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cb2d62687d_1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2cb2d62687d_1_1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2cb2d62687d_1_1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76029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8fb295a8bc_1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8fb295a8bc_1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52" name="Google Shape;352;g28fb295a8bc_1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cb2d62687d_1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2cb2d62687d_1_2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g2cb2d62687d_1_2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581124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cb2d62687d_1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cb2d62687d_1_2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2cb2d62687d_1_2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80891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cb2d62687d_1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de"/>
              <a:t>Embeding code: &lt;iframe width="560" height="315" src="https://www.youtube.com/embed/n697R3qL4fI?si=J9hlDMpbprhZopsB" title="YouTube video player" frameborder="0" allow="accelerometer; autoplay; clipboard-write; encrypted-media; gyroscope; picture-in-picture; web-share" allowfullscreen&gt;&lt;/iframe&gt; </a:t>
            </a:r>
            <a:endParaRPr/>
          </a:p>
        </p:txBody>
      </p:sp>
      <p:sp>
        <p:nvSpPr>
          <p:cNvPr id="432" name="Google Shape;432;g2cb2d62687d_1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16412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cb2d62687d_1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2cb2d62687d_1_3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&lt;iframe width="560" height="315" src="https://www.youtube.com/embed/FCAsEGyNlsg?si=1YGmsjOqQfqPxAhq" title="YouTube video player" frameborder="0" allow="accelerometer; autoplay; clipboard-write; encrypted-media; gyroscope; picture-in-picture; web-share" allowfullscreen&gt;&lt;/iframe&gt;</a:t>
            </a:r>
            <a:endParaRPr/>
          </a:p>
        </p:txBody>
      </p:sp>
      <p:sp>
        <p:nvSpPr>
          <p:cNvPr id="443" name="Google Shape;443;g2cb2d62687d_1_3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328831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cb2d62687d_1_3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2cb2d62687d_1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01530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cb2d62687d_1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2cb2d62687d_1_3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Video for emergency call systems in German: https://www.youtube.com/watch?v=_IAvAeCQuWc</a:t>
            </a:r>
            <a:endParaRPr/>
          </a:p>
        </p:txBody>
      </p:sp>
      <p:sp>
        <p:nvSpPr>
          <p:cNvPr id="464" name="Google Shape;464;g2cb2d62687d_1_3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83383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cb2d62687d_1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2cb2d62687d_1_3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Video for emergency call systems in German: https://www.youtube.com/watch?v=_IAvAeCQuWc</a:t>
            </a:r>
            <a:endParaRPr/>
          </a:p>
        </p:txBody>
      </p:sp>
      <p:sp>
        <p:nvSpPr>
          <p:cNvPr id="477" name="Google Shape;477;g2cb2d62687d_1_3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50693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cb2d62687d_1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g2cb2d62687d_1_3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sz="1200" b="0" i="0">
                <a:solidFill>
                  <a:schemeClr val="dk1"/>
                </a:solidFill>
                <a:latin typeface="Calibri"/>
                <a:ea typeface="Calibri"/>
                <a:cs typeface="Calibri"/>
                <a:sym typeface="Calibri"/>
              </a:rPr>
              <a:t>What happens next depends on your fall alert system. If your device is linked to a monitoring center, a person there gets the fall alert and talks to you through the device's speaker. If you don't respond, they send emergency help to ensure you're safe.</a:t>
            </a:r>
            <a:endParaRPr/>
          </a:p>
          <a:p>
            <a:pPr marL="0" lvl="0" indent="0" algn="l" rtl="0">
              <a:lnSpc>
                <a:spcPct val="100000"/>
              </a:lnSpc>
              <a:spcBef>
                <a:spcPts val="0"/>
              </a:spcBef>
              <a:spcAft>
                <a:spcPts val="0"/>
              </a:spcAft>
              <a:buSzPts val="1400"/>
              <a:buNone/>
            </a:pPr>
            <a:r>
              <a:rPr lang="de" sz="1200" b="0" i="0">
                <a:solidFill>
                  <a:schemeClr val="dk1"/>
                </a:solidFill>
                <a:latin typeface="Calibri"/>
                <a:ea typeface="Calibri"/>
                <a:cs typeface="Calibri"/>
                <a:sym typeface="Calibri"/>
              </a:rPr>
              <a:t>If your device isn't connected to a monitoring center, a family member or friend gets the fall alert. Their job is to reach out to you or call 911 to make sure you're okay.</a:t>
            </a:r>
            <a:endParaRPr/>
          </a:p>
          <a:p>
            <a:pPr marL="0" lvl="0" indent="0" algn="l" rtl="0">
              <a:lnSpc>
                <a:spcPct val="100000"/>
              </a:lnSpc>
              <a:spcBef>
                <a:spcPts val="0"/>
              </a:spcBef>
              <a:spcAft>
                <a:spcPts val="0"/>
              </a:spcAft>
              <a:buSzPts val="1400"/>
              <a:buNone/>
            </a:pPr>
            <a:endParaRPr/>
          </a:p>
        </p:txBody>
      </p:sp>
      <p:sp>
        <p:nvSpPr>
          <p:cNvPr id="489" name="Google Shape;489;g2cb2d62687d_1_3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5077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cb2d62687d_1_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2cb2d62687d_1_3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Embedding-code: &lt;iframe width="560" height="315" src="https://www.youtube.com/embed/j_h5WWPtvwc?si=C9Pltv7UZS7RBlBn" title="YouTube video player" frameborder="0" allow="accelerometer; autoplay; clipboard-write; encrypted-media; gyroscope; picture-in-picture; web-share" allowfullscreen&gt;&lt;/iframe&gt;</a:t>
            </a:r>
            <a:endParaRPr/>
          </a:p>
        </p:txBody>
      </p:sp>
      <p:sp>
        <p:nvSpPr>
          <p:cNvPr id="500" name="Google Shape;500;g2cb2d62687d_1_3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25295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cb2d62687d_1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2cb2d62687d_1_3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2cb2d62687d_1_3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4270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8fb295a8bc_1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g28fb295a8bc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cb2d62687d_1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2cb2d62687d_1_3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&lt;iframe width="560" height="315" src="https://www.youtube.com/embed/NCixWY3eaOc?si=p3tT2IOXx7TPaitJ" title="YouTube video player" frameborder="0" allow="accelerometer; autoplay; clipboard-write; encrypted-media; gyroscope; picture-in-picture; web-share" allowfullscreen&gt;&lt;/iframe&gt;</a:t>
            </a:r>
            <a:endParaRPr/>
          </a:p>
        </p:txBody>
      </p:sp>
      <p:sp>
        <p:nvSpPr>
          <p:cNvPr id="521" name="Google Shape;521;g2cb2d62687d_1_3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36611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cb2d62687d_1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cb2d62687d_1_3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2cb2d62687d_1_3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629630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cb2d62687d_1_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8" name="Google Shape;548;g2cb2d62687d_1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43116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cb2d62687d_1_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cb2d62687d_1_4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Embedding code: &lt;iframe width="560" height="315" src="https://www.youtube.com/embed/P9dlRqRlMMw?si=ccCAPACG78UfIdYo" title="YouTube video player" frameborder="0" allow="accelerometer; autoplay; clipboard-write; encrypted-media; gyroscope; picture-in-picture; web-share" allowfullscreen&gt;&lt;/iframe&gt; </a:t>
            </a:r>
            <a:endParaRPr/>
          </a:p>
        </p:txBody>
      </p:sp>
      <p:sp>
        <p:nvSpPr>
          <p:cNvPr id="561" name="Google Shape;561;g2cb2d62687d_1_4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13391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cb2d62687d_1_4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2cb2d62687d_1_4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
              <a:t>Embedding code: &lt;iframe width="560" height="315" src="https://www.youtube.com/embed/P9dlRqRlMMw?si=ccCAPACG78UfIdYo" title="YouTube video player" frameborder="0" allow="accelerometer; autoplay; clipboard-write; encrypted-media; gyroscope; picture-in-picture; web-share" allowfullscreen&gt;&lt;/iframe&gt; </a:t>
            </a:r>
            <a:endParaRPr/>
          </a:p>
        </p:txBody>
      </p:sp>
      <p:sp>
        <p:nvSpPr>
          <p:cNvPr id="570" name="Google Shape;570;g2cb2d62687d_1_4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633105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cb2d62687d_1_4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2cb2d62687d_1_4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2cb2d62687d_1_4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45436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cb2d62687d_1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2cb2d62687d_1_4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g2cb2d62687d_1_4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456419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cb2d62687d_1_4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2cb2d62687d_1_4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g2cb2d62687d_1_4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25796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cb2d62687d_1_4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7" name="Google Shape;607;g2cb2d62687d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119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cb2d62687d_1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2cb2d62687d_1_4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g2cb2d62687d_1_4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4493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10" y="-125809"/>
            <a:ext cx="2262981"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1"/>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5"/>
        <p:cNvGrpSpPr/>
        <p:nvPr/>
      </p:nvGrpSpPr>
      <p:grpSpPr>
        <a:xfrm>
          <a:off x="0" y="0"/>
          <a:ext cx="0" cy="0"/>
          <a:chOff x="0" y="0"/>
          <a:chExt cx="0" cy="0"/>
        </a:xfrm>
      </p:grpSpPr>
      <p:sp>
        <p:nvSpPr>
          <p:cNvPr id="136" name="Google Shape;136;p27"/>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7" name="Google Shape;137;p27"/>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138" name="Google Shape;138;p2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9" name="Google Shape;139;p2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0" name="Google Shape;140;p2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3" name="Google Shape;143;p28"/>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44" name="Google Shape;144;p2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5" name="Google Shape;145;p2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6" name="Google Shape;146;p2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9" name="Google Shape;149;p29"/>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150" name="Google Shape;150;p2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1" name="Google Shape;151;p2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2" name="Google Shape;152;p2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5" name="Google Shape;155;p30"/>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156" name="Google Shape;156;p30"/>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157" name="Google Shape;157;p3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8" name="Google Shape;158;p3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59" name="Google Shape;159;p3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62" name="Google Shape;162;p31"/>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63" name="Google Shape;163;p31"/>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164" name="Google Shape;164;p31"/>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165" name="Google Shape;165;p31"/>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166" name="Google Shape;166;p3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67" name="Google Shape;167;p3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68" name="Google Shape;168;p3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1" name="Google Shape;171;p3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2" name="Google Shape;172;p3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3" name="Google Shape;173;p3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6" name="Google Shape;176;p33"/>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77" name="Google Shape;177;p33"/>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78" name="Google Shape;178;p3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9" name="Google Shape;179;p3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0" name="Google Shape;180;p3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3" name="Google Shape;183;p34"/>
          <p:cNvSpPr>
            <a:spLocks noGrp="1"/>
          </p:cNvSpPr>
          <p:nvPr>
            <p:ph type="pic" idx="2"/>
          </p:nvPr>
        </p:nvSpPr>
        <p:spPr>
          <a:xfrm>
            <a:off x="896144" y="306388"/>
            <a:ext cx="2743200" cy="2057400"/>
          </a:xfrm>
          <a:prstGeom prst="rect">
            <a:avLst/>
          </a:prstGeom>
          <a:noFill/>
          <a:ln>
            <a:noFill/>
          </a:ln>
        </p:spPr>
      </p:sp>
      <p:sp>
        <p:nvSpPr>
          <p:cNvPr id="184" name="Google Shape;184;p34"/>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85" name="Google Shape;185;p3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6" name="Google Shape;186;p3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7" name="Google Shape;187;p3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0" name="Google Shape;190;p35"/>
          <p:cNvSpPr txBox="1">
            <a:spLocks noGrp="1"/>
          </p:cNvSpPr>
          <p:nvPr>
            <p:ph type="body" idx="1"/>
          </p:nvPr>
        </p:nvSpPr>
        <p:spPr>
          <a:xfrm rot="5400000">
            <a:off x="1154510" y="-125809"/>
            <a:ext cx="2262981"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91" name="Google Shape;191;p3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2" name="Google Shape;192;p3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3" name="Google Shape;193;p3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rot="5400000">
            <a:off x="2366169" y="1085851"/>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6" name="Google Shape;196;p36"/>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97" name="Google Shape;197;p3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8" name="Google Shape;198;p3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9" name="Google Shape;199;p3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38"/>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8" name="Google Shape;208;p38"/>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9" name="Google Shape;209;p38"/>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0"/>
        <p:cNvGrpSpPr/>
        <p:nvPr/>
      </p:nvGrpSpPr>
      <p:grpSpPr>
        <a:xfrm>
          <a:off x="0" y="0"/>
          <a:ext cx="0" cy="0"/>
          <a:chOff x="0" y="0"/>
          <a:chExt cx="0" cy="0"/>
        </a:xfrm>
      </p:grpSpPr>
      <p:sp>
        <p:nvSpPr>
          <p:cNvPr id="211" name="Google Shape;211;p39"/>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12" name="Google Shape;212;p39"/>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213" name="Google Shape;213;p39"/>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14" name="Google Shape;214;p39"/>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15" name="Google Shape;215;p39"/>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18" name="Google Shape;218;p40"/>
          <p:cNvSpPr txBox="1">
            <a:spLocks noGrp="1"/>
          </p:cNvSpPr>
          <p:nvPr>
            <p:ph type="body" idx="1"/>
          </p:nvPr>
        </p:nvSpPr>
        <p:spPr>
          <a:xfrm>
            <a:off x="228600" y="800100"/>
            <a:ext cx="4114800" cy="226305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219" name="Google Shape;219;p40"/>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0" name="Google Shape;220;p40"/>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1" name="Google Shape;221;p40"/>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4" name="Google Shape;224;p41"/>
          <p:cNvSpPr txBox="1">
            <a:spLocks noGrp="1"/>
          </p:cNvSpPr>
          <p:nvPr>
            <p:ph type="body" idx="1"/>
          </p:nvPr>
        </p:nvSpPr>
        <p:spPr>
          <a:xfrm>
            <a:off x="361156" y="1453357"/>
            <a:ext cx="3886200" cy="75015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225" name="Google Shape;225;p41"/>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6" name="Google Shape;226;p41"/>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7" name="Google Shape;227;p41"/>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0" name="Google Shape;230;p42"/>
          <p:cNvSpPr txBox="1">
            <a:spLocks noGrp="1"/>
          </p:cNvSpPr>
          <p:nvPr>
            <p:ph type="body" idx="1"/>
          </p:nvPr>
        </p:nvSpPr>
        <p:spPr>
          <a:xfrm>
            <a:off x="228600" y="800100"/>
            <a:ext cx="2019300" cy="226305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231" name="Google Shape;231;p42"/>
          <p:cNvSpPr txBox="1">
            <a:spLocks noGrp="1"/>
          </p:cNvSpPr>
          <p:nvPr>
            <p:ph type="body" idx="2"/>
          </p:nvPr>
        </p:nvSpPr>
        <p:spPr>
          <a:xfrm>
            <a:off x="2324100" y="800100"/>
            <a:ext cx="2019300" cy="226305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232" name="Google Shape;232;p42"/>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3" name="Google Shape;233;p42"/>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4" name="Google Shape;234;p42"/>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7" name="Google Shape;237;p43"/>
          <p:cNvSpPr txBox="1">
            <a:spLocks noGrp="1"/>
          </p:cNvSpPr>
          <p:nvPr>
            <p:ph type="body" idx="1"/>
          </p:nvPr>
        </p:nvSpPr>
        <p:spPr>
          <a:xfrm>
            <a:off x="228600" y="767556"/>
            <a:ext cx="2020050" cy="31995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238" name="Google Shape;238;p43"/>
          <p:cNvSpPr txBox="1">
            <a:spLocks noGrp="1"/>
          </p:cNvSpPr>
          <p:nvPr>
            <p:ph type="body" idx="2"/>
          </p:nvPr>
        </p:nvSpPr>
        <p:spPr>
          <a:xfrm>
            <a:off x="228600" y="1087438"/>
            <a:ext cx="2020050" cy="197565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239" name="Google Shape;239;p43"/>
          <p:cNvSpPr txBox="1">
            <a:spLocks noGrp="1"/>
          </p:cNvSpPr>
          <p:nvPr>
            <p:ph type="body" idx="3"/>
          </p:nvPr>
        </p:nvSpPr>
        <p:spPr>
          <a:xfrm>
            <a:off x="2322513" y="767556"/>
            <a:ext cx="2020950" cy="31995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240" name="Google Shape;240;p43"/>
          <p:cNvSpPr txBox="1">
            <a:spLocks noGrp="1"/>
          </p:cNvSpPr>
          <p:nvPr>
            <p:ph type="body" idx="4"/>
          </p:nvPr>
        </p:nvSpPr>
        <p:spPr>
          <a:xfrm>
            <a:off x="2322513" y="1087438"/>
            <a:ext cx="2020950" cy="197565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241" name="Google Shape;241;p43"/>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42" name="Google Shape;242;p43"/>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43" name="Google Shape;243;p43"/>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sp>
        <p:nvSpPr>
          <p:cNvPr id="245" name="Google Shape;245;p44"/>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46" name="Google Shape;246;p44"/>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47" name="Google Shape;247;p44"/>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48" name="Google Shape;248;p44"/>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1" name="Google Shape;251;p45"/>
          <p:cNvSpPr txBox="1">
            <a:spLocks noGrp="1"/>
          </p:cNvSpPr>
          <p:nvPr>
            <p:ph type="body" idx="1"/>
          </p:nvPr>
        </p:nvSpPr>
        <p:spPr>
          <a:xfrm>
            <a:off x="1787525" y="136525"/>
            <a:ext cx="2555850" cy="2926500"/>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252" name="Google Shape;252;p45"/>
          <p:cNvSpPr txBox="1">
            <a:spLocks noGrp="1"/>
          </p:cNvSpPr>
          <p:nvPr>
            <p:ph type="body" idx="2"/>
          </p:nvPr>
        </p:nvSpPr>
        <p:spPr>
          <a:xfrm>
            <a:off x="228600" y="717550"/>
            <a:ext cx="1504200" cy="234555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253" name="Google Shape;253;p45"/>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4" name="Google Shape;254;p45"/>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5" name="Google Shape;255;p45"/>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896144" y="2400300"/>
            <a:ext cx="2743200" cy="283350"/>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8" name="Google Shape;258;p46"/>
          <p:cNvSpPr>
            <a:spLocks noGrp="1"/>
          </p:cNvSpPr>
          <p:nvPr>
            <p:ph type="pic" idx="2"/>
          </p:nvPr>
        </p:nvSpPr>
        <p:spPr>
          <a:xfrm>
            <a:off x="896144" y="306388"/>
            <a:ext cx="2743200" cy="2057400"/>
          </a:xfrm>
          <a:prstGeom prst="rect">
            <a:avLst/>
          </a:prstGeom>
          <a:noFill/>
          <a:ln>
            <a:noFill/>
          </a:ln>
        </p:spPr>
      </p:sp>
      <p:sp>
        <p:nvSpPr>
          <p:cNvPr id="259" name="Google Shape;259;p46"/>
          <p:cNvSpPr txBox="1">
            <a:spLocks noGrp="1"/>
          </p:cNvSpPr>
          <p:nvPr>
            <p:ph type="body" idx="1"/>
          </p:nvPr>
        </p:nvSpPr>
        <p:spPr>
          <a:xfrm>
            <a:off x="896144" y="2683669"/>
            <a:ext cx="2743200" cy="40245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260" name="Google Shape;260;p46"/>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1" name="Google Shape;261;p46"/>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2" name="Google Shape;262;p46"/>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5" name="Google Shape;265;p47"/>
          <p:cNvSpPr txBox="1">
            <a:spLocks noGrp="1"/>
          </p:cNvSpPr>
          <p:nvPr>
            <p:ph type="body" idx="1"/>
          </p:nvPr>
        </p:nvSpPr>
        <p:spPr>
          <a:xfrm rot="5400000">
            <a:off x="1154475" y="-125775"/>
            <a:ext cx="2263050"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266" name="Google Shape;266;p47"/>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7" name="Google Shape;267;p47"/>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8" name="Google Shape;268;p47"/>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9"/>
        <p:cNvGrpSpPr/>
        <p:nvPr/>
      </p:nvGrpSpPr>
      <p:grpSpPr>
        <a:xfrm>
          <a:off x="0" y="0"/>
          <a:ext cx="0" cy="0"/>
          <a:chOff x="0" y="0"/>
          <a:chExt cx="0" cy="0"/>
        </a:xfrm>
      </p:grpSpPr>
      <p:sp>
        <p:nvSpPr>
          <p:cNvPr id="270" name="Google Shape;270;p48"/>
          <p:cNvSpPr txBox="1">
            <a:spLocks noGrp="1"/>
          </p:cNvSpPr>
          <p:nvPr>
            <p:ph type="title"/>
          </p:nvPr>
        </p:nvSpPr>
        <p:spPr>
          <a:xfrm rot="5400000">
            <a:off x="2366175" y="1085844"/>
            <a:ext cx="2925750"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71" name="Google Shape;271;p48"/>
          <p:cNvSpPr txBox="1">
            <a:spLocks noGrp="1"/>
          </p:cNvSpPr>
          <p:nvPr>
            <p:ph type="body" idx="1"/>
          </p:nvPr>
        </p:nvSpPr>
        <p:spPr>
          <a:xfrm rot="5400000">
            <a:off x="270675" y="95244"/>
            <a:ext cx="2925750"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272" name="Google Shape;272;p48"/>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73" name="Google Shape;273;p48"/>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74" name="Google Shape;274;p48"/>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3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08" name="Google Shape;208;p3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09" name="Google Shape;209;p3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4202827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0"/>
        <p:cNvGrpSpPr/>
        <p:nvPr/>
      </p:nvGrpSpPr>
      <p:grpSpPr>
        <a:xfrm>
          <a:off x="0" y="0"/>
          <a:ext cx="0" cy="0"/>
          <a:chOff x="0" y="0"/>
          <a:chExt cx="0" cy="0"/>
        </a:xfrm>
      </p:grpSpPr>
      <p:sp>
        <p:nvSpPr>
          <p:cNvPr id="211" name="Google Shape;211;p39"/>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12" name="Google Shape;212;p39"/>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213" name="Google Shape;213;p3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14" name="Google Shape;214;p3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15" name="Google Shape;215;p3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2443302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18" name="Google Shape;218;p40"/>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219" name="Google Shape;219;p4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20" name="Google Shape;220;p4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21" name="Google Shape;221;p4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200327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24" name="Google Shape;224;p41"/>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225" name="Google Shape;225;p4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26" name="Google Shape;226;p4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27" name="Google Shape;227;p4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291283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0" name="Google Shape;230;p42"/>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231" name="Google Shape;231;p42"/>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232" name="Google Shape;232;p4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33" name="Google Shape;233;p4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34" name="Google Shape;234;p4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414648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7" name="Google Shape;237;p43"/>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238" name="Google Shape;238;p43"/>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239" name="Google Shape;239;p43"/>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240" name="Google Shape;240;p43"/>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241" name="Google Shape;241;p4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42" name="Google Shape;242;p4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43" name="Google Shape;243;p4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353506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4"/>
        <p:cNvGrpSpPr/>
        <p:nvPr/>
      </p:nvGrpSpPr>
      <p:grpSpPr>
        <a:xfrm>
          <a:off x="0" y="0"/>
          <a:ext cx="0" cy="0"/>
          <a:chOff x="0" y="0"/>
          <a:chExt cx="0" cy="0"/>
        </a:xfrm>
      </p:grpSpPr>
      <p:sp>
        <p:nvSpPr>
          <p:cNvPr id="245" name="Google Shape;245;p44"/>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46" name="Google Shape;246;p4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47" name="Google Shape;247;p4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48" name="Google Shape;248;p4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631190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1" name="Google Shape;251;p45"/>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252" name="Google Shape;252;p45"/>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253" name="Google Shape;253;p4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54" name="Google Shape;254;p4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55" name="Google Shape;255;p4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273738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8" name="Google Shape;258;p46"/>
          <p:cNvSpPr>
            <a:spLocks noGrp="1"/>
          </p:cNvSpPr>
          <p:nvPr>
            <p:ph type="pic" idx="2"/>
          </p:nvPr>
        </p:nvSpPr>
        <p:spPr>
          <a:xfrm>
            <a:off x="896144" y="306388"/>
            <a:ext cx="2743200" cy="2057400"/>
          </a:xfrm>
          <a:prstGeom prst="rect">
            <a:avLst/>
          </a:prstGeom>
          <a:noFill/>
          <a:ln>
            <a:noFill/>
          </a:ln>
        </p:spPr>
      </p:sp>
      <p:sp>
        <p:nvSpPr>
          <p:cNvPr id="259" name="Google Shape;259;p46"/>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260" name="Google Shape;260;p4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61" name="Google Shape;261;p4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62" name="Google Shape;262;p4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384913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5" name="Google Shape;265;p47"/>
          <p:cNvSpPr txBox="1">
            <a:spLocks noGrp="1"/>
          </p:cNvSpPr>
          <p:nvPr>
            <p:ph type="body" idx="1"/>
          </p:nvPr>
        </p:nvSpPr>
        <p:spPr>
          <a:xfrm rot="5400000">
            <a:off x="1154510" y="-125809"/>
            <a:ext cx="2262981"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266" name="Google Shape;266;p4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67" name="Google Shape;267;p4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68" name="Google Shape;268;p4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577395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69"/>
        <p:cNvGrpSpPr/>
        <p:nvPr/>
      </p:nvGrpSpPr>
      <p:grpSpPr>
        <a:xfrm>
          <a:off x="0" y="0"/>
          <a:ext cx="0" cy="0"/>
          <a:chOff x="0" y="0"/>
          <a:chExt cx="0" cy="0"/>
        </a:xfrm>
      </p:grpSpPr>
      <p:sp>
        <p:nvSpPr>
          <p:cNvPr id="270" name="Google Shape;270;p48"/>
          <p:cNvSpPr txBox="1">
            <a:spLocks noGrp="1"/>
          </p:cNvSpPr>
          <p:nvPr>
            <p:ph type="title"/>
          </p:nvPr>
        </p:nvSpPr>
        <p:spPr>
          <a:xfrm rot="5400000">
            <a:off x="2366169" y="1085851"/>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71" name="Google Shape;271;p48"/>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272" name="Google Shape;272;p4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73" name="Google Shape;273;p4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rgbClr val="888888"/>
              </a:buClr>
              <a:buSzPts val="700"/>
              <a:buFont typeface="Calibri"/>
              <a:buNone/>
              <a:defRPr/>
            </a:lvl1pPr>
            <a:lvl2pPr lvl="1" algn="l">
              <a:lnSpc>
                <a:spcPct val="100000"/>
              </a:lnSpc>
              <a:spcBef>
                <a:spcPts val="0"/>
              </a:spcBef>
              <a:spcAft>
                <a:spcPts val="0"/>
              </a:spcAft>
              <a:buClr>
                <a:schemeClr val="dk1"/>
              </a:buClr>
              <a:buSzPts val="700"/>
              <a:buFont typeface="Calibri"/>
              <a:buNone/>
              <a:defRPr/>
            </a:lvl2pPr>
            <a:lvl3pPr lvl="2" algn="l">
              <a:lnSpc>
                <a:spcPct val="100000"/>
              </a:lnSpc>
              <a:spcBef>
                <a:spcPts val="0"/>
              </a:spcBef>
              <a:spcAft>
                <a:spcPts val="0"/>
              </a:spcAft>
              <a:buClr>
                <a:schemeClr val="dk1"/>
              </a:buClr>
              <a:buSzPts val="700"/>
              <a:buFont typeface="Calibri"/>
              <a:buNone/>
              <a:defRPr/>
            </a:lvl3pPr>
            <a:lvl4pPr lvl="3" algn="l">
              <a:lnSpc>
                <a:spcPct val="100000"/>
              </a:lnSpc>
              <a:spcBef>
                <a:spcPts val="0"/>
              </a:spcBef>
              <a:spcAft>
                <a:spcPts val="0"/>
              </a:spcAft>
              <a:buClr>
                <a:schemeClr val="dk1"/>
              </a:buClr>
              <a:buSzPts val="700"/>
              <a:buFont typeface="Calibri"/>
              <a:buNone/>
              <a:defRPr/>
            </a:lvl4pPr>
            <a:lvl5pPr lvl="4" algn="l">
              <a:lnSpc>
                <a:spcPct val="100000"/>
              </a:lnSpc>
              <a:spcBef>
                <a:spcPts val="0"/>
              </a:spcBef>
              <a:spcAft>
                <a:spcPts val="0"/>
              </a:spcAft>
              <a:buClr>
                <a:schemeClr val="dk1"/>
              </a:buClr>
              <a:buSzPts val="700"/>
              <a:buFont typeface="Calibri"/>
              <a:buNone/>
              <a:defRPr/>
            </a:lvl5pPr>
            <a:lvl6pPr lvl="5" algn="l">
              <a:lnSpc>
                <a:spcPct val="100000"/>
              </a:lnSpc>
              <a:spcBef>
                <a:spcPts val="0"/>
              </a:spcBef>
              <a:spcAft>
                <a:spcPts val="0"/>
              </a:spcAft>
              <a:buClr>
                <a:schemeClr val="dk1"/>
              </a:buClr>
              <a:buSzPts val="700"/>
              <a:buFont typeface="Calibri"/>
              <a:buNone/>
              <a:defRPr/>
            </a:lvl6pPr>
            <a:lvl7pPr lvl="6" algn="l">
              <a:lnSpc>
                <a:spcPct val="100000"/>
              </a:lnSpc>
              <a:spcBef>
                <a:spcPts val="0"/>
              </a:spcBef>
              <a:spcAft>
                <a:spcPts val="0"/>
              </a:spcAft>
              <a:buClr>
                <a:schemeClr val="dk1"/>
              </a:buClr>
              <a:buSzPts val="700"/>
              <a:buFont typeface="Calibri"/>
              <a:buNone/>
              <a:defRPr/>
            </a:lvl7pPr>
            <a:lvl8pPr lvl="7" algn="l">
              <a:lnSpc>
                <a:spcPct val="100000"/>
              </a:lnSpc>
              <a:spcBef>
                <a:spcPts val="0"/>
              </a:spcBef>
              <a:spcAft>
                <a:spcPts val="0"/>
              </a:spcAft>
              <a:buClr>
                <a:schemeClr val="dk1"/>
              </a:buClr>
              <a:buSzPts val="700"/>
              <a:buFont typeface="Calibri"/>
              <a:buNone/>
              <a:defRPr/>
            </a:lvl8pPr>
            <a:lvl9pPr lvl="8" algn="l">
              <a:lnSpc>
                <a:spcPct val="100000"/>
              </a:lnSpc>
              <a:spcBef>
                <a:spcPts val="0"/>
              </a:spcBef>
              <a:spcAft>
                <a:spcPts val="0"/>
              </a:spcAft>
              <a:buClr>
                <a:schemeClr val="dk1"/>
              </a:buClr>
              <a:buSzPts val="700"/>
              <a:buFont typeface="Calibri"/>
              <a:buNone/>
              <a:defRPr/>
            </a:lvl9pPr>
          </a:lstStyle>
          <a:p>
            <a:endParaRPr/>
          </a:p>
        </p:txBody>
      </p:sp>
      <p:sp>
        <p:nvSpPr>
          <p:cNvPr id="274" name="Google Shape;274;p4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89742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202" name="Google Shape;202;p37"/>
          <p:cNvSpPr txBox="1">
            <a:spLocks noGrp="1"/>
          </p:cNvSpPr>
          <p:nvPr>
            <p:ph type="body" idx="1"/>
          </p:nvPr>
        </p:nvSpPr>
        <p:spPr>
          <a:xfrm>
            <a:off x="228600" y="800100"/>
            <a:ext cx="4114800" cy="2263050"/>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203" name="Google Shape;203;p37"/>
          <p:cNvSpPr txBox="1">
            <a:spLocks noGrp="1"/>
          </p:cNvSpPr>
          <p:nvPr>
            <p:ph type="dt" idx="10"/>
          </p:nvPr>
        </p:nvSpPr>
        <p:spPr>
          <a:xfrm>
            <a:off x="228600" y="3178175"/>
            <a:ext cx="1066800" cy="18255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4" name="Google Shape;204;p37"/>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5" name="Google Shape;205;p37"/>
          <p:cNvSpPr txBox="1">
            <a:spLocks noGrp="1"/>
          </p:cNvSpPr>
          <p:nvPr>
            <p:ph type="sldNum" idx="12"/>
          </p:nvPr>
        </p:nvSpPr>
        <p:spPr>
          <a:xfrm>
            <a:off x="3276600" y="3178175"/>
            <a:ext cx="1066800" cy="18255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202" name="Google Shape;202;p37"/>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203" name="Google Shape;203;p3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888888"/>
              </a:buClr>
              <a:buSzPts val="700"/>
              <a:buFont typeface="Calibri"/>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204" name="Google Shape;204;p3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888888"/>
              </a:buClr>
              <a:buSzPts val="700"/>
              <a:buFont typeface="Calibri"/>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7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205" name="Google Shape;205;p3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600"/>
              <a:buFont typeface="Calibri"/>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008339051"/>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1.jp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12.xml"/><Relationship Id="rId4" Type="http://schemas.openxmlformats.org/officeDocument/2006/relationships/image" Target="../media/image69.jp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12.xml"/><Relationship Id="rId4" Type="http://schemas.openxmlformats.org/officeDocument/2006/relationships/image" Target="../media/image70.jpg"/></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71.jp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12.xml"/><Relationship Id="rId5" Type="http://schemas.openxmlformats.org/officeDocument/2006/relationships/comments" Target="../comments/comment9.xml"/><Relationship Id="rId4" Type="http://schemas.openxmlformats.org/officeDocument/2006/relationships/image" Target="../media/image72.png"/></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4.xml"/><Relationship Id="rId1" Type="http://schemas.openxmlformats.org/officeDocument/2006/relationships/slideLayout" Target="../slideLayouts/slideLayout12.xml"/><Relationship Id="rId4" Type="http://schemas.openxmlformats.org/officeDocument/2006/relationships/image" Target="../media/image73.jpg"/></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5.xml"/><Relationship Id="rId1" Type="http://schemas.openxmlformats.org/officeDocument/2006/relationships/slideLayout" Target="../slideLayouts/slideLayout12.xml"/><Relationship Id="rId4" Type="http://schemas.openxmlformats.org/officeDocument/2006/relationships/image" Target="../media/image74.jpg"/></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6.xml"/><Relationship Id="rId1" Type="http://schemas.openxmlformats.org/officeDocument/2006/relationships/slideLayout" Target="../slideLayouts/slideLayout12.xml"/><Relationship Id="rId4" Type="http://schemas.openxmlformats.org/officeDocument/2006/relationships/image" Target="../media/image75.jpg"/></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7.xml"/><Relationship Id="rId1" Type="http://schemas.openxmlformats.org/officeDocument/2006/relationships/slideLayout" Target="../slideLayouts/slideLayout12.xml"/><Relationship Id="rId5" Type="http://schemas.openxmlformats.org/officeDocument/2006/relationships/image" Target="../media/image76.jpg"/><Relationship Id="rId4" Type="http://schemas.openxmlformats.org/officeDocument/2006/relationships/hyperlink" Target="http://www.youtube.com/watch?v=8IwSrqjU_rU"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12.xml"/><Relationship Id="rId4" Type="http://schemas.openxmlformats.org/officeDocument/2006/relationships/image" Target="../media/image40.jpg"/></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12.xml"/><Relationship Id="rId4" Type="http://schemas.openxmlformats.org/officeDocument/2006/relationships/comments" Target="../comments/comment10.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4.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15.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comments" Target="../comments/comment11.xml"/><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6.xml.rels><?xml version="1.0" encoding="UTF-8" standalone="yes"?>
<Relationships xmlns="http://schemas.openxmlformats.org/package/2006/relationships"><Relationship Id="rId8" Type="http://schemas.openxmlformats.org/officeDocument/2006/relationships/hyperlink" Target="https://www.ecovacs.com/us/blog/smart-home-for-seniors" TargetMode="External"/><Relationship Id="rId3" Type="http://schemas.openxmlformats.org/officeDocument/2006/relationships/image" Target="../media/image5.png"/><Relationship Id="rId7" Type="http://schemas.openxmlformats.org/officeDocument/2006/relationships/hyperlink" Target="https://www.alzheimers.org.uk/sites/default/files/migrate/downloads/factsheet_assistive_technology_%25E2%2580%2593_devices_to_help_with_everyday_living.pdf" TargetMode="External"/><Relationship Id="rId2" Type="http://schemas.openxmlformats.org/officeDocument/2006/relationships/notesSlide" Target="../notesSlides/notesSlide116.xml"/><Relationship Id="rId1" Type="http://schemas.openxmlformats.org/officeDocument/2006/relationships/slideLayout" Target="../slideLayouts/slideLayout34.xml"/><Relationship Id="rId6" Type="http://schemas.openxmlformats.org/officeDocument/2006/relationships/hyperlink" Target="https://www.input-consulting.de/files/inpcon-DATA/download/20170215_Digitalisierung%20und%20Technisierung%20der%20Pflege%20in%20Deutschland_INPUT.pdf" TargetMode="External"/><Relationship Id="rId5" Type="http://schemas.openxmlformats.org/officeDocument/2006/relationships/hyperlink" Target="https://www.oesterreich.gv.at/en/themen/senior_innen/sicherheit_fuer_senioren/1.html" TargetMode="External"/><Relationship Id="rId4" Type="http://schemas.openxmlformats.org/officeDocument/2006/relationships/hyperlink" Target="https://www.safewise.com/what-is-fall-detection/"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12.xml"/><Relationship Id="rId4" Type="http://schemas.openxmlformats.org/officeDocument/2006/relationships/comments" Target="../comments/commen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12.xml"/><Relationship Id="rId4" Type="http://schemas.openxmlformats.org/officeDocument/2006/relationships/image" Target="../media/image77.jpg"/></Relationships>
</file>

<file path=ppt/slides/_rels/slide12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2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3.xml"/><Relationship Id="rId1" Type="http://schemas.openxmlformats.org/officeDocument/2006/relationships/slideLayout" Target="../slideLayouts/slideLayout12.xml"/><Relationship Id="rId4" Type="http://schemas.openxmlformats.org/officeDocument/2006/relationships/image" Target="../media/image79.jpg"/></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4.xml"/><Relationship Id="rId1" Type="http://schemas.openxmlformats.org/officeDocument/2006/relationships/slideLayout" Target="../slideLayouts/slideLayout12.xml"/><Relationship Id="rId4" Type="http://schemas.openxmlformats.org/officeDocument/2006/relationships/image" Target="../media/image80.jpg"/></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5.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126.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126.xml"/><Relationship Id="rId1" Type="http://schemas.openxmlformats.org/officeDocument/2006/relationships/slideLayout" Target="../slideLayouts/slideLayout12.xml"/><Relationship Id="rId5" Type="http://schemas.openxmlformats.org/officeDocument/2006/relationships/image" Target="../media/image83.png"/><Relationship Id="rId4" Type="http://schemas.openxmlformats.org/officeDocument/2006/relationships/image" Target="../media/image5.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12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www.youtube.com/watch?v=e6Nyats33Gc" TargetMode="External"/></Relationships>
</file>

<file path=ppt/slides/_rels/slide130.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3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1.xml"/><Relationship Id="rId1" Type="http://schemas.openxmlformats.org/officeDocument/2006/relationships/slideLayout" Target="../slideLayouts/slideLayout12.xml"/><Relationship Id="rId4" Type="http://schemas.openxmlformats.org/officeDocument/2006/relationships/image" Target="../media/image86.jp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3.xml"/><Relationship Id="rId1" Type="http://schemas.openxmlformats.org/officeDocument/2006/relationships/slideLayout" Target="../slideLayouts/slideLayout12.xml"/><Relationship Id="rId4" Type="http://schemas.openxmlformats.org/officeDocument/2006/relationships/image" Target="../media/image87.jpg"/></Relationships>
</file>

<file path=ppt/slides/_rels/slide134.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3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5.xml"/><Relationship Id="rId1" Type="http://schemas.openxmlformats.org/officeDocument/2006/relationships/slideLayout" Target="../slideLayouts/slideLayout12.xml"/><Relationship Id="rId4" Type="http://schemas.openxmlformats.org/officeDocument/2006/relationships/image" Target="../media/image89.jpg"/></Relationships>
</file>

<file path=ppt/slides/_rels/slide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6.xml"/><Relationship Id="rId1" Type="http://schemas.openxmlformats.org/officeDocument/2006/relationships/slideLayout" Target="../slideLayouts/slideLayout12.xml"/><Relationship Id="rId4" Type="http://schemas.openxmlformats.org/officeDocument/2006/relationships/comments" Target="../comments/commen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9.xml"/><Relationship Id="rId1" Type="http://schemas.openxmlformats.org/officeDocument/2006/relationships/slideLayout" Target="../slideLayouts/slideLayout12.xml"/><Relationship Id="rId6" Type="http://schemas.openxmlformats.org/officeDocument/2006/relationships/image" Target="../media/image91.png"/><Relationship Id="rId5" Type="http://schemas.openxmlformats.org/officeDocument/2006/relationships/hyperlink" Target="https://play.google.com/store/apps/details?id=steptracker.healthandfitness.walkingtracker.pedometer&amp;hl=gsw&amp;gl=US" TargetMode="External"/><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0.xml"/><Relationship Id="rId1" Type="http://schemas.openxmlformats.org/officeDocument/2006/relationships/slideLayout" Target="../slideLayouts/slideLayout12.xml"/><Relationship Id="rId5" Type="http://schemas.openxmlformats.org/officeDocument/2006/relationships/hyperlink" Target="https://waterminder.com/" TargetMode="External"/><Relationship Id="rId4" Type="http://schemas.openxmlformats.org/officeDocument/2006/relationships/image" Target="../media/image92.png"/></Relationships>
</file>

<file path=ppt/slides/_rels/slide1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41.xml"/><Relationship Id="rId1" Type="http://schemas.openxmlformats.org/officeDocument/2006/relationships/slideLayout" Target="../slideLayouts/slideLayout12.xml"/><Relationship Id="rId6" Type="http://schemas.openxmlformats.org/officeDocument/2006/relationships/hyperlink" Target="https://apps.apple.com/de/app/diabetesconnect/id657225296" TargetMode="External"/><Relationship Id="rId5" Type="http://schemas.openxmlformats.org/officeDocument/2006/relationships/image" Target="../media/image94.png"/><Relationship Id="rId4" Type="http://schemas.openxmlformats.org/officeDocument/2006/relationships/image" Target="../media/image5.png"/></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2.xml"/><Relationship Id="rId1" Type="http://schemas.openxmlformats.org/officeDocument/2006/relationships/slideLayout" Target="../slideLayouts/slideLayout12.xml"/><Relationship Id="rId5" Type="http://schemas.openxmlformats.org/officeDocument/2006/relationships/hyperlink" Target="https://apps.apple.com/us/app/lumosity-brain-training/id577232024" TargetMode="External"/><Relationship Id="rId4" Type="http://schemas.openxmlformats.org/officeDocument/2006/relationships/image" Target="../media/image95.png"/></Relationships>
</file>

<file path=ppt/slides/_rels/slide1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3.xml"/><Relationship Id="rId1" Type="http://schemas.openxmlformats.org/officeDocument/2006/relationships/slideLayout" Target="../slideLayouts/slideLayout12.xml"/><Relationship Id="rId6" Type="http://schemas.openxmlformats.org/officeDocument/2006/relationships/hyperlink" Target="https://play.google.com/store/apps/details/Magnifying_Glass?id=com.binghuo.magnifyingglass&amp;hl=en_US" TargetMode="External"/><Relationship Id="rId5" Type="http://schemas.openxmlformats.org/officeDocument/2006/relationships/image" Target="../media/image97.png"/><Relationship Id="rId4" Type="http://schemas.openxmlformats.org/officeDocument/2006/relationships/image" Target="../media/image5.png"/></Relationships>
</file>

<file path=ppt/slides/_rels/slide1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4.xml"/><Relationship Id="rId1" Type="http://schemas.openxmlformats.org/officeDocument/2006/relationships/slideLayout" Target="../slideLayouts/slideLayout12.xml"/><Relationship Id="rId6" Type="http://schemas.openxmlformats.org/officeDocument/2006/relationships/hyperlink" Target="https://daylio.net/" TargetMode="External"/><Relationship Id="rId5" Type="http://schemas.openxmlformats.org/officeDocument/2006/relationships/image" Target="../media/image99.png"/><Relationship Id="rId4" Type="http://schemas.openxmlformats.org/officeDocument/2006/relationships/image" Target="../media/image5.png"/></Relationships>
</file>

<file path=ppt/slides/_rels/slide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5.xml"/><Relationship Id="rId1" Type="http://schemas.openxmlformats.org/officeDocument/2006/relationships/slideLayout" Target="../slideLayouts/slideLayout12.xml"/><Relationship Id="rId6" Type="http://schemas.openxmlformats.org/officeDocument/2006/relationships/hyperlink" Target="https://apps.apple.com/de/app/wysa-mental-health-support/id1166585565" TargetMode="External"/><Relationship Id="rId5" Type="http://schemas.openxmlformats.org/officeDocument/2006/relationships/image" Target="../media/image101.png"/><Relationship Id="rId4" Type="http://schemas.openxmlformats.org/officeDocument/2006/relationships/image" Target="../media/image100.png"/></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6.xml"/><Relationship Id="rId1" Type="http://schemas.openxmlformats.org/officeDocument/2006/relationships/slideLayout" Target="../slideLayouts/slideLayout12.xml"/><Relationship Id="rId6" Type="http://schemas.openxmlformats.org/officeDocument/2006/relationships/hyperlink" Target="https://play.google.com/store/apps/details?id=com.ada.app&amp;hl=en_US" TargetMode="External"/><Relationship Id="rId5" Type="http://schemas.openxmlformats.org/officeDocument/2006/relationships/image" Target="../media/image103.png"/><Relationship Id="rId4" Type="http://schemas.openxmlformats.org/officeDocument/2006/relationships/image" Target="../media/image102.png"/></Relationships>
</file>

<file path=ppt/slides/_rels/slide147.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14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5.png"/><Relationship Id="rId7" Type="http://schemas.openxmlformats.org/officeDocument/2006/relationships/image" Target="../media/image108.png"/><Relationship Id="rId2" Type="http://schemas.openxmlformats.org/officeDocument/2006/relationships/notesSlide" Target="../notesSlides/notesSlide148.xml"/><Relationship Id="rId1" Type="http://schemas.openxmlformats.org/officeDocument/2006/relationships/slideLayout" Target="../slideLayouts/slideLayout1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jpg"/></Relationships>
</file>

<file path=ppt/slides/_rels/slide149.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14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0.xml"/><Relationship Id="rId1" Type="http://schemas.openxmlformats.org/officeDocument/2006/relationships/slideLayout" Target="../slideLayouts/slideLayout12.xml"/><Relationship Id="rId4" Type="http://schemas.openxmlformats.org/officeDocument/2006/relationships/image" Target="../media/image111.jpg"/></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56.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comments" Target="../comments/comment14.xml"/><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7.xml.rels><?xml version="1.0" encoding="UTF-8" standalone="yes"?>
<Relationships xmlns="http://schemas.openxmlformats.org/package/2006/relationships"><Relationship Id="rId8" Type="http://schemas.openxmlformats.org/officeDocument/2006/relationships/hyperlink" Target="https://www.verbraucherportal-bw.de/,Lde/Startseite/Verbraucherschutz/Wearables+und+Gesundheits-Apps_+Chancen+und+Risiken" TargetMode="External"/><Relationship Id="rId3" Type="http://schemas.openxmlformats.org/officeDocument/2006/relationships/image" Target="../media/image5.png"/><Relationship Id="rId7" Type="http://schemas.openxmlformats.org/officeDocument/2006/relationships/hyperlink" Target="https://ats.net/a-healthier-life-with-wearables-and-health-apps/" TargetMode="External"/><Relationship Id="rId2" Type="http://schemas.openxmlformats.org/officeDocument/2006/relationships/notesSlide" Target="../notesSlides/notesSlide157.xml"/><Relationship Id="rId1" Type="http://schemas.openxmlformats.org/officeDocument/2006/relationships/slideLayout" Target="../slideLayouts/slideLayout12.xml"/><Relationship Id="rId6" Type="http://schemas.openxmlformats.org/officeDocument/2006/relationships/hyperlink" Target="https://www.ncbi.nlm.nih.gov/pmc/articles/PMC10392281/" TargetMode="External"/><Relationship Id="rId5" Type="http://schemas.openxmlformats.org/officeDocument/2006/relationships/hyperlink" Target="https://www.ncbi.nlm.nih.gov/pmc/articles/PMC9664324/" TargetMode="External"/><Relationship Id="rId4" Type="http://schemas.openxmlformats.org/officeDocument/2006/relationships/hyperlink" Target="https://builtin.com/wearabl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plymouth.ac.uk/discover/how-can-breaking-the-digital-divide-improve-the-health-and-wellbeing-of-older-people" TargetMode="External"/><Relationship Id="rId2" Type="http://schemas.openxmlformats.org/officeDocument/2006/relationships/notesSlide" Target="../notesSlides/notesSlide36.xml"/><Relationship Id="rId1" Type="http://schemas.openxmlformats.org/officeDocument/2006/relationships/slideLayout" Target="../slideLayouts/slideLayout34.xml"/><Relationship Id="rId6" Type="http://schemas.openxmlformats.org/officeDocument/2006/relationships/hyperlink" Target="https://www.ncbi.nlm.nih.gov/pmc/articles/PMC3622259/" TargetMode="External"/><Relationship Id="rId5" Type="http://schemas.openxmlformats.org/officeDocument/2006/relationships/hyperlink" Target="https://www.ncbi.nlm.nih.gov/pmc/articles/PMC9963556/" TargetMode="External"/><Relationship Id="rId4" Type="http://schemas.openxmlformats.org/officeDocument/2006/relationships/hyperlink" Target="https://averio.co.uk/2023/06/15/the-role-of-technology-in-social-car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5.jp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37.jpg"/><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41.jp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44.jp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46.jp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hyperlink" Target="https://www.youtube.com/watch?v=cM4aep7VXb8"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7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4.xml.rels><?xml version="1.0" encoding="UTF-8" standalone="yes"?>
<Relationships xmlns="http://schemas.openxmlformats.org/package/2006/relationships"><Relationship Id="rId8" Type="http://schemas.openxmlformats.org/officeDocument/2006/relationships/hyperlink" Target="https://www.pflegeinformatik.at/digitalisierung-aspekt-pflegealltag/" TargetMode="External"/><Relationship Id="rId3" Type="http://schemas.openxmlformats.org/officeDocument/2006/relationships/image" Target="../media/image5.png"/><Relationship Id="rId7" Type="http://schemas.openxmlformats.org/officeDocument/2006/relationships/hyperlink" Target="https://bcmj.org/articles/part-2-health-apps-wearables-and-sensors-advancing-frontier-digital-health" TargetMode="External"/><Relationship Id="rId2" Type="http://schemas.openxmlformats.org/officeDocument/2006/relationships/notesSlide" Target="../notesSlides/notesSlide74.xml"/><Relationship Id="rId1" Type="http://schemas.openxmlformats.org/officeDocument/2006/relationships/slideLayout" Target="../slideLayouts/slideLayout12.xml"/><Relationship Id="rId6" Type="http://schemas.openxmlformats.org/officeDocument/2006/relationships/hyperlink" Target="https://herohealth.com/blog/medication-management/pill-management-systems/" TargetMode="External"/><Relationship Id="rId5" Type="http://schemas.openxmlformats.org/officeDocument/2006/relationships/hyperlink" Target="https://gesund.bund.de/en/telemonitoring#at-a-glance" TargetMode="External"/><Relationship Id="rId4" Type="http://schemas.openxmlformats.org/officeDocument/2006/relationships/hyperlink" Target="https://www.track-pod.com/blog/route-planner-unlimited-stops/" TargetMode="External"/><Relationship Id="rId9" Type="http://schemas.openxmlformats.org/officeDocument/2006/relationships/hyperlink" Target="https://zeorouteplanner.com/healthcare/"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47.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45.xml"/><Relationship Id="rId6" Type="http://schemas.openxmlformats.org/officeDocument/2006/relationships/comments" Target="../comments/comment2.xml"/><Relationship Id="rId5" Type="http://schemas.openxmlformats.org/officeDocument/2006/relationships/image" Target="../media/image51.jpg"/><Relationship Id="rId4" Type="http://schemas.openxmlformats.org/officeDocument/2006/relationships/hyperlink" Target="http://www.youtube.com/watch?v=n697R3qL4fI"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comments" Target="../comments/comment3.xml"/><Relationship Id="rId5" Type="http://schemas.openxmlformats.org/officeDocument/2006/relationships/image" Target="../media/image52.jpg"/><Relationship Id="rId4" Type="http://schemas.openxmlformats.org/officeDocument/2006/relationships/hyperlink" Target="http://www.youtube.com/watch?v=FCAsEGyNlsg"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2.xml"/><Relationship Id="rId5" Type="http://schemas.openxmlformats.org/officeDocument/2006/relationships/comments" Target="../comments/comment4.xml"/><Relationship Id="rId4" Type="http://schemas.openxmlformats.org/officeDocument/2006/relationships/image" Target="../media/image53.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12.xml"/><Relationship Id="rId6" Type="http://schemas.openxmlformats.org/officeDocument/2006/relationships/comments" Target="../comments/comment5.xml"/><Relationship Id="rId5" Type="http://schemas.openxmlformats.org/officeDocument/2006/relationships/image" Target="../media/image55.jpg"/><Relationship Id="rId4" Type="http://schemas.openxmlformats.org/officeDocument/2006/relationships/image" Target="../media/image54.jp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6.xml"/><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12.xml"/><Relationship Id="rId4" Type="http://schemas.openxmlformats.org/officeDocument/2006/relationships/image" Target="../media/image59.jp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0.jpg"/><Relationship Id="rId2" Type="http://schemas.openxmlformats.org/officeDocument/2006/relationships/notesSlide" Target="../notesSlides/notesSlide88.xml"/><Relationship Id="rId1" Type="http://schemas.openxmlformats.org/officeDocument/2006/relationships/slideLayout" Target="../slideLayouts/slideLayout12.xml"/><Relationship Id="rId6" Type="http://schemas.openxmlformats.org/officeDocument/2006/relationships/hyperlink" Target="http://www.youtube.com/watch?v=j_h5WWPtvwc" TargetMode="External"/><Relationship Id="rId5" Type="http://schemas.openxmlformats.org/officeDocument/2006/relationships/image" Target="../media/image8.png"/><Relationship Id="rId4" Type="http://schemas.openxmlformats.org/officeDocument/2006/relationships/hyperlink" Target="https://www.youtube.com/watch?v=j_h5WWPtvwc"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12.xml"/><Relationship Id="rId5" Type="http://schemas.openxmlformats.org/officeDocument/2006/relationships/image" Target="../media/image61.jpg"/><Relationship Id="rId4" Type="http://schemas.openxmlformats.org/officeDocument/2006/relationships/hyperlink" Target="http://www.youtube.com/watch?v=NCixWY3eaOc"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12.xml"/><Relationship Id="rId4" Type="http://schemas.openxmlformats.org/officeDocument/2006/relationships/image" Target="../media/image62.jp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12.xml"/><Relationship Id="rId4" Type="http://schemas.openxmlformats.org/officeDocument/2006/relationships/image" Target="../media/image63.jpg"/></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12.xml"/><Relationship Id="rId6" Type="http://schemas.openxmlformats.org/officeDocument/2006/relationships/comments" Target="../comments/comment7.xml"/><Relationship Id="rId5" Type="http://schemas.openxmlformats.org/officeDocument/2006/relationships/image" Target="../media/image64.jpg"/><Relationship Id="rId4" Type="http://schemas.openxmlformats.org/officeDocument/2006/relationships/hyperlink" Target="http://www.youtube.com/watch?v=P9dlRqRlMMw"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65.jpg"/></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12.xml"/><Relationship Id="rId6" Type="http://schemas.openxmlformats.org/officeDocument/2006/relationships/comments" Target="../comments/comment8.xml"/><Relationship Id="rId5" Type="http://schemas.openxmlformats.org/officeDocument/2006/relationships/image" Target="../media/image66.jpg"/><Relationship Id="rId4" Type="http://schemas.openxmlformats.org/officeDocument/2006/relationships/hyperlink" Target="http://www.youtube.com/watch?v=aFsxHO4Nltk"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12.xml"/><Relationship Id="rId4" Type="http://schemas.openxmlformats.org/officeDocument/2006/relationships/image" Target="../media/image67.jp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9.xml"/><Relationship Id="rId1" Type="http://schemas.openxmlformats.org/officeDocument/2006/relationships/slideLayout" Target="../slideLayouts/slideLayout12.xml"/><Relationship Id="rId4" Type="http://schemas.openxmlformats.org/officeDocument/2006/relationships/image" Target="../media/image6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78"/>
        <p:cNvGrpSpPr/>
        <p:nvPr/>
      </p:nvGrpSpPr>
      <p:grpSpPr>
        <a:xfrm>
          <a:off x="0" y="0"/>
          <a:ext cx="0" cy="0"/>
          <a:chOff x="0" y="0"/>
          <a:chExt cx="0" cy="0"/>
        </a:xfrm>
      </p:grpSpPr>
      <p:grpSp>
        <p:nvGrpSpPr>
          <p:cNvPr id="279" name="Google Shape;279;p49"/>
          <p:cNvGrpSpPr/>
          <p:nvPr/>
        </p:nvGrpSpPr>
        <p:grpSpPr>
          <a:xfrm>
            <a:off x="1465235" y="781805"/>
            <a:ext cx="6213531" cy="3507559"/>
            <a:chOff x="0" y="-38100"/>
            <a:chExt cx="3272971" cy="1847603"/>
          </a:xfrm>
        </p:grpSpPr>
        <p:sp>
          <p:nvSpPr>
            <p:cNvPr id="280" name="Google Shape;280;p49"/>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81" name="Google Shape;281;p49"/>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82" name="Google Shape;282;p49"/>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77"/>
        <p:cNvGrpSpPr/>
        <p:nvPr/>
      </p:nvGrpSpPr>
      <p:grpSpPr>
        <a:xfrm>
          <a:off x="0" y="0"/>
          <a:ext cx="0" cy="0"/>
          <a:chOff x="0" y="0"/>
          <a:chExt cx="0" cy="0"/>
        </a:xfrm>
      </p:grpSpPr>
      <p:grpSp>
        <p:nvGrpSpPr>
          <p:cNvPr id="378" name="Google Shape;378;p59"/>
          <p:cNvGrpSpPr/>
          <p:nvPr/>
        </p:nvGrpSpPr>
        <p:grpSpPr>
          <a:xfrm>
            <a:off x="0" y="905173"/>
            <a:ext cx="9144000" cy="4394356"/>
            <a:chOff x="0" y="-38100"/>
            <a:chExt cx="4816593" cy="2314722"/>
          </a:xfrm>
        </p:grpSpPr>
        <p:sp>
          <p:nvSpPr>
            <p:cNvPr id="379" name="Google Shape;379;p5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80" name="Google Shape;380;p5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381" name="Google Shape;381;p5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82" name="Google Shape;382;p5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What is technology in care?</a:t>
            </a:r>
            <a:endParaRPr sz="700"/>
          </a:p>
        </p:txBody>
      </p:sp>
      <p:sp>
        <p:nvSpPr>
          <p:cNvPr id="383" name="Google Shape;383;p5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sp>
        <p:nvSpPr>
          <p:cNvPr id="384" name="Google Shape;384;p59"/>
          <p:cNvSpPr txBox="1"/>
          <p:nvPr/>
        </p:nvSpPr>
        <p:spPr>
          <a:xfrm>
            <a:off x="292282" y="1124591"/>
            <a:ext cx="8115300" cy="1464824"/>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Here are some possible definitions of care-related technology:</a:t>
            </a:r>
            <a:endParaRPr sz="700"/>
          </a:p>
          <a:p>
            <a:pPr marL="393700" marR="0" lvl="1" indent="-88900" algn="l" rtl="0">
              <a:lnSpc>
                <a:spcPct val="140011"/>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85" name="Google Shape;385;p59"/>
          <p:cNvPicPr preferRelativeResize="0"/>
          <p:nvPr/>
        </p:nvPicPr>
        <p:blipFill rotWithShape="1">
          <a:blip r:embed="rId4">
            <a:alphaModFix/>
          </a:blip>
          <a:srcRect/>
          <a:stretch/>
        </p:blipFill>
        <p:spPr>
          <a:xfrm>
            <a:off x="3188970" y="3003090"/>
            <a:ext cx="2079450" cy="2079450"/>
          </a:xfrm>
          <a:prstGeom prst="rect">
            <a:avLst/>
          </a:prstGeom>
          <a:noFill/>
          <a:ln>
            <a:noFill/>
          </a:ln>
        </p:spPr>
      </p:pic>
      <p:sp>
        <p:nvSpPr>
          <p:cNvPr id="386" name="Google Shape;386;p59"/>
          <p:cNvSpPr/>
          <p:nvPr/>
        </p:nvSpPr>
        <p:spPr>
          <a:xfrm>
            <a:off x="5268419" y="1598972"/>
            <a:ext cx="2860766" cy="1266886"/>
          </a:xfrm>
          <a:prstGeom prst="wedgeEllipseCallout">
            <a:avLst>
              <a:gd name="adj1" fmla="val -20833"/>
              <a:gd name="adj2" fmla="val 62500"/>
            </a:avLst>
          </a:prstGeom>
          <a:solidFill>
            <a:schemeClr val="accent4"/>
          </a:solidFill>
          <a:ln w="25400" cap="flat" cmpd="sng">
            <a:solidFill>
              <a:srgbClr val="5D4876"/>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87" name="Google Shape;387;p59"/>
          <p:cNvSpPr txBox="1"/>
          <p:nvPr/>
        </p:nvSpPr>
        <p:spPr>
          <a:xfrm>
            <a:off x="5452611" y="1778443"/>
            <a:ext cx="2449286" cy="907941"/>
          </a:xfrm>
          <a:prstGeom prst="rect">
            <a:avLst/>
          </a:prstGeom>
          <a:noFill/>
          <a:ln>
            <a:noFill/>
          </a:ln>
        </p:spPr>
        <p:txBody>
          <a:bodyPr spcFirstLastPara="1" wrap="square" lIns="45725" tIns="22850" rIns="45725" bIns="22850" anchor="t" anchorCtr="0">
            <a:spAutoFit/>
          </a:bodyPr>
          <a:lstStyle/>
          <a:p>
            <a:pPr marL="190500" marR="0" lvl="1" indent="0" algn="ctr" rtl="0">
              <a:lnSpc>
                <a:spcPct val="140011"/>
              </a:lnSpc>
              <a:spcBef>
                <a:spcPts val="0"/>
              </a:spcBef>
              <a:spcAft>
                <a:spcPts val="0"/>
              </a:spcAft>
              <a:buNone/>
            </a:pPr>
            <a:r>
              <a:rPr lang="de" sz="1000" b="0" i="0" u="none" strike="noStrike" cap="none">
                <a:solidFill>
                  <a:schemeClr val="lt1"/>
                </a:solidFill>
                <a:latin typeface="Arial"/>
                <a:ea typeface="Arial"/>
                <a:cs typeface="Arial"/>
                <a:sym typeface="Arial"/>
              </a:rPr>
              <a:t>In care, technology refers to modern and networked information and communication technologies, including software and hardware.</a:t>
            </a:r>
            <a:endParaRPr sz="1000" b="0" i="0" u="none" strike="noStrike" cap="none">
              <a:solidFill>
                <a:schemeClr val="lt1"/>
              </a:solidFill>
              <a:latin typeface="Arial"/>
              <a:ea typeface="Arial"/>
              <a:cs typeface="Arial"/>
              <a:sym typeface="Arial"/>
            </a:endParaRPr>
          </a:p>
        </p:txBody>
      </p:sp>
      <p:sp>
        <p:nvSpPr>
          <p:cNvPr id="388" name="Google Shape;388;p59"/>
          <p:cNvSpPr/>
          <p:nvPr/>
        </p:nvSpPr>
        <p:spPr>
          <a:xfrm>
            <a:off x="434831" y="1685404"/>
            <a:ext cx="3189514" cy="1523247"/>
          </a:xfrm>
          <a:prstGeom prst="wedgeEllipseCallout">
            <a:avLst>
              <a:gd name="adj1" fmla="val 40126"/>
              <a:gd name="adj2" fmla="val 77451"/>
            </a:avLst>
          </a:prstGeom>
          <a:solidFill>
            <a:srgbClr val="D99593"/>
          </a:solidFill>
          <a:ln w="25400" cap="flat" cmpd="sng">
            <a:solidFill>
              <a:srgbClr val="E5B8B7"/>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89" name="Google Shape;389;p59"/>
          <p:cNvSpPr txBox="1"/>
          <p:nvPr/>
        </p:nvSpPr>
        <p:spPr>
          <a:xfrm>
            <a:off x="744284" y="1885162"/>
            <a:ext cx="2449286" cy="1123384"/>
          </a:xfrm>
          <a:prstGeom prst="rect">
            <a:avLst/>
          </a:prstGeom>
          <a:noFill/>
          <a:ln>
            <a:noFill/>
          </a:ln>
        </p:spPr>
        <p:txBody>
          <a:bodyPr spcFirstLastPara="1" wrap="square" lIns="45725" tIns="22850" rIns="45725" bIns="22850" anchor="t" anchorCtr="0">
            <a:spAutoFit/>
          </a:bodyPr>
          <a:lstStyle/>
          <a:p>
            <a:pPr marL="190500" marR="0" lvl="1" indent="0" algn="ctr" rtl="0">
              <a:lnSpc>
                <a:spcPct val="140011"/>
              </a:lnSpc>
              <a:spcBef>
                <a:spcPts val="0"/>
              </a:spcBef>
              <a:spcAft>
                <a:spcPts val="0"/>
              </a:spcAft>
              <a:buNone/>
            </a:pPr>
            <a:r>
              <a:rPr lang="de" sz="1000" b="0" i="0" u="none" strike="noStrike" cap="none">
                <a:solidFill>
                  <a:schemeClr val="lt1"/>
                </a:solidFill>
                <a:latin typeface="Arial"/>
                <a:ea typeface="Arial"/>
                <a:cs typeface="Arial"/>
                <a:sym typeface="Arial"/>
              </a:rPr>
              <a:t>Care-related technology is the use of technology to support people to live longer, healthier and more independent lives at home or in a community setting like a care home</a:t>
            </a:r>
            <a:r>
              <a:rPr lang="de" sz="900" b="0" i="0" u="none" strike="noStrike" cap="none">
                <a:solidFill>
                  <a:schemeClr val="lt1"/>
                </a:solidFill>
                <a:latin typeface="Arial"/>
                <a:ea typeface="Arial"/>
                <a:cs typeface="Arial"/>
                <a:sym typeface="Arial"/>
              </a:rPr>
              <a:t>.</a:t>
            </a:r>
            <a:endParaRPr sz="700"/>
          </a:p>
        </p:txBody>
      </p:sp>
      <p:sp>
        <p:nvSpPr>
          <p:cNvPr id="390" name="Google Shape;390;p59"/>
          <p:cNvSpPr/>
          <p:nvPr/>
        </p:nvSpPr>
        <p:spPr>
          <a:xfrm>
            <a:off x="5114014" y="3194041"/>
            <a:ext cx="3189514" cy="1523247"/>
          </a:xfrm>
          <a:prstGeom prst="wedgeEllipseCallout">
            <a:avLst>
              <a:gd name="adj1" fmla="val -46905"/>
              <a:gd name="adj2" fmla="val 51295"/>
            </a:avLst>
          </a:prstGeom>
          <a:solidFill>
            <a:srgbClr val="31859B"/>
          </a:solidFill>
          <a:ln w="25400" cap="flat" cmpd="sng">
            <a:solidFill>
              <a:srgbClr val="E5B8B7"/>
            </a:solidFill>
            <a:prstDash val="solid"/>
            <a:round/>
            <a:headEnd type="none" w="sm" len="sm"/>
            <a:tailEnd type="none" w="sm" len="sm"/>
          </a:ln>
        </p:spPr>
        <p:txBody>
          <a:bodyPr spcFirstLastPara="1" wrap="square" lIns="45725" tIns="22850" rIns="45725" bIns="22850" anchor="ctr" anchorCtr="0">
            <a:noAutofit/>
          </a:bodyPr>
          <a:lstStyle/>
          <a:p>
            <a:pPr marL="190500" marR="0" lvl="1" indent="0" algn="ctr" rtl="0">
              <a:lnSpc>
                <a:spcPct val="140011"/>
              </a:lnSpc>
              <a:spcBef>
                <a:spcPts val="0"/>
              </a:spcBef>
              <a:spcAft>
                <a:spcPts val="0"/>
              </a:spcAft>
              <a:buNone/>
            </a:pPr>
            <a:endParaRPr sz="1000" b="0" i="0" u="none" strike="noStrike" cap="none">
              <a:solidFill>
                <a:schemeClr val="lt1"/>
              </a:solidFill>
              <a:latin typeface="Arial"/>
              <a:ea typeface="Arial"/>
              <a:cs typeface="Arial"/>
              <a:sym typeface="Arial"/>
            </a:endParaRPr>
          </a:p>
          <a:p>
            <a:pPr marL="190500" marR="0" lvl="1" indent="0" algn="ctr" rtl="0">
              <a:lnSpc>
                <a:spcPct val="140011"/>
              </a:lnSpc>
              <a:spcBef>
                <a:spcPts val="0"/>
              </a:spcBef>
              <a:spcAft>
                <a:spcPts val="0"/>
              </a:spcAft>
              <a:buNone/>
            </a:pPr>
            <a:r>
              <a:rPr lang="de" sz="1000" b="0" i="0" u="none" strike="noStrike" cap="none">
                <a:solidFill>
                  <a:schemeClr val="lt1"/>
                </a:solidFill>
                <a:latin typeface="Arial"/>
                <a:ea typeface="Arial"/>
                <a:cs typeface="Arial"/>
                <a:sym typeface="Arial"/>
              </a:rPr>
              <a:t>Care technology refers to a wide range of digital processes and products that are used in mobile care and stationary care.</a:t>
            </a:r>
            <a:endParaRPr sz="1000" b="0" i="0" u="none" strike="noStrike" cap="none">
              <a:solidFill>
                <a:schemeClr val="lt1"/>
              </a:solidFill>
              <a:latin typeface="Arial"/>
              <a:ea typeface="Arial"/>
              <a:cs typeface="Arial"/>
              <a:sym typeface="Arial"/>
            </a:endParaRPr>
          </a:p>
          <a:p>
            <a:pPr marL="0" marR="0" lvl="0" indent="0" algn="ctr" rtl="0">
              <a:lnSpc>
                <a:spcPct val="140011"/>
              </a:lnSpc>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7"/>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633" name="Google Shape;633;p87"/>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are smart homes?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634" name="Google Shape;634;p8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35" name="Google Shape;635;p87"/>
          <p:cNvSpPr/>
          <p:nvPr/>
        </p:nvSpPr>
        <p:spPr>
          <a:xfrm>
            <a:off x="514350" y="1220247"/>
            <a:ext cx="6972300" cy="4754058"/>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As an example, you can operate the following activities with a simple command:</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Adjust indoor temperatures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Tilt your bed</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Turn lights/fans on and off</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Open and close doors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Operate TV, stereos, computers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36" name="Google Shape;636;p87"/>
          <p:cNvPicPr preferRelativeResize="0"/>
          <p:nvPr/>
        </p:nvPicPr>
        <p:blipFill rotWithShape="1">
          <a:blip r:embed="rId4">
            <a:alphaModFix/>
          </a:blip>
          <a:srcRect b="5553"/>
          <a:stretch/>
        </p:blipFill>
        <p:spPr>
          <a:xfrm>
            <a:off x="5334000" y="1657350"/>
            <a:ext cx="3460758" cy="3268494"/>
          </a:xfrm>
          <a:prstGeom prst="rect">
            <a:avLst/>
          </a:prstGeom>
          <a:noFill/>
          <a:ln>
            <a:noFill/>
          </a:ln>
        </p:spPr>
      </p:pic>
    </p:spTree>
    <p:extLst>
      <p:ext uri="{BB962C8B-B14F-4D97-AF65-F5344CB8AC3E}">
        <p14:creationId xmlns:p14="http://schemas.microsoft.com/office/powerpoint/2010/main" val="7198670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8"/>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643" name="Google Shape;643;p88"/>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379C73"/>
              </a:buClr>
              <a:buSzPts val="2500"/>
              <a:buFont typeface="Gill Sans"/>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How to control a smart home</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644" name="Google Shape;644;p8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45" name="Google Shape;645;p88"/>
          <p:cNvSpPr/>
          <p:nvPr/>
        </p:nvSpPr>
        <p:spPr>
          <a:xfrm>
            <a:off x="514350" y="1352550"/>
            <a:ext cx="6972300" cy="143084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6" name="Google Shape;646;p88"/>
          <p:cNvSpPr/>
          <p:nvPr/>
        </p:nvSpPr>
        <p:spPr>
          <a:xfrm>
            <a:off x="495706" y="1352550"/>
            <a:ext cx="4750639" cy="284377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3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There are different ways to give commands and thus control the smart devices in a home.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App remote control:</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Through a simple App, users can check and control the status of home appliances such as shutter, lights, blinds, heater, etc.</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47" name="Google Shape;647;p88"/>
          <p:cNvPicPr preferRelativeResize="0"/>
          <p:nvPr/>
        </p:nvPicPr>
        <p:blipFill rotWithShape="1">
          <a:blip r:embed="rId4">
            <a:alphaModFix/>
          </a:blip>
          <a:srcRect l="12537" t="31593" r="9751" b="15443"/>
          <a:stretch/>
        </p:blipFill>
        <p:spPr>
          <a:xfrm>
            <a:off x="5486400" y="1352550"/>
            <a:ext cx="3377930" cy="3451630"/>
          </a:xfrm>
          <a:prstGeom prst="rect">
            <a:avLst/>
          </a:prstGeom>
          <a:noFill/>
          <a:ln>
            <a:noFill/>
          </a:ln>
        </p:spPr>
      </p:pic>
    </p:spTree>
    <p:extLst>
      <p:ext uri="{BB962C8B-B14F-4D97-AF65-F5344CB8AC3E}">
        <p14:creationId xmlns:p14="http://schemas.microsoft.com/office/powerpoint/2010/main" val="23967466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89"/>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654" name="Google Shape;654;p89"/>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379C73"/>
              </a:buClr>
              <a:buSzPts val="2500"/>
              <a:buFont typeface="Gill Sans"/>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How to control a smart home</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655" name="Google Shape;655;p8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56" name="Google Shape;656;p89"/>
          <p:cNvSpPr/>
          <p:nvPr/>
        </p:nvSpPr>
        <p:spPr>
          <a:xfrm>
            <a:off x="514350" y="1352550"/>
            <a:ext cx="6972300" cy="143084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7" name="Google Shape;657;p89"/>
          <p:cNvSpPr/>
          <p:nvPr/>
        </p:nvSpPr>
        <p:spPr>
          <a:xfrm>
            <a:off x="392861" y="1115921"/>
            <a:ext cx="4788600" cy="3668400"/>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30000"/>
              </a:lnSpc>
              <a:spcBef>
                <a:spcPts val="30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Voice-activated control:</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Through speech recognition, users can operate lights and home appliances without the need for hands-on interaction. This is particularly </a:t>
            </a:r>
            <a:r>
              <a:rPr kumimoji="0" lang="de" sz="1800" b="1" i="0" u="none" strike="noStrike" kern="0" cap="none" spc="0" normalizeH="0" baseline="0" noProof="0">
                <a:ln>
                  <a:noFill/>
                </a:ln>
                <a:solidFill>
                  <a:srgbClr val="379C73"/>
                </a:solidFill>
                <a:effectLst/>
                <a:uLnTx/>
                <a:uFillTx/>
                <a:latin typeface="Arial"/>
                <a:cs typeface="Arial"/>
                <a:sym typeface="Arial"/>
              </a:rPr>
              <a:t>helpful for people who are restricted in their motoric skills.</a:t>
            </a:r>
            <a:endParaRPr kumimoji="0" sz="700" b="1" i="0" u="none" strike="noStrike" kern="0" cap="none" spc="0" normalizeH="0" baseline="0" noProof="0">
              <a:ln>
                <a:noFill/>
              </a:ln>
              <a:solidFill>
                <a:srgbClr val="379C73"/>
              </a:solidFill>
              <a:effectLst/>
              <a:uLnTx/>
              <a:uFillTx/>
              <a:latin typeface="Arial"/>
              <a:cs typeface="Arial"/>
              <a:sym typeface="Arial"/>
            </a:endParaRPr>
          </a:p>
          <a:p>
            <a:pPr marL="0" marR="0" lvl="0" indent="0" algn="l" defTabSz="914400" rtl="0" eaLnBrk="1" fontAlgn="auto" latinLnBrk="0" hangingPunct="1">
              <a:lnSpc>
                <a:spcPct val="100000"/>
              </a:lnSpc>
              <a:spcBef>
                <a:spcPts val="30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58" name="Google Shape;658;p89"/>
          <p:cNvPicPr preferRelativeResize="0"/>
          <p:nvPr/>
        </p:nvPicPr>
        <p:blipFill rotWithShape="1">
          <a:blip r:embed="rId4">
            <a:alphaModFix/>
          </a:blip>
          <a:srcRect/>
          <a:stretch/>
        </p:blipFill>
        <p:spPr>
          <a:xfrm>
            <a:off x="5295900" y="1115930"/>
            <a:ext cx="3543175" cy="2364535"/>
          </a:xfrm>
          <a:prstGeom prst="rect">
            <a:avLst/>
          </a:prstGeom>
          <a:noFill/>
          <a:ln>
            <a:noFill/>
          </a:ln>
        </p:spPr>
      </p:pic>
      <p:sp>
        <p:nvSpPr>
          <p:cNvPr id="659" name="Google Shape;659;p89"/>
          <p:cNvSpPr/>
          <p:nvPr/>
        </p:nvSpPr>
        <p:spPr>
          <a:xfrm>
            <a:off x="507161" y="4197445"/>
            <a:ext cx="7951039" cy="60003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On the next slides, you will get familiar with different smart home devices that can be installed in the house.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171364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0"/>
          <p:cNvSpPr txBox="1"/>
          <p:nvPr/>
        </p:nvSpPr>
        <p:spPr>
          <a:xfrm>
            <a:off x="514350" y="1104996"/>
            <a:ext cx="7105650" cy="13852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666" name="Google Shape;666;p90"/>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Smart Security systems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667" name="Google Shape;667;p9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68" name="Google Shape;668;p90"/>
          <p:cNvSpPr/>
          <p:nvPr/>
        </p:nvSpPr>
        <p:spPr>
          <a:xfrm>
            <a:off x="419100" y="1200150"/>
            <a:ext cx="5001900" cy="36495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Smart Security Systems, including </a:t>
            </a:r>
            <a:r>
              <a:rPr kumimoji="0" lang="de" sz="1800" b="1" i="0" u="none" strike="noStrike" kern="0" cap="none" spc="0" normalizeH="0" baseline="0" noProof="0">
                <a:ln>
                  <a:noFill/>
                </a:ln>
                <a:solidFill>
                  <a:srgbClr val="379C73"/>
                </a:solidFill>
                <a:effectLst/>
                <a:uLnTx/>
                <a:uFillTx/>
                <a:latin typeface="Arial"/>
                <a:cs typeface="Arial"/>
                <a:sym typeface="Arial"/>
              </a:rPr>
              <a:t>cameras and motion sensors,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allow remote monitoring of the home 24/7.</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Smart doorbells with cameras </a:t>
            </a:r>
            <a:r>
              <a:rPr kumimoji="0" lang="de" sz="1800" b="1" i="0" u="none" strike="noStrike" kern="0" cap="none" spc="0" normalizeH="0" baseline="0" noProof="0">
                <a:ln>
                  <a:noFill/>
                </a:ln>
                <a:solidFill>
                  <a:srgbClr val="379C73"/>
                </a:solidFill>
                <a:effectLst/>
                <a:uLnTx/>
                <a:uFillTx/>
                <a:latin typeface="Arial"/>
                <a:cs typeface="Arial"/>
                <a:sym typeface="Arial"/>
              </a:rPr>
              <a:t>let you see who’s at the door before answering</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and smart locks allow family members or rescue teams (in case of an emergency) to check in by using passwords or codes.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669" name="Google Shape;669;p90"/>
          <p:cNvPicPr preferRelativeResize="0"/>
          <p:nvPr/>
        </p:nvPicPr>
        <p:blipFill>
          <a:blip r:embed="rId4">
            <a:alphaModFix/>
          </a:blip>
          <a:stretch>
            <a:fillRect/>
          </a:stretch>
        </p:blipFill>
        <p:spPr>
          <a:xfrm>
            <a:off x="5888825" y="1105000"/>
            <a:ext cx="3255176" cy="4038500"/>
          </a:xfrm>
          <a:prstGeom prst="rect">
            <a:avLst/>
          </a:prstGeom>
          <a:noFill/>
          <a:ln>
            <a:noFill/>
          </a:ln>
        </p:spPr>
      </p:pic>
    </p:spTree>
    <p:extLst>
      <p:ext uri="{BB962C8B-B14F-4D97-AF65-F5344CB8AC3E}">
        <p14:creationId xmlns:p14="http://schemas.microsoft.com/office/powerpoint/2010/main" val="40292804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91"/>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676" name="Google Shape;676;p91"/>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Smart Lighting/ Blinds: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7" name="Google Shape;677;p9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78" name="Google Shape;678;p91"/>
          <p:cNvSpPr/>
          <p:nvPr/>
        </p:nvSpPr>
        <p:spPr>
          <a:xfrm>
            <a:off x="381000" y="1161775"/>
            <a:ext cx="3905250" cy="3092449"/>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B05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B05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Smart Lighting allows users to</a:t>
            </a:r>
            <a:r>
              <a:rPr kumimoji="0" lang="de" sz="1800" b="1" i="0" u="none" strike="noStrike" kern="0" cap="none" spc="0" normalizeH="0" baseline="0" noProof="0">
                <a:ln>
                  <a:noFill/>
                </a:ln>
                <a:solidFill>
                  <a:srgbClr val="379C73"/>
                </a:solidFill>
                <a:effectLst/>
                <a:uLnTx/>
                <a:uFillTx/>
                <a:latin typeface="Arial"/>
                <a:cs typeface="Arial"/>
                <a:sym typeface="Arial"/>
              </a:rPr>
              <a:t> control the lights remotely</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turning them on and off without being physically present.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Similarly, smart blinds enable users to open and close the blinds from a distance.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79" name="Google Shape;679;p91"/>
          <p:cNvPicPr preferRelativeResize="0"/>
          <p:nvPr/>
        </p:nvPicPr>
        <p:blipFill rotWithShape="1">
          <a:blip r:embed="rId4">
            <a:alphaModFix/>
          </a:blip>
          <a:srcRect/>
          <a:stretch/>
        </p:blipFill>
        <p:spPr>
          <a:xfrm>
            <a:off x="4495800" y="1779766"/>
            <a:ext cx="3924311" cy="2615946"/>
          </a:xfrm>
          <a:prstGeom prst="rect">
            <a:avLst/>
          </a:prstGeom>
          <a:noFill/>
          <a:ln>
            <a:noFill/>
          </a:ln>
        </p:spPr>
      </p:pic>
    </p:spTree>
    <p:extLst>
      <p:ext uri="{BB962C8B-B14F-4D97-AF65-F5344CB8AC3E}">
        <p14:creationId xmlns:p14="http://schemas.microsoft.com/office/powerpoint/2010/main" val="22033983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92"/>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686" name="Google Shape;686;p92"/>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Smart Home Monitoring</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687" name="Google Shape;687;p9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88" name="Google Shape;688;p92"/>
          <p:cNvSpPr/>
          <p:nvPr/>
        </p:nvSpPr>
        <p:spPr>
          <a:xfrm>
            <a:off x="419100" y="1200150"/>
            <a:ext cx="6972300" cy="60003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79C73"/>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9" name="Google Shape;689;p92"/>
          <p:cNvSpPr/>
          <p:nvPr/>
        </p:nvSpPr>
        <p:spPr>
          <a:xfrm>
            <a:off x="419100" y="1276350"/>
            <a:ext cx="5372100" cy="3154690"/>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Another helpful feature is smart home monitoring covering </a:t>
            </a:r>
            <a:r>
              <a:rPr kumimoji="0" lang="de" sz="1800" b="1" i="0" u="none" strike="noStrike" kern="0" cap="none" spc="0" normalizeH="0" baseline="0" noProof="0">
                <a:ln>
                  <a:noFill/>
                </a:ln>
                <a:solidFill>
                  <a:srgbClr val="379C73"/>
                </a:solidFill>
                <a:effectLst/>
                <a:uLnTx/>
                <a:uFillTx/>
                <a:latin typeface="Gill Sans"/>
                <a:ea typeface="Gill Sans"/>
                <a:cs typeface="Gill Sans"/>
                <a:sym typeface="Gill Sans"/>
              </a:rPr>
              <a:t>temperature control, leak detectors, and air quality sensors.</a:t>
            </a:r>
            <a:endParaRPr kumimoji="0" sz="1800" b="1" i="0" u="none" strike="noStrike" kern="0" cap="none" spc="0" normalizeH="0" baseline="0" noProof="0">
              <a:ln>
                <a:noFill/>
              </a:ln>
              <a:solidFill>
                <a:srgbClr val="379C73"/>
              </a:solidFill>
              <a:effectLst/>
              <a:uLnTx/>
              <a:uFillTx/>
              <a:latin typeface="Gill Sans"/>
              <a:ea typeface="Gill Sans"/>
              <a:cs typeface="Gill Sans"/>
              <a:sym typeface="Gill Sans"/>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gives older adults improved control over their home and serves as a safety measure.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 instance, gas sensors can alert residents to a gas leak and, in certain situations, automatically contact emergency services.</a:t>
            </a:r>
            <a:endParaRPr kumimoji="0" sz="1800" b="0" i="0" u="none" strike="noStrike" kern="0" cap="none" spc="0" normalizeH="0" baseline="0" noProof="0">
              <a:ln>
                <a:noFill/>
              </a:ln>
              <a:solidFill>
                <a:srgbClr val="00B050"/>
              </a:solidFill>
              <a:effectLst/>
              <a:uLnTx/>
              <a:uFillTx/>
              <a:latin typeface="Arial"/>
              <a:ea typeface="Arial"/>
              <a:cs typeface="Arial"/>
              <a:sym typeface="Arial"/>
            </a:endParaRPr>
          </a:p>
        </p:txBody>
      </p:sp>
      <p:pic>
        <p:nvPicPr>
          <p:cNvPr id="690" name="Google Shape;690;p92"/>
          <p:cNvPicPr preferRelativeResize="0"/>
          <p:nvPr/>
        </p:nvPicPr>
        <p:blipFill rotWithShape="1">
          <a:blip r:embed="rId4">
            <a:alphaModFix/>
          </a:blip>
          <a:srcRect l="51974"/>
          <a:stretch/>
        </p:blipFill>
        <p:spPr>
          <a:xfrm>
            <a:off x="5886450" y="1217195"/>
            <a:ext cx="2730888" cy="3790950"/>
          </a:xfrm>
          <a:prstGeom prst="rect">
            <a:avLst/>
          </a:prstGeom>
          <a:noFill/>
          <a:ln>
            <a:noFill/>
          </a:ln>
        </p:spPr>
      </p:pic>
    </p:spTree>
    <p:extLst>
      <p:ext uri="{BB962C8B-B14F-4D97-AF65-F5344CB8AC3E}">
        <p14:creationId xmlns:p14="http://schemas.microsoft.com/office/powerpoint/2010/main" val="19771013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3"/>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697" name="Google Shape;697;p93"/>
          <p:cNvSpPr txBox="1"/>
          <p:nvPr/>
        </p:nvSpPr>
        <p:spPr>
          <a:xfrm>
            <a:off x="514350" y="312259"/>
            <a:ext cx="726085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Smart Kitchen Appliances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698" name="Google Shape;698;p9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99" name="Google Shape;699;p93"/>
          <p:cNvSpPr/>
          <p:nvPr/>
        </p:nvSpPr>
        <p:spPr>
          <a:xfrm>
            <a:off x="419100" y="1200150"/>
            <a:ext cx="6972300" cy="60003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79C73"/>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0" name="Google Shape;700;p93"/>
          <p:cNvSpPr/>
          <p:nvPr/>
        </p:nvSpPr>
        <p:spPr>
          <a:xfrm>
            <a:off x="419100" y="1282505"/>
            <a:ext cx="5257800" cy="2539137"/>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Smart kitchen appliances, such as ovens and microwaves, enable the older person to </a:t>
            </a:r>
            <a:r>
              <a:rPr kumimoji="0" lang="de" sz="1800" b="1" i="0" u="none" strike="noStrike" kern="0" cap="none" spc="0" normalizeH="0" baseline="0" noProof="0">
                <a:ln>
                  <a:noFill/>
                </a:ln>
                <a:solidFill>
                  <a:srgbClr val="379C73"/>
                </a:solidFill>
                <a:effectLst/>
                <a:uLnTx/>
                <a:uFillTx/>
                <a:latin typeface="Gill Sans"/>
                <a:ea typeface="Gill Sans"/>
                <a:cs typeface="Gill Sans"/>
                <a:sym typeface="Gill Sans"/>
              </a:rPr>
              <a:t>set cooking timers remotely, control power, and adjust temperatures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reducing the risk of accidents.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Additionally, built-in sensors in refrigerators send alerts if a fridge door was left open.</a:t>
            </a:r>
            <a:endParaRPr kumimoji="0" sz="1800" b="0" i="0" u="none" strike="noStrike" kern="0" cap="none" spc="0" normalizeH="0" baseline="0" noProof="0">
              <a:ln>
                <a:noFill/>
              </a:ln>
              <a:solidFill>
                <a:srgbClr val="00B050"/>
              </a:solidFill>
              <a:effectLst/>
              <a:uLnTx/>
              <a:uFillTx/>
              <a:latin typeface="Arial"/>
              <a:ea typeface="Arial"/>
              <a:cs typeface="Arial"/>
              <a:sym typeface="Arial"/>
            </a:endParaRPr>
          </a:p>
        </p:txBody>
      </p:sp>
      <p:pic>
        <p:nvPicPr>
          <p:cNvPr id="701" name="Google Shape;701;p93"/>
          <p:cNvPicPr preferRelativeResize="0"/>
          <p:nvPr/>
        </p:nvPicPr>
        <p:blipFill rotWithShape="1">
          <a:blip r:embed="rId4">
            <a:alphaModFix/>
          </a:blip>
          <a:srcRect l="983" t="25185" r="25410" b="-4218"/>
          <a:stretch/>
        </p:blipFill>
        <p:spPr>
          <a:xfrm>
            <a:off x="6057900" y="1282505"/>
            <a:ext cx="2358825" cy="3806563"/>
          </a:xfrm>
          <a:prstGeom prst="rect">
            <a:avLst/>
          </a:prstGeom>
          <a:noFill/>
          <a:ln>
            <a:noFill/>
          </a:ln>
        </p:spPr>
      </p:pic>
    </p:spTree>
    <p:extLst>
      <p:ext uri="{BB962C8B-B14F-4D97-AF65-F5344CB8AC3E}">
        <p14:creationId xmlns:p14="http://schemas.microsoft.com/office/powerpoint/2010/main" val="24745419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94"/>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708" name="Google Shape;708;p94"/>
          <p:cNvSpPr txBox="1"/>
          <p:nvPr/>
        </p:nvSpPr>
        <p:spPr>
          <a:xfrm>
            <a:off x="514350" y="312259"/>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709" name="Google Shape;709;p9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710" name="Google Shape;710;p94"/>
          <p:cNvSpPr/>
          <p:nvPr/>
        </p:nvSpPr>
        <p:spPr>
          <a:xfrm>
            <a:off x="514350" y="1105000"/>
            <a:ext cx="7639050" cy="143085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Watch the short story of Pat and Ray to understand how the use of smart home technology helps the couple to lead a more independent and relaxed life.</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1" name="Google Shape;711;p94"/>
          <p:cNvSpPr txBox="1"/>
          <p:nvPr/>
        </p:nvSpPr>
        <p:spPr>
          <a:xfrm>
            <a:off x="112038" y="4337163"/>
            <a:ext cx="8919900" cy="3078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Caregiver Stress </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Living Independently with the Help of Smart Home Technology</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712" name="Google Shape;712;p94" descr="Bob developed a rare neurological disease that caused paralysis. Learn how technology helps him remain independent at home.&#10;&#10;http://homeyourownway.com offers free resources to help people decide where it's best for them to age: their current home or another option. It can be a tough decision, and the Home Your Own Way℠ tools are made to help seniors or their adult children start the discussion and begin planning." title="Living Independently with the Help of Smart Home Technology">
            <a:hlinkClick r:id="rId4"/>
          </p:cNvPr>
          <p:cNvPicPr preferRelativeResize="0"/>
          <p:nvPr/>
        </p:nvPicPr>
        <p:blipFill>
          <a:blip r:embed="rId5">
            <a:alphaModFix/>
          </a:blip>
          <a:stretch>
            <a:fillRect/>
          </a:stretch>
        </p:blipFill>
        <p:spPr>
          <a:xfrm>
            <a:off x="2596575" y="1933854"/>
            <a:ext cx="3799850" cy="2137400"/>
          </a:xfrm>
          <a:prstGeom prst="rect">
            <a:avLst/>
          </a:prstGeom>
          <a:noFill/>
          <a:ln>
            <a:noFill/>
          </a:ln>
        </p:spPr>
      </p:pic>
    </p:spTree>
    <p:extLst>
      <p:ext uri="{BB962C8B-B14F-4D97-AF65-F5344CB8AC3E}">
        <p14:creationId xmlns:p14="http://schemas.microsoft.com/office/powerpoint/2010/main" val="319253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1000"/>
                                        <p:tgtEl>
                                          <p:spTgt spid="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16"/>
        <p:cNvGrpSpPr/>
        <p:nvPr/>
      </p:nvGrpSpPr>
      <p:grpSpPr>
        <a:xfrm>
          <a:off x="0" y="0"/>
          <a:ext cx="0" cy="0"/>
          <a:chOff x="0" y="0"/>
          <a:chExt cx="0" cy="0"/>
        </a:xfrm>
      </p:grpSpPr>
      <p:grpSp>
        <p:nvGrpSpPr>
          <p:cNvPr id="717" name="Google Shape;717;p95"/>
          <p:cNvGrpSpPr/>
          <p:nvPr/>
        </p:nvGrpSpPr>
        <p:grpSpPr>
          <a:xfrm>
            <a:off x="0" y="-72331"/>
            <a:ext cx="3153688" cy="5215831"/>
            <a:chOff x="0" y="-38100"/>
            <a:chExt cx="1661202" cy="2747433"/>
          </a:xfrm>
        </p:grpSpPr>
        <p:sp>
          <p:nvSpPr>
            <p:cNvPr id="718" name="Google Shape;718;p95"/>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719" name="Google Shape;719;p95"/>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20" name="Google Shape;720;p9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21" name="Google Shape;721;p95"/>
          <p:cNvSpPr txBox="1"/>
          <p:nvPr/>
        </p:nvSpPr>
        <p:spPr>
          <a:xfrm>
            <a:off x="3488071" y="280972"/>
            <a:ext cx="5274930" cy="8976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Relevant digital skills to understand assistive technologies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2" name="Google Shape;722;p95"/>
          <p:cNvSpPr txBox="1"/>
          <p:nvPr/>
        </p:nvSpPr>
        <p:spPr>
          <a:xfrm>
            <a:off x="3390900" y="1635450"/>
            <a:ext cx="5151863" cy="3506024"/>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Being able to download an App</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Being able to schedule a reminder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Being able to make a Bluetooth connection to another device (e.g. electronic pill organiser)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23" name="Google Shape;723;p95"/>
          <p:cNvPicPr preferRelativeResize="0"/>
          <p:nvPr/>
        </p:nvPicPr>
        <p:blipFill rotWithShape="1">
          <a:blip r:embed="rId4">
            <a:alphaModFix/>
          </a:blip>
          <a:srcRect l="10837" r="12227"/>
          <a:stretch/>
        </p:blipFill>
        <p:spPr>
          <a:xfrm>
            <a:off x="152400" y="895350"/>
            <a:ext cx="2895600" cy="3763612"/>
          </a:xfrm>
          <a:prstGeom prst="rect">
            <a:avLst/>
          </a:prstGeom>
          <a:noFill/>
          <a:ln>
            <a:noFill/>
          </a:ln>
        </p:spPr>
      </p:pic>
    </p:spTree>
    <p:extLst>
      <p:ext uri="{BB962C8B-B14F-4D97-AF65-F5344CB8AC3E}">
        <p14:creationId xmlns:p14="http://schemas.microsoft.com/office/powerpoint/2010/main" val="20309138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96"/>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730" name="Google Shape;730;p96"/>
          <p:cNvSpPr txBox="1"/>
          <p:nvPr/>
        </p:nvSpPr>
        <p:spPr>
          <a:xfrm>
            <a:off x="514350" y="312258"/>
            <a:ext cx="6730418" cy="86183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you should keep in mind when it comes to assistive technologies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731" name="Google Shape;731;p9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732" name="Google Shape;732;p96"/>
          <p:cNvSpPr/>
          <p:nvPr/>
        </p:nvSpPr>
        <p:spPr>
          <a:xfrm>
            <a:off x="488660" y="1601862"/>
            <a:ext cx="6781800" cy="3286189"/>
          </a:xfrm>
          <a:prstGeom prst="rect">
            <a:avLst/>
          </a:prstGeom>
          <a:noFill/>
          <a:ln>
            <a:noFill/>
          </a:ln>
        </p:spPr>
        <p:txBody>
          <a:bodyPr spcFirstLastPara="1" wrap="square" lIns="45725" tIns="22850" rIns="45725" bIns="22850" anchor="t" anchorCtr="0">
            <a:noAutofit/>
          </a:bodyPr>
          <a:lstStyle/>
          <a:p>
            <a:pPr marL="228600" marR="0" lvl="0" indent="-228600" algn="l" defTabSz="914400" rtl="0" eaLnBrk="1" fontAlgn="auto" latinLnBrk="0" hangingPunct="1">
              <a:lnSpc>
                <a:spcPct val="130000"/>
              </a:lnSpc>
              <a:spcBef>
                <a:spcPts val="30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Assistive technologies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never replace human contact</a:t>
            </a:r>
            <a:endParaRPr kumimoji="0" sz="1800" b="1" i="0" u="none" strike="noStrike" kern="0" cap="none" spc="0" normalizeH="0" baseline="0" noProof="0">
              <a:ln>
                <a:noFill/>
              </a:ln>
              <a:solidFill>
                <a:srgbClr val="339966"/>
              </a:solidFill>
              <a:effectLst/>
              <a:uLnTx/>
              <a:uFillTx/>
              <a:latin typeface="Arial"/>
              <a:ea typeface="Arial"/>
              <a:cs typeface="Arial"/>
              <a:sym typeface="Arial"/>
            </a:endParaRPr>
          </a:p>
          <a:p>
            <a:pPr marL="228600" marR="0" lvl="0" indent="-228600" algn="l" defTabSz="914400" rtl="0" eaLnBrk="1" fontAlgn="auto" latinLnBrk="0" hangingPunct="1">
              <a:lnSpc>
                <a:spcPct val="130000"/>
              </a:lnSpc>
              <a:spcBef>
                <a:spcPts val="60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It is important to be aware that these technologies will not eliminate risks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30000"/>
              </a:lnSpc>
              <a:spcBef>
                <a:spcPts val="60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Assistive technologies, in particular certain high-tech devices can be quite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expensive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Sometimes it is possible to rent them.</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30000"/>
              </a:lnSpc>
              <a:spcBef>
                <a:spcPts val="600"/>
              </a:spcBef>
              <a:spcAft>
                <a:spcPts val="300"/>
              </a:spcAft>
              <a:buClr>
                <a:srgbClr val="595959"/>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Ethical issues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need to be considered, especially in the context of monitoring people. Please check out Module 5 for a comprehensive exploration of this subject.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1864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0"/>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Types of technology in care</a:t>
            </a:r>
            <a:endParaRPr sz="700"/>
          </a:p>
        </p:txBody>
      </p:sp>
      <p:sp>
        <p:nvSpPr>
          <p:cNvPr id="397" name="Google Shape;397;p6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98" name="Google Shape;398;p60"/>
          <p:cNvSpPr txBox="1"/>
          <p:nvPr/>
        </p:nvSpPr>
        <p:spPr>
          <a:xfrm>
            <a:off x="454192" y="1239384"/>
            <a:ext cx="8274942" cy="116339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There are different ways of categorising care-related technology. One approach is to classify based on technology types:</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p:txBody>
      </p:sp>
      <p:grpSp>
        <p:nvGrpSpPr>
          <p:cNvPr id="399" name="Google Shape;399;p60"/>
          <p:cNvGrpSpPr/>
          <p:nvPr/>
        </p:nvGrpSpPr>
        <p:grpSpPr>
          <a:xfrm>
            <a:off x="2403543" y="2268103"/>
            <a:ext cx="3465575" cy="2475411"/>
            <a:chOff x="1990825" y="0"/>
            <a:chExt cx="6931150" cy="4950821"/>
          </a:xfrm>
        </p:grpSpPr>
        <p:sp>
          <p:nvSpPr>
            <p:cNvPr id="400" name="Google Shape;400;p60"/>
            <p:cNvSpPr/>
            <p:nvPr/>
          </p:nvSpPr>
          <p:spPr>
            <a:xfrm>
              <a:off x="4590006" y="1410984"/>
              <a:ext cx="1732787" cy="1732787"/>
            </a:xfrm>
            <a:prstGeom prst="ellipse">
              <a:avLst/>
            </a:prstGeom>
            <a:solidFill>
              <a:srgbClr val="BF504D">
                <a:alpha val="49803"/>
              </a:srgbClr>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01" name="Google Shape;401;p60"/>
            <p:cNvSpPr/>
            <p:nvPr/>
          </p:nvSpPr>
          <p:spPr>
            <a:xfrm>
              <a:off x="4451383" y="0"/>
              <a:ext cx="2010033" cy="1163443"/>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02" name="Google Shape;402;p60"/>
            <p:cNvSpPr txBox="1"/>
            <p:nvPr/>
          </p:nvSpPr>
          <p:spPr>
            <a:xfrm>
              <a:off x="4451383" y="0"/>
              <a:ext cx="2010033" cy="11634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 sz="1200" b="0" i="0" u="none" strike="noStrike" cap="none">
                  <a:solidFill>
                    <a:srgbClr val="000000"/>
                  </a:solidFill>
                  <a:latin typeface="Arial"/>
                  <a:ea typeface="Arial"/>
                  <a:cs typeface="Arial"/>
                  <a:sym typeface="Arial"/>
                </a:rPr>
                <a:t>Telemedicine and remote monitoring</a:t>
              </a:r>
              <a:endParaRPr sz="1200" b="0" i="0" u="none" strike="noStrike" cap="none">
                <a:solidFill>
                  <a:srgbClr val="000000"/>
                </a:solidFill>
                <a:latin typeface="Arial"/>
                <a:ea typeface="Arial"/>
                <a:cs typeface="Arial"/>
                <a:sym typeface="Arial"/>
              </a:endParaRPr>
            </a:p>
          </p:txBody>
        </p:sp>
        <p:sp>
          <p:nvSpPr>
            <p:cNvPr id="403" name="Google Shape;403;p60"/>
            <p:cNvSpPr/>
            <p:nvPr/>
          </p:nvSpPr>
          <p:spPr>
            <a:xfrm>
              <a:off x="5249159" y="1889728"/>
              <a:ext cx="1732787" cy="1732787"/>
            </a:xfrm>
            <a:prstGeom prst="ellipse">
              <a:avLst/>
            </a:prstGeom>
            <a:solidFill>
              <a:srgbClr val="BD754F">
                <a:alpha val="49803"/>
              </a:srgbClr>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04" name="Google Shape;404;p60"/>
            <p:cNvSpPr/>
            <p:nvPr/>
          </p:nvSpPr>
          <p:spPr>
            <a:xfrm>
              <a:off x="7119876" y="1534754"/>
              <a:ext cx="1802099" cy="1262459"/>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05" name="Google Shape;405;p60"/>
            <p:cNvSpPr txBox="1"/>
            <p:nvPr/>
          </p:nvSpPr>
          <p:spPr>
            <a:xfrm>
              <a:off x="7119876" y="1534754"/>
              <a:ext cx="1802099" cy="126245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 sz="1200" b="0" i="0" u="none" strike="noStrike" cap="none">
                  <a:solidFill>
                    <a:srgbClr val="000000"/>
                  </a:solidFill>
                  <a:latin typeface="Arial"/>
                  <a:ea typeface="Arial"/>
                  <a:cs typeface="Arial"/>
                  <a:sym typeface="Arial"/>
                </a:rPr>
                <a:t>Electronic care planning</a:t>
              </a:r>
              <a:endParaRPr sz="1200" b="0" i="0" u="none" strike="noStrike" cap="none">
                <a:solidFill>
                  <a:srgbClr val="000000"/>
                </a:solidFill>
                <a:latin typeface="Arial"/>
                <a:ea typeface="Arial"/>
                <a:cs typeface="Arial"/>
                <a:sym typeface="Arial"/>
              </a:endParaRPr>
            </a:p>
          </p:txBody>
        </p:sp>
        <p:sp>
          <p:nvSpPr>
            <p:cNvPr id="406" name="Google Shape;406;p60"/>
            <p:cNvSpPr/>
            <p:nvPr/>
          </p:nvSpPr>
          <p:spPr>
            <a:xfrm>
              <a:off x="4997558" y="2665027"/>
              <a:ext cx="1732787" cy="1732787"/>
            </a:xfrm>
            <a:prstGeom prst="ellipse">
              <a:avLst/>
            </a:prstGeom>
            <a:solidFill>
              <a:srgbClr val="BB9952">
                <a:alpha val="49803"/>
              </a:srgbClr>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07" name="Google Shape;407;p60"/>
            <p:cNvSpPr/>
            <p:nvPr/>
          </p:nvSpPr>
          <p:spPr>
            <a:xfrm>
              <a:off x="6842630" y="3688362"/>
              <a:ext cx="1802099" cy="1262459"/>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08" name="Google Shape;408;p60"/>
            <p:cNvSpPr txBox="1"/>
            <p:nvPr/>
          </p:nvSpPr>
          <p:spPr>
            <a:xfrm>
              <a:off x="6842630" y="3688362"/>
              <a:ext cx="1802099" cy="126245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 sz="1200" b="0" i="0" u="none" strike="noStrike" cap="none">
                  <a:solidFill>
                    <a:srgbClr val="000000"/>
                  </a:solidFill>
                  <a:latin typeface="Arial"/>
                  <a:ea typeface="Arial"/>
                  <a:cs typeface="Arial"/>
                  <a:sym typeface="Arial"/>
                </a:rPr>
                <a:t>Assistive Technologies</a:t>
              </a:r>
              <a:endParaRPr sz="1200" b="0" i="0" u="none" strike="noStrike" cap="none">
                <a:solidFill>
                  <a:srgbClr val="000000"/>
                </a:solidFill>
                <a:latin typeface="Arial"/>
                <a:ea typeface="Arial"/>
                <a:cs typeface="Arial"/>
                <a:sym typeface="Arial"/>
              </a:endParaRPr>
            </a:p>
          </p:txBody>
        </p:sp>
        <p:sp>
          <p:nvSpPr>
            <p:cNvPr id="409" name="Google Shape;409;p60"/>
            <p:cNvSpPr/>
            <p:nvPr/>
          </p:nvSpPr>
          <p:spPr>
            <a:xfrm>
              <a:off x="4182454" y="2665027"/>
              <a:ext cx="1732787" cy="1732787"/>
            </a:xfrm>
            <a:prstGeom prst="ellipse">
              <a:avLst/>
            </a:prstGeom>
            <a:solidFill>
              <a:srgbClr val="BABA55">
                <a:alpha val="49803"/>
              </a:srgbClr>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0" name="Google Shape;410;p60"/>
            <p:cNvSpPr/>
            <p:nvPr/>
          </p:nvSpPr>
          <p:spPr>
            <a:xfrm>
              <a:off x="2268071" y="3688362"/>
              <a:ext cx="1802099" cy="1262459"/>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1" name="Google Shape;411;p60"/>
            <p:cNvSpPr txBox="1"/>
            <p:nvPr/>
          </p:nvSpPr>
          <p:spPr>
            <a:xfrm>
              <a:off x="2268071" y="3688362"/>
              <a:ext cx="1802099" cy="126245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 sz="1200" b="0" i="0" u="none" strike="noStrike" cap="none">
                  <a:solidFill>
                    <a:srgbClr val="000000"/>
                  </a:solidFill>
                  <a:latin typeface="Arial"/>
                  <a:ea typeface="Arial"/>
                  <a:cs typeface="Arial"/>
                  <a:sym typeface="Arial"/>
                </a:rPr>
                <a:t>E-health and M-health</a:t>
              </a:r>
              <a:endParaRPr sz="1200" b="0" i="0" u="none" strike="noStrike" cap="none">
                <a:solidFill>
                  <a:srgbClr val="000000"/>
                </a:solidFill>
                <a:latin typeface="Arial"/>
                <a:ea typeface="Arial"/>
                <a:cs typeface="Arial"/>
                <a:sym typeface="Arial"/>
              </a:endParaRPr>
            </a:p>
          </p:txBody>
        </p:sp>
        <p:sp>
          <p:nvSpPr>
            <p:cNvPr id="412" name="Google Shape;412;p60"/>
            <p:cNvSpPr/>
            <p:nvPr/>
          </p:nvSpPr>
          <p:spPr>
            <a:xfrm>
              <a:off x="3930854" y="1889728"/>
              <a:ext cx="1732787" cy="1732787"/>
            </a:xfrm>
            <a:prstGeom prst="ellipse">
              <a:avLst/>
            </a:prstGeom>
            <a:solidFill>
              <a:srgbClr val="99B958">
                <a:alpha val="49803"/>
              </a:srgbClr>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3" name="Google Shape;413;p60"/>
            <p:cNvSpPr/>
            <p:nvPr/>
          </p:nvSpPr>
          <p:spPr>
            <a:xfrm>
              <a:off x="1990825" y="1534754"/>
              <a:ext cx="1802099" cy="1262459"/>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4" name="Google Shape;414;p60"/>
            <p:cNvSpPr txBox="1"/>
            <p:nvPr/>
          </p:nvSpPr>
          <p:spPr>
            <a:xfrm>
              <a:off x="1990825" y="1534754"/>
              <a:ext cx="1802099" cy="126245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de" sz="1200" b="0" i="0" u="none" strike="noStrike" cap="none">
                  <a:solidFill>
                    <a:srgbClr val="000000"/>
                  </a:solidFill>
                  <a:latin typeface="Arial"/>
                  <a:ea typeface="Arial"/>
                  <a:cs typeface="Arial"/>
                  <a:sym typeface="Arial"/>
                </a:rPr>
                <a:t>Robotics and Artificial Intelligence</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37"/>
        <p:cNvGrpSpPr/>
        <p:nvPr/>
      </p:nvGrpSpPr>
      <p:grpSpPr>
        <a:xfrm>
          <a:off x="0" y="0"/>
          <a:ext cx="0" cy="0"/>
          <a:chOff x="0" y="0"/>
          <a:chExt cx="0" cy="0"/>
        </a:xfrm>
      </p:grpSpPr>
      <p:grpSp>
        <p:nvGrpSpPr>
          <p:cNvPr id="738" name="Google Shape;738;p97"/>
          <p:cNvGrpSpPr/>
          <p:nvPr/>
        </p:nvGrpSpPr>
        <p:grpSpPr>
          <a:xfrm>
            <a:off x="88" y="3413760"/>
            <a:ext cx="9143820" cy="2080248"/>
            <a:chOff x="0" y="-38100"/>
            <a:chExt cx="4816593" cy="1074009"/>
          </a:xfrm>
        </p:grpSpPr>
        <p:sp>
          <p:nvSpPr>
            <p:cNvPr id="739" name="Google Shape;739;p97"/>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740" name="Google Shape;740;p97"/>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41" name="Google Shape;741;p9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42" name="Google Shape;742;p97"/>
          <p:cNvSpPr txBox="1"/>
          <p:nvPr/>
        </p:nvSpPr>
        <p:spPr>
          <a:xfrm>
            <a:off x="357825" y="22212"/>
            <a:ext cx="8428200" cy="2755500"/>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40008"/>
              </a:lnSpc>
              <a:spcBef>
                <a:spcPts val="0"/>
              </a:spcBef>
              <a:spcAft>
                <a:spcPts val="0"/>
              </a:spcAft>
              <a:buClr>
                <a:srgbClr val="FFFFFF"/>
              </a:buClr>
              <a:buSzPts val="2500"/>
              <a:buFont typeface="Gill Sans"/>
              <a:buNone/>
              <a:tabLst/>
              <a:defRPr/>
            </a:pPr>
            <a:endParaRPr kumimoji="0" sz="1800" b="1" i="0" u="none" strike="noStrike" kern="0" cap="none" spc="0" normalizeH="0" baseline="0" noProof="0">
              <a:ln>
                <a:noFill/>
              </a:ln>
              <a:solidFill>
                <a:srgbClr val="FFFFFF"/>
              </a:solidFill>
              <a:effectLst/>
              <a:uLnTx/>
              <a:uFillTx/>
              <a:latin typeface="Arial"/>
              <a:cs typeface="Arial"/>
              <a:sym typeface="Arial"/>
            </a:endParaRPr>
          </a:p>
          <a:p>
            <a:pPr marL="0" marR="0" lvl="0" indent="0" algn="just" defTabSz="914400" rtl="0" eaLnBrk="1" fontAlgn="auto" latinLnBrk="0" hangingPunct="1">
              <a:lnSpc>
                <a:spcPct val="140008"/>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FFFFFF"/>
                </a:solidFill>
                <a:effectLst/>
                <a:uLnTx/>
                <a:uFillTx/>
                <a:latin typeface="Arial"/>
                <a:cs typeface="Arial"/>
                <a:sym typeface="Arial"/>
              </a:rPr>
              <a:t>Assistive technologies for older people who live at home are special tools or devices designed to help them with everyday tasks. These technologies make it easier for seniors to do things on their own and stay independent.  Some examples are Personal Alarms and Emergency Aids, Medication Reminders or different Smart Home Devices such as smart lightening or a smart stove.</a:t>
            </a:r>
            <a:endParaRPr kumimoji="0" sz="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63634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46"/>
        <p:cNvGrpSpPr/>
        <p:nvPr/>
      </p:nvGrpSpPr>
      <p:grpSpPr>
        <a:xfrm>
          <a:off x="0" y="0"/>
          <a:ext cx="0" cy="0"/>
          <a:chOff x="0" y="0"/>
          <a:chExt cx="0" cy="0"/>
        </a:xfrm>
      </p:grpSpPr>
      <p:grpSp>
        <p:nvGrpSpPr>
          <p:cNvPr id="747" name="Google Shape;747;p98"/>
          <p:cNvGrpSpPr/>
          <p:nvPr/>
        </p:nvGrpSpPr>
        <p:grpSpPr>
          <a:xfrm>
            <a:off x="0" y="749144"/>
            <a:ext cx="9144059" cy="4394532"/>
            <a:chOff x="0" y="-38100"/>
            <a:chExt cx="4816592" cy="2314800"/>
          </a:xfrm>
        </p:grpSpPr>
        <p:sp>
          <p:nvSpPr>
            <p:cNvPr id="748" name="Google Shape;748;p9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49" name="Google Shape;749;p98"/>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50" name="Google Shape;750;p9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51" name="Google Shape;751;p98"/>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2" name="Google Shape;752;p98"/>
          <p:cNvSpPr txBox="1"/>
          <p:nvPr/>
        </p:nvSpPr>
        <p:spPr>
          <a:xfrm>
            <a:off x="641525" y="2038375"/>
            <a:ext cx="53844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753" name="Google Shape;753;p98"/>
          <p:cNvSpPr txBox="1"/>
          <p:nvPr/>
        </p:nvSpPr>
        <p:spPr>
          <a:xfrm>
            <a:off x="6454617"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39627572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57"/>
        <p:cNvGrpSpPr/>
        <p:nvPr/>
      </p:nvGrpSpPr>
      <p:grpSpPr>
        <a:xfrm>
          <a:off x="0" y="0"/>
          <a:ext cx="0" cy="0"/>
          <a:chOff x="0" y="0"/>
          <a:chExt cx="0" cy="0"/>
        </a:xfrm>
      </p:grpSpPr>
      <p:grpSp>
        <p:nvGrpSpPr>
          <p:cNvPr id="758" name="Google Shape;758;p99"/>
          <p:cNvGrpSpPr/>
          <p:nvPr/>
        </p:nvGrpSpPr>
        <p:grpSpPr>
          <a:xfrm>
            <a:off x="0" y="749144"/>
            <a:ext cx="9144059" cy="4394532"/>
            <a:chOff x="0" y="-38100"/>
            <a:chExt cx="4816592" cy="2314800"/>
          </a:xfrm>
        </p:grpSpPr>
        <p:sp>
          <p:nvSpPr>
            <p:cNvPr id="759" name="Google Shape;759;p9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60" name="Google Shape;760;p99"/>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61" name="Google Shape;761;p9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62" name="Google Shape;762;p99"/>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3" name="Google Shape;763;p99"/>
          <p:cNvSpPr txBox="1"/>
          <p:nvPr/>
        </p:nvSpPr>
        <p:spPr>
          <a:xfrm>
            <a:off x="454192" y="1752631"/>
            <a:ext cx="8131050" cy="21703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in writing in your (digital) journal!</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86996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67"/>
        <p:cNvGrpSpPr/>
        <p:nvPr/>
      </p:nvGrpSpPr>
      <p:grpSpPr>
        <a:xfrm>
          <a:off x="0" y="0"/>
          <a:ext cx="0" cy="0"/>
          <a:chOff x="0" y="0"/>
          <a:chExt cx="0" cy="0"/>
        </a:xfrm>
      </p:grpSpPr>
      <p:grpSp>
        <p:nvGrpSpPr>
          <p:cNvPr id="768" name="Google Shape;768;p100"/>
          <p:cNvGrpSpPr/>
          <p:nvPr/>
        </p:nvGrpSpPr>
        <p:grpSpPr>
          <a:xfrm>
            <a:off x="0" y="-72331"/>
            <a:ext cx="3153709" cy="5215864"/>
            <a:chOff x="0" y="-38100"/>
            <a:chExt cx="1661202" cy="2747433"/>
          </a:xfrm>
        </p:grpSpPr>
        <p:sp>
          <p:nvSpPr>
            <p:cNvPr id="769" name="Google Shape;769;p100"/>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770" name="Google Shape;770;p100"/>
            <p:cNvSpPr txBox="1"/>
            <p:nvPr/>
          </p:nvSpPr>
          <p:spPr>
            <a:xfrm>
              <a:off x="0" y="-38100"/>
              <a:ext cx="1661100" cy="27474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71" name="Google Shape;771;p10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72" name="Google Shape;772;p100"/>
          <p:cNvSpPr txBox="1"/>
          <p:nvPr/>
        </p:nvSpPr>
        <p:spPr>
          <a:xfrm>
            <a:off x="3488071" y="280972"/>
            <a:ext cx="4215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3" name="Google Shape;773;p100"/>
          <p:cNvSpPr txBox="1"/>
          <p:nvPr/>
        </p:nvSpPr>
        <p:spPr>
          <a:xfrm>
            <a:off x="3326737" y="959983"/>
            <a:ext cx="5540550" cy="3662541"/>
          </a:xfrm>
          <a:prstGeom prst="rect">
            <a:avLst/>
          </a:prstGeom>
          <a:noFill/>
          <a:ln>
            <a:noFill/>
          </a:ln>
        </p:spPr>
        <p:txBody>
          <a:bodyPr spcFirstLastPara="1" wrap="square" lIns="0" tIns="0" rIns="0" bIns="0" anchor="t" anchorCtr="0">
            <a:spAutoFit/>
          </a:bodyPr>
          <a:lstStyle/>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600" b="0" i="0" u="none" strike="noStrike" kern="0" cap="none" spc="0" normalizeH="0" baseline="0" noProof="0">
                <a:ln>
                  <a:noFill/>
                </a:ln>
                <a:solidFill>
                  <a:srgbClr val="FFFFFF"/>
                </a:solidFill>
                <a:effectLst/>
                <a:uLnTx/>
                <a:uFillTx/>
                <a:latin typeface="Arial"/>
                <a:ea typeface="Arial"/>
                <a:cs typeface="Arial"/>
                <a:sym typeface="Arial"/>
              </a:rPr>
              <a:t>Do you think assistive technologies can make a difference in the life of a care dependent person? Explain why and how!</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600" b="0" i="0" u="none" strike="noStrike" kern="0" cap="none" spc="0" normalizeH="0" baseline="0" noProof="0">
                <a:ln>
                  <a:noFill/>
                </a:ln>
                <a:solidFill>
                  <a:srgbClr val="FFFFFF"/>
                </a:solidFill>
                <a:effectLst/>
                <a:uLnTx/>
                <a:uFillTx/>
                <a:latin typeface="Arial"/>
                <a:ea typeface="Arial"/>
                <a:cs typeface="Arial"/>
                <a:sym typeface="Arial"/>
              </a:rPr>
              <a:t>Which of the technologies would you use if you imagine yourself being a care-dependent person with various health issues and limited mobility who wants to stay independent at home as long as possible.</a:t>
            </a: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74" name="Google Shape;774;p100"/>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775" name="Google Shape;775;p100"/>
          <p:cNvPicPr preferRelativeResize="0"/>
          <p:nvPr/>
        </p:nvPicPr>
        <p:blipFill rotWithShape="1">
          <a:blip r:embed="rId4">
            <a:alphaModFix/>
          </a:blip>
          <a:srcRect/>
          <a:stretch/>
        </p:blipFill>
        <p:spPr>
          <a:xfrm>
            <a:off x="92882" y="1223077"/>
            <a:ext cx="2967923" cy="2967922"/>
          </a:xfrm>
          <a:prstGeom prst="rect">
            <a:avLst/>
          </a:prstGeom>
          <a:noFill/>
          <a:ln>
            <a:noFill/>
          </a:ln>
        </p:spPr>
      </p:pic>
    </p:spTree>
    <p:extLst>
      <p:ext uri="{BB962C8B-B14F-4D97-AF65-F5344CB8AC3E}">
        <p14:creationId xmlns:p14="http://schemas.microsoft.com/office/powerpoint/2010/main" val="26827648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01"/>
          <p:cNvSpPr txBox="1">
            <a:spLocks noGrp="1"/>
          </p:cNvSpPr>
          <p:nvPr>
            <p:ph type="ftr" idx="11"/>
          </p:nvPr>
        </p:nvSpPr>
        <p:spPr>
          <a:xfrm>
            <a:off x="4443416" y="2686610"/>
            <a:ext cx="4572000" cy="65670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9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pic>
        <p:nvPicPr>
          <p:cNvPr id="781" name="Google Shape;781;p101"/>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782" name="Google Shape;782;p101"/>
          <p:cNvSpPr txBox="1"/>
          <p:nvPr/>
        </p:nvSpPr>
        <p:spPr>
          <a:xfrm>
            <a:off x="771525" y="657225"/>
            <a:ext cx="7048500" cy="96975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3 of the Module 2.</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783" name="Google Shape;783;p10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Tree>
    <p:extLst>
      <p:ext uri="{BB962C8B-B14F-4D97-AF65-F5344CB8AC3E}">
        <p14:creationId xmlns:p14="http://schemas.microsoft.com/office/powerpoint/2010/main" val="21142655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94"/>
        <p:cNvGrpSpPr/>
        <p:nvPr/>
      </p:nvGrpSpPr>
      <p:grpSpPr>
        <a:xfrm>
          <a:off x="0" y="0"/>
          <a:ext cx="0" cy="0"/>
          <a:chOff x="0" y="0"/>
          <a:chExt cx="0" cy="0"/>
        </a:xfrm>
      </p:grpSpPr>
      <p:sp>
        <p:nvSpPr>
          <p:cNvPr id="795" name="Google Shape;795;p103"/>
          <p:cNvSpPr/>
          <p:nvPr/>
        </p:nvSpPr>
        <p:spPr>
          <a:xfrm>
            <a:off x="3318625" y="223250"/>
            <a:ext cx="2156978" cy="869990"/>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796" name="Google Shape;796;p103"/>
          <p:cNvGrpSpPr/>
          <p:nvPr/>
        </p:nvGrpSpPr>
        <p:grpSpPr>
          <a:xfrm>
            <a:off x="0" y="2983476"/>
            <a:ext cx="9143818" cy="2160189"/>
            <a:chOff x="0" y="-38100"/>
            <a:chExt cx="4816592" cy="1137900"/>
          </a:xfrm>
        </p:grpSpPr>
        <p:sp>
          <p:nvSpPr>
            <p:cNvPr id="797" name="Google Shape;797;p103"/>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798" name="Google Shape;798;p103"/>
            <p:cNvSpPr txBox="1"/>
            <p:nvPr/>
          </p:nvSpPr>
          <p:spPr>
            <a:xfrm>
              <a:off x="0" y="-38100"/>
              <a:ext cx="4816500" cy="11379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799" name="Google Shape;799;p103"/>
          <p:cNvCxnSpPr/>
          <p:nvPr/>
        </p:nvCxnSpPr>
        <p:spPr>
          <a:xfrm>
            <a:off x="1300469" y="4085365"/>
            <a:ext cx="6543000" cy="9600"/>
          </a:xfrm>
          <a:prstGeom prst="straightConnector1">
            <a:avLst/>
          </a:prstGeom>
          <a:noFill/>
          <a:ln w="19050" cap="flat" cmpd="sng">
            <a:solidFill>
              <a:srgbClr val="000000"/>
            </a:solidFill>
            <a:prstDash val="solid"/>
            <a:round/>
            <a:headEnd type="none" w="sm" len="sm"/>
            <a:tailEnd type="none" w="sm" len="sm"/>
          </a:ln>
        </p:spPr>
      </p:cxnSp>
      <p:sp>
        <p:nvSpPr>
          <p:cNvPr id="800" name="Google Shape;800;p103"/>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29"/>
            </a:stretch>
          </a:blipFill>
          <a:ln>
            <a:noFill/>
          </a:ln>
        </p:spPr>
      </p:sp>
      <p:grpSp>
        <p:nvGrpSpPr>
          <p:cNvPr id="801" name="Google Shape;801;p103"/>
          <p:cNvGrpSpPr/>
          <p:nvPr/>
        </p:nvGrpSpPr>
        <p:grpSpPr>
          <a:xfrm>
            <a:off x="1894727" y="3243330"/>
            <a:ext cx="5434499" cy="575335"/>
            <a:chOff x="0" y="0"/>
            <a:chExt cx="14491997" cy="1534226"/>
          </a:xfrm>
        </p:grpSpPr>
        <p:sp>
          <p:nvSpPr>
            <p:cNvPr id="802" name="Google Shape;802;p103"/>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803" name="Google Shape;803;p103"/>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804" name="Google Shape;804;p103"/>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805" name="Google Shape;805;p103"/>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806" name="Google Shape;806;p103"/>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807" name="Google Shape;807;p103"/>
          <p:cNvSpPr txBox="1"/>
          <p:nvPr/>
        </p:nvSpPr>
        <p:spPr>
          <a:xfrm>
            <a:off x="727553" y="4347303"/>
            <a:ext cx="5471400" cy="6408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8" name="Google Shape;808;p103"/>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809" name="Google Shape;809;p103"/>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10492974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02"/>
          <p:cNvSpPr txBox="1"/>
          <p:nvPr/>
        </p:nvSpPr>
        <p:spPr>
          <a:xfrm>
            <a:off x="325664" y="422173"/>
            <a:ext cx="7260900" cy="4156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References</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10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790" name="Google Shape;790;p102"/>
          <p:cNvSpPr txBox="1"/>
          <p:nvPr/>
        </p:nvSpPr>
        <p:spPr>
          <a:xfrm>
            <a:off x="325663" y="1155900"/>
            <a:ext cx="7546200" cy="3046973"/>
          </a:xfrm>
          <a:prstGeom prst="rect">
            <a:avLst/>
          </a:prstGeom>
          <a:noFill/>
          <a:ln>
            <a:noFill/>
          </a:ln>
        </p:spPr>
        <p:txBody>
          <a:bodyPr spcFirstLastPara="1" wrap="square" lIns="45725" tIns="45725" rIns="45725" bIns="45725" anchor="t" anchorCtr="0">
            <a:spAutoFit/>
          </a:bodyPr>
          <a:lstStyle/>
          <a:p>
            <a:pPr marL="0" marR="0" lvl="0" indent="0" algn="l" defTabSz="914400" rtl="0" eaLnBrk="1" fontAlgn="auto" latinLnBrk="0" hangingPunct="1">
              <a:lnSpc>
                <a:spcPct val="139972"/>
              </a:lnSpc>
              <a:spcBef>
                <a:spcPts val="0"/>
              </a:spcBef>
              <a:spcAft>
                <a:spcPts val="0"/>
              </a:spcAft>
              <a:buClr>
                <a:srgbClr val="000000"/>
              </a:buClr>
              <a:buSzTx/>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Habas, Cathay (2023): What is Fall Detection?</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4"/>
              </a:rPr>
              <a:t>https://www.safewise.com/what-is-fall-detection/</a:t>
            </a:r>
            <a:r>
              <a:rPr kumimoji="0" lang="de" sz="1000" b="0" i="0" u="sng"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39972"/>
              </a:lnSpc>
              <a:spcBef>
                <a:spcPts val="0"/>
              </a:spcBef>
              <a:spcAft>
                <a:spcPts val="0"/>
              </a:spcAft>
              <a:buClr>
                <a:srgbClr val="000000"/>
              </a:buClr>
              <a:buSzTx/>
              <a:buFont typeface="Arial"/>
              <a:buNone/>
              <a:tabLst/>
              <a:defRPr/>
            </a:pPr>
            <a:endParaRPr kumimoji="0" sz="1000" b="0" i="0" u="sng"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9972"/>
              </a:lnSpc>
              <a:spcBef>
                <a:spcPts val="0"/>
              </a:spcBef>
              <a:spcAft>
                <a:spcPts val="0"/>
              </a:spcAft>
              <a:buClr>
                <a:srgbClr val="000000"/>
              </a:buClr>
              <a:buSzPts val="1000"/>
              <a:buFont typeface="Arial"/>
              <a:buNone/>
              <a:tabLst/>
              <a:defRPr/>
            </a:pPr>
            <a:r>
              <a:rPr kumimoji="0" lang="de" sz="1000" b="0" i="0" u="sng" strike="noStrike" kern="0" cap="none" spc="0" normalizeH="0" baseline="0" noProof="0">
                <a:ln>
                  <a:noFill/>
                </a:ln>
                <a:solidFill>
                  <a:srgbClr val="595959"/>
                </a:solidFill>
                <a:effectLst/>
                <a:uLnTx/>
                <a:uFillTx/>
                <a:latin typeface="Arial"/>
                <a:ea typeface="Arial"/>
                <a:cs typeface="Arial"/>
                <a:sym typeface="Arial"/>
              </a:rPr>
              <a:t>Oesterreich.gv.at (2023): Home emergency call systems: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5"/>
              </a:rPr>
              <a:t>https://www.oesterreich.gv.at/en/themen/senior_innen/sicherheit_fuer_senioren/1.html</a:t>
            </a: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39972"/>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9972"/>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DAA-Stiftung Bildung und Beruf (2017): Digitalisierung und Technisierung der Pflege in Deutschland;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6"/>
              </a:rPr>
              <a:t>https://www.input-consulting.de/files/inpcon-DATA/download/20170215_Digitalisierung%20und%20Technisierung%20der%20Pflege%20in%20Deutschland_INPUT.pdf</a:t>
            </a:r>
            <a:endParaRPr kumimoji="0" sz="1000" b="0" i="0" u="sng"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39972"/>
              </a:lnSpc>
              <a:spcBef>
                <a:spcPts val="0"/>
              </a:spcBef>
              <a:spcAft>
                <a:spcPts val="0"/>
              </a:spcAft>
              <a:buClr>
                <a:srgbClr val="000000"/>
              </a:buClr>
              <a:buSzPts val="1000"/>
              <a:buFont typeface="Arial"/>
              <a:buNone/>
              <a:tabLst/>
              <a:defRPr/>
            </a:pPr>
            <a:endParaRPr kumimoji="0" sz="1000" b="0" i="0" u="sng"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39972"/>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Alzheimer‘s Society (2015): Assistive technology – devices to help with everyday living;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7"/>
              </a:rPr>
              <a:t>https://www.alzheimers.org.uk/sites/default/files/migrate/downloads/factsheet_assistive_technology_%25E2%2580%2593_devices_to_help_with_everyday_living.pdf</a:t>
            </a: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9972"/>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12 Smart Home Assistant Devices For Elderly And Seniors (2023):</a:t>
            </a:r>
            <a:r>
              <a:rPr kumimoji="0" lang="de" sz="1000" b="0" i="0" u="sng" strike="noStrike" kern="0" cap="none" spc="0" normalizeH="0" baseline="0" noProof="0">
                <a:ln>
                  <a:noFill/>
                </a:ln>
                <a:solidFill>
                  <a:srgbClr val="595959"/>
                </a:solidFill>
                <a:effectLst/>
                <a:uLnTx/>
                <a:uFillTx/>
                <a:latin typeface="Arial"/>
                <a:ea typeface="Arial"/>
                <a:cs typeface="Arial"/>
                <a:sym typeface="Arial"/>
              </a:rPr>
              <a:t>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8"/>
              </a:rPr>
              <a:t>https://www.ecovacs.com/us/blog/smart-home-for-seniors</a:t>
            </a:r>
            <a:r>
              <a:rPr kumimoji="0" lang="de" sz="1000" b="0" i="0" u="sng" strike="noStrike" kern="0" cap="none" spc="0" normalizeH="0" baseline="0" noProof="0">
                <a:ln>
                  <a:noFill/>
                </a:ln>
                <a:solidFill>
                  <a:srgbClr val="595959"/>
                </a:solidFill>
                <a:effectLst/>
                <a:uLnTx/>
                <a:uFillTx/>
                <a:latin typeface="Arial"/>
                <a:ea typeface="Arial"/>
                <a:cs typeface="Arial"/>
                <a:sym typeface="Arial"/>
              </a:rPr>
              <a:t> </a:t>
            </a: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23846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28"/>
        <p:cNvGrpSpPr/>
        <p:nvPr/>
      </p:nvGrpSpPr>
      <p:grpSpPr>
        <a:xfrm>
          <a:off x="0" y="0"/>
          <a:ext cx="0" cy="0"/>
          <a:chOff x="0" y="0"/>
          <a:chExt cx="0" cy="0"/>
        </a:xfrm>
      </p:grpSpPr>
      <p:grpSp>
        <p:nvGrpSpPr>
          <p:cNvPr id="129" name="Google Shape;129;p25"/>
          <p:cNvGrpSpPr/>
          <p:nvPr/>
        </p:nvGrpSpPr>
        <p:grpSpPr>
          <a:xfrm>
            <a:off x="1465235" y="781805"/>
            <a:ext cx="6213531" cy="3507559"/>
            <a:chOff x="0" y="-38100"/>
            <a:chExt cx="3272971" cy="1847603"/>
          </a:xfrm>
        </p:grpSpPr>
        <p:sp>
          <p:nvSpPr>
            <p:cNvPr id="130" name="Google Shape;130;p25"/>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31;p25"/>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2" name="Google Shape;132;p25"/>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13365007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36"/>
        <p:cNvGrpSpPr/>
        <p:nvPr/>
      </p:nvGrpSpPr>
      <p:grpSpPr>
        <a:xfrm>
          <a:off x="0" y="0"/>
          <a:ext cx="0" cy="0"/>
          <a:chOff x="0" y="0"/>
          <a:chExt cx="0" cy="0"/>
        </a:xfrm>
      </p:grpSpPr>
      <p:sp>
        <p:nvSpPr>
          <p:cNvPr id="137" name="Google Shape;137;p26"/>
          <p:cNvSpPr txBox="1"/>
          <p:nvPr/>
        </p:nvSpPr>
        <p:spPr>
          <a:xfrm>
            <a:off x="821794" y="1252374"/>
            <a:ext cx="7404150" cy="14914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600"/>
              <a:buFont typeface="Arial"/>
              <a:buNone/>
              <a:tabLst/>
              <a:defRPr/>
            </a:pPr>
            <a:r>
              <a:rPr kumimoji="0" lang="de" sz="2600" b="0" i="0" u="none" strike="noStrike" kern="0" cap="none" spc="0" normalizeH="0" baseline="0" noProof="0">
                <a:ln>
                  <a:noFill/>
                </a:ln>
                <a:solidFill>
                  <a:srgbClr val="FFFFFF"/>
                </a:solidFill>
                <a:effectLst/>
                <a:uLnTx/>
                <a:uFillTx/>
                <a:latin typeface="Gill Sans"/>
                <a:ea typeface="Gill Sans"/>
                <a:cs typeface="Gill Sans"/>
                <a:sym typeface="Gill Sans"/>
              </a:rPr>
              <a:t>Care-specific technology</a:t>
            </a:r>
            <a:endParaRPr kumimoji="0" sz="26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ctr" defTabSz="914400" rtl="0" eaLnBrk="1" fontAlgn="auto" latinLnBrk="0" hangingPunct="1">
              <a:lnSpc>
                <a:spcPct val="140000"/>
              </a:lnSpc>
              <a:spcBef>
                <a:spcPts val="0"/>
              </a:spcBef>
              <a:spcAft>
                <a:spcPts val="0"/>
              </a:spcAft>
              <a:buClr>
                <a:srgbClr val="000000"/>
              </a:buClr>
              <a:buSzPts val="600"/>
              <a:buFont typeface="Arial"/>
              <a:buNone/>
              <a:tabLst/>
              <a:defRPr/>
            </a:pPr>
            <a:endParaRPr kumimoji="0" sz="26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ctr" defTabSz="914400" rtl="0" eaLnBrk="1" fontAlgn="auto" latinLnBrk="0" hangingPunct="1">
              <a:lnSpc>
                <a:spcPct val="140000"/>
              </a:lnSpc>
              <a:spcBef>
                <a:spcPts val="0"/>
              </a:spcBef>
              <a:spcAft>
                <a:spcPts val="0"/>
              </a:spcAft>
              <a:buClr>
                <a:srgbClr val="000000"/>
              </a:buClr>
              <a:buSzPts val="2600"/>
              <a:buFont typeface="Arial"/>
              <a:buNone/>
              <a:tabLst/>
              <a:defRPr/>
            </a:pPr>
            <a:endParaRPr kumimoji="0" sz="26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38" name="Google Shape;138;p26"/>
          <p:cNvSpPr txBox="1"/>
          <p:nvPr/>
        </p:nvSpPr>
        <p:spPr>
          <a:xfrm>
            <a:off x="3819145" y="707419"/>
            <a:ext cx="1409400" cy="3387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2200" b="0" i="0" u="none" strike="noStrike" kern="0" cap="none" spc="0" normalizeH="0" baseline="0" noProof="0">
                <a:ln>
                  <a:noFill/>
                </a:ln>
                <a:solidFill>
                  <a:srgbClr val="FFFFFF"/>
                </a:solidFill>
                <a:effectLst/>
                <a:uLnTx/>
                <a:uFillTx/>
                <a:latin typeface="Gill Sans"/>
                <a:ea typeface="Gill Sans"/>
                <a:cs typeface="Gill Sans"/>
                <a:sym typeface="Gill Sans"/>
              </a:rPr>
              <a:t>Module 2 </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 name="Google Shape;139;p26"/>
          <p:cNvSpPr txBox="1"/>
          <p:nvPr/>
        </p:nvSpPr>
        <p:spPr>
          <a:xfrm>
            <a:off x="4224694" y="2501636"/>
            <a:ext cx="598350" cy="2770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4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140;p26"/>
          <p:cNvSpPr/>
          <p:nvPr/>
        </p:nvSpPr>
        <p:spPr>
          <a:xfrm>
            <a:off x="1926374" y="3288863"/>
            <a:ext cx="5291250" cy="415500"/>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40000"/>
              </a:lnSpc>
              <a:spcBef>
                <a:spcPts val="0"/>
              </a:spcBef>
              <a:spcAft>
                <a:spcPts val="0"/>
              </a:spcAft>
              <a:buClr>
                <a:srgbClr val="000000"/>
              </a:buClr>
              <a:buSzPts val="2700"/>
              <a:buFont typeface="Arial"/>
              <a:buNone/>
              <a:tabLst/>
              <a:defRPr/>
            </a:pPr>
            <a:r>
              <a:rPr kumimoji="0" lang="de" sz="27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Health and Self-Management Apps</a:t>
            </a:r>
            <a:endParaRPr kumimoji="0" sz="2700" b="0" i="0" u="none" strike="noStrike" kern="0" cap="none" spc="0" normalizeH="0" baseline="0" noProof="0">
              <a:ln>
                <a:noFill/>
              </a:ln>
              <a:solidFill>
                <a:srgbClr val="FFFFFF"/>
              </a:solidFill>
              <a:effectLst/>
              <a:uLnTx/>
              <a:uFillTx/>
              <a:latin typeface="League Spartan"/>
              <a:ea typeface="League Spartan"/>
              <a:cs typeface="League Spartan"/>
              <a:sym typeface="League Spartan"/>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41" name="Google Shape;141;p26"/>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862600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7"/>
          <p:cNvSpPr/>
          <p:nvPr/>
        </p:nvSpPr>
        <p:spPr>
          <a:xfrm>
            <a:off x="5724939" y="0"/>
            <a:ext cx="3419100" cy="5143500"/>
          </a:xfrm>
          <a:prstGeom prst="rect">
            <a:avLst/>
          </a:prstGeom>
          <a:solidFill>
            <a:srgbClr val="339966">
              <a:alpha val="65490"/>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7" name="Google Shape;147;p2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48" name="Google Shape;148;p27"/>
          <p:cNvSpPr txBox="1"/>
          <p:nvPr/>
        </p:nvSpPr>
        <p:spPr>
          <a:xfrm>
            <a:off x="325706" y="730449"/>
            <a:ext cx="4211100" cy="6003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Definition of Health Apps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Health Apps and Wearables</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Health Apps and Personal Data</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149" name="Google Shape;149;p27"/>
          <p:cNvSpPr txBox="1"/>
          <p:nvPr/>
        </p:nvSpPr>
        <p:spPr>
          <a:xfrm>
            <a:off x="325706" y="1697834"/>
            <a:ext cx="4693200" cy="11544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Types of Health Apps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Health Management Apps</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Lifestyle Apps</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Telemedicine Apps</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Medical Apps</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50" name="Google Shape;150;p27"/>
          <p:cNvSpPr txBox="1"/>
          <p:nvPr/>
        </p:nvSpPr>
        <p:spPr>
          <a:xfrm>
            <a:off x="325706" y="2642619"/>
            <a:ext cx="6273000" cy="8466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Benefits of Health Apps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Benefits</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Tips for safe use</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51" name="Google Shape;151;p27"/>
          <p:cNvSpPr txBox="1"/>
          <p:nvPr/>
        </p:nvSpPr>
        <p:spPr>
          <a:xfrm>
            <a:off x="325706" y="3605450"/>
            <a:ext cx="8835000" cy="6003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04 Examples of Health Apps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Examples</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Gill Sans"/>
              <a:buChar char="●"/>
              <a:tabLst/>
              <a:defRPr/>
            </a:pPr>
            <a:r>
              <a:rPr kumimoji="0" lang="de" sz="1000" b="0" i="0" u="none" strike="noStrike" kern="0" cap="none" spc="0" normalizeH="0" baseline="0" noProof="0">
                <a:ln>
                  <a:noFill/>
                </a:ln>
                <a:solidFill>
                  <a:srgbClr val="000000"/>
                </a:solidFill>
                <a:effectLst/>
                <a:uLnTx/>
                <a:uFillTx/>
                <a:latin typeface="Gill Sans"/>
                <a:ea typeface="Gill Sans"/>
                <a:cs typeface="Gill Sans"/>
                <a:sym typeface="Gill Sans"/>
              </a:rPr>
              <a:t>Case Study</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152" name="Google Shape;152;p27"/>
          <p:cNvSpPr txBox="1"/>
          <p:nvPr/>
        </p:nvSpPr>
        <p:spPr>
          <a:xfrm>
            <a:off x="6045180" y="2157871"/>
            <a:ext cx="2765400" cy="96975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53" name="Google Shape;153;p27"/>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238972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1"/>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Types of technology in care</a:t>
            </a:r>
            <a:endParaRPr sz="700"/>
          </a:p>
        </p:txBody>
      </p:sp>
      <p:sp>
        <p:nvSpPr>
          <p:cNvPr id="422" name="Google Shape;422;p6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24" name="Google Shape;424;p61"/>
          <p:cNvSpPr txBox="1"/>
          <p:nvPr/>
        </p:nvSpPr>
        <p:spPr>
          <a:xfrm>
            <a:off x="454192" y="1239384"/>
            <a:ext cx="6805088" cy="3490186"/>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Another approach involves grouping technology based on its function:</a:t>
            </a: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However, these are very broad categories and often technologies serve multiple purposes. </a:t>
            </a:r>
            <a:endParaRPr sz="700"/>
          </a:p>
        </p:txBody>
      </p:sp>
      <p:grpSp>
        <p:nvGrpSpPr>
          <p:cNvPr id="425" name="Google Shape;425;p61"/>
          <p:cNvGrpSpPr/>
          <p:nvPr/>
        </p:nvGrpSpPr>
        <p:grpSpPr>
          <a:xfrm>
            <a:off x="1449472" y="2550359"/>
            <a:ext cx="5734305" cy="780618"/>
            <a:chOff x="5380" y="715079"/>
            <a:chExt cx="11468609" cy="1561236"/>
          </a:xfrm>
        </p:grpSpPr>
        <p:sp>
          <p:nvSpPr>
            <p:cNvPr id="426" name="Google Shape;426;p61"/>
            <p:cNvSpPr/>
            <p:nvPr/>
          </p:nvSpPr>
          <p:spPr>
            <a:xfrm>
              <a:off x="5380"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27" name="Google Shape;427;p61"/>
            <p:cNvSpPr txBox="1"/>
            <p:nvPr/>
          </p:nvSpPr>
          <p:spPr>
            <a:xfrm>
              <a:off x="5380"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Monitoring and Surveillance Technology</a:t>
              </a:r>
              <a:endParaRPr sz="900" b="0" i="0" u="none" strike="noStrike" cap="none">
                <a:solidFill>
                  <a:schemeClr val="lt1"/>
                </a:solidFill>
                <a:latin typeface="Arial"/>
                <a:ea typeface="Arial"/>
                <a:cs typeface="Arial"/>
                <a:sym typeface="Arial"/>
              </a:endParaRPr>
            </a:p>
          </p:txBody>
        </p:sp>
        <p:sp>
          <p:nvSpPr>
            <p:cNvPr id="428" name="Google Shape;428;p61"/>
            <p:cNvSpPr/>
            <p:nvPr/>
          </p:nvSpPr>
          <p:spPr>
            <a:xfrm>
              <a:off x="5380"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29" name="Google Shape;429;p61"/>
            <p:cNvSpPr/>
            <p:nvPr/>
          </p:nvSpPr>
          <p:spPr>
            <a:xfrm>
              <a:off x="2356858"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0" name="Google Shape;430;p61"/>
            <p:cNvSpPr txBox="1"/>
            <p:nvPr/>
          </p:nvSpPr>
          <p:spPr>
            <a:xfrm>
              <a:off x="2356858"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Assistive tools</a:t>
              </a:r>
              <a:endParaRPr sz="900" b="0" i="0" u="none" strike="noStrike" cap="none">
                <a:solidFill>
                  <a:schemeClr val="lt1"/>
                </a:solidFill>
                <a:latin typeface="Arial"/>
                <a:ea typeface="Arial"/>
                <a:cs typeface="Arial"/>
                <a:sym typeface="Arial"/>
              </a:endParaRPr>
            </a:p>
          </p:txBody>
        </p:sp>
        <p:sp>
          <p:nvSpPr>
            <p:cNvPr id="431" name="Google Shape;431;p61"/>
            <p:cNvSpPr/>
            <p:nvPr/>
          </p:nvSpPr>
          <p:spPr>
            <a:xfrm>
              <a:off x="2356858"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2" name="Google Shape;432;p61"/>
            <p:cNvSpPr/>
            <p:nvPr/>
          </p:nvSpPr>
          <p:spPr>
            <a:xfrm>
              <a:off x="4708335"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3" name="Google Shape;433;p61"/>
            <p:cNvSpPr txBox="1"/>
            <p:nvPr/>
          </p:nvSpPr>
          <p:spPr>
            <a:xfrm>
              <a:off x="4708335"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Education &amp; Training Resources</a:t>
              </a:r>
              <a:endParaRPr sz="900" b="0" i="0" u="none" strike="noStrike" cap="none">
                <a:solidFill>
                  <a:schemeClr val="lt1"/>
                </a:solidFill>
                <a:latin typeface="Arial"/>
                <a:ea typeface="Arial"/>
                <a:cs typeface="Arial"/>
                <a:sym typeface="Arial"/>
              </a:endParaRPr>
            </a:p>
          </p:txBody>
        </p:sp>
        <p:sp>
          <p:nvSpPr>
            <p:cNvPr id="434" name="Google Shape;434;p61"/>
            <p:cNvSpPr/>
            <p:nvPr/>
          </p:nvSpPr>
          <p:spPr>
            <a:xfrm>
              <a:off x="4708335"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5" name="Google Shape;435;p61"/>
            <p:cNvSpPr/>
            <p:nvPr/>
          </p:nvSpPr>
          <p:spPr>
            <a:xfrm>
              <a:off x="7059813"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6" name="Google Shape;436;p61"/>
            <p:cNvSpPr txBox="1"/>
            <p:nvPr/>
          </p:nvSpPr>
          <p:spPr>
            <a:xfrm>
              <a:off x="7059813"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Care Management tools</a:t>
              </a:r>
              <a:endParaRPr sz="900" b="0" i="0" u="none" strike="noStrike" cap="none">
                <a:solidFill>
                  <a:schemeClr val="lt1"/>
                </a:solidFill>
                <a:latin typeface="Arial"/>
                <a:ea typeface="Arial"/>
                <a:cs typeface="Arial"/>
                <a:sym typeface="Arial"/>
              </a:endParaRPr>
            </a:p>
          </p:txBody>
        </p:sp>
        <p:sp>
          <p:nvSpPr>
            <p:cNvPr id="437" name="Google Shape;437;p61"/>
            <p:cNvSpPr/>
            <p:nvPr/>
          </p:nvSpPr>
          <p:spPr>
            <a:xfrm>
              <a:off x="7059813"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8" name="Google Shape;438;p61"/>
            <p:cNvSpPr/>
            <p:nvPr/>
          </p:nvSpPr>
          <p:spPr>
            <a:xfrm>
              <a:off x="9411290"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9" name="Google Shape;439;p61"/>
            <p:cNvSpPr txBox="1"/>
            <p:nvPr/>
          </p:nvSpPr>
          <p:spPr>
            <a:xfrm>
              <a:off x="9411290"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Communication and Social Interaction tools</a:t>
              </a:r>
              <a:endParaRPr sz="900" b="0" i="0" u="none" strike="noStrike" cap="none">
                <a:solidFill>
                  <a:schemeClr val="lt1"/>
                </a:solidFill>
                <a:latin typeface="Arial"/>
                <a:ea typeface="Arial"/>
                <a:cs typeface="Arial"/>
                <a:sym typeface="Arial"/>
              </a:endParaRPr>
            </a:p>
          </p:txBody>
        </p:sp>
        <p:sp>
          <p:nvSpPr>
            <p:cNvPr id="440" name="Google Shape;440;p61"/>
            <p:cNvSpPr/>
            <p:nvPr/>
          </p:nvSpPr>
          <p:spPr>
            <a:xfrm>
              <a:off x="9411290"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grpSp>
        <p:nvGrpSpPr>
          <p:cNvPr id="441" name="Google Shape;441;p61"/>
          <p:cNvGrpSpPr/>
          <p:nvPr/>
        </p:nvGrpSpPr>
        <p:grpSpPr>
          <a:xfrm>
            <a:off x="1449472" y="2550359"/>
            <a:ext cx="5734305" cy="780618"/>
            <a:chOff x="5380" y="715079"/>
            <a:chExt cx="11468609" cy="1561236"/>
          </a:xfrm>
        </p:grpSpPr>
        <p:sp>
          <p:nvSpPr>
            <p:cNvPr id="442" name="Google Shape;442;p61"/>
            <p:cNvSpPr/>
            <p:nvPr/>
          </p:nvSpPr>
          <p:spPr>
            <a:xfrm>
              <a:off x="5380"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3" name="Google Shape;443;p61"/>
            <p:cNvSpPr txBox="1"/>
            <p:nvPr/>
          </p:nvSpPr>
          <p:spPr>
            <a:xfrm>
              <a:off x="5380"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Monitoring and Surveillance Technology</a:t>
              </a:r>
              <a:endParaRPr sz="900" b="0" i="0" u="none" strike="noStrike" cap="none">
                <a:solidFill>
                  <a:schemeClr val="lt1"/>
                </a:solidFill>
                <a:latin typeface="Arial"/>
                <a:ea typeface="Arial"/>
                <a:cs typeface="Arial"/>
                <a:sym typeface="Arial"/>
              </a:endParaRPr>
            </a:p>
          </p:txBody>
        </p:sp>
        <p:sp>
          <p:nvSpPr>
            <p:cNvPr id="444" name="Google Shape;444;p61"/>
            <p:cNvSpPr/>
            <p:nvPr/>
          </p:nvSpPr>
          <p:spPr>
            <a:xfrm>
              <a:off x="5380"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5" name="Google Shape;445;p61"/>
            <p:cNvSpPr/>
            <p:nvPr/>
          </p:nvSpPr>
          <p:spPr>
            <a:xfrm>
              <a:off x="2356858"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6" name="Google Shape;446;p61"/>
            <p:cNvSpPr txBox="1"/>
            <p:nvPr/>
          </p:nvSpPr>
          <p:spPr>
            <a:xfrm>
              <a:off x="2356858"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Assistive tools</a:t>
              </a:r>
              <a:endParaRPr sz="900" b="0" i="0" u="none" strike="noStrike" cap="none">
                <a:solidFill>
                  <a:schemeClr val="lt1"/>
                </a:solidFill>
                <a:latin typeface="Arial"/>
                <a:ea typeface="Arial"/>
                <a:cs typeface="Arial"/>
                <a:sym typeface="Arial"/>
              </a:endParaRPr>
            </a:p>
          </p:txBody>
        </p:sp>
        <p:sp>
          <p:nvSpPr>
            <p:cNvPr id="447" name="Google Shape;447;p61"/>
            <p:cNvSpPr/>
            <p:nvPr/>
          </p:nvSpPr>
          <p:spPr>
            <a:xfrm>
              <a:off x="2356858"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8" name="Google Shape;448;p61"/>
            <p:cNvSpPr/>
            <p:nvPr/>
          </p:nvSpPr>
          <p:spPr>
            <a:xfrm>
              <a:off x="4708335"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9" name="Google Shape;449;p61"/>
            <p:cNvSpPr txBox="1"/>
            <p:nvPr/>
          </p:nvSpPr>
          <p:spPr>
            <a:xfrm>
              <a:off x="4708335"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Education &amp; Training Resources</a:t>
              </a:r>
              <a:endParaRPr sz="900" b="0" i="0" u="none" strike="noStrike" cap="none">
                <a:solidFill>
                  <a:schemeClr val="lt1"/>
                </a:solidFill>
                <a:latin typeface="Arial"/>
                <a:ea typeface="Arial"/>
                <a:cs typeface="Arial"/>
                <a:sym typeface="Arial"/>
              </a:endParaRPr>
            </a:p>
          </p:txBody>
        </p:sp>
        <p:sp>
          <p:nvSpPr>
            <p:cNvPr id="450" name="Google Shape;450;p61"/>
            <p:cNvSpPr/>
            <p:nvPr/>
          </p:nvSpPr>
          <p:spPr>
            <a:xfrm>
              <a:off x="4708335"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51" name="Google Shape;451;p61"/>
            <p:cNvSpPr/>
            <p:nvPr/>
          </p:nvSpPr>
          <p:spPr>
            <a:xfrm>
              <a:off x="7059813"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52" name="Google Shape;452;p61"/>
            <p:cNvSpPr txBox="1"/>
            <p:nvPr/>
          </p:nvSpPr>
          <p:spPr>
            <a:xfrm>
              <a:off x="7059813"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Care Management tools</a:t>
              </a:r>
              <a:endParaRPr sz="900" b="0" i="0" u="none" strike="noStrike" cap="none">
                <a:solidFill>
                  <a:schemeClr val="lt1"/>
                </a:solidFill>
                <a:latin typeface="Arial"/>
                <a:ea typeface="Arial"/>
                <a:cs typeface="Arial"/>
                <a:sym typeface="Arial"/>
              </a:endParaRPr>
            </a:p>
          </p:txBody>
        </p:sp>
        <p:sp>
          <p:nvSpPr>
            <p:cNvPr id="453" name="Google Shape;453;p61"/>
            <p:cNvSpPr/>
            <p:nvPr/>
          </p:nvSpPr>
          <p:spPr>
            <a:xfrm>
              <a:off x="7059813"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54" name="Google Shape;454;p61"/>
            <p:cNvSpPr/>
            <p:nvPr/>
          </p:nvSpPr>
          <p:spPr>
            <a:xfrm>
              <a:off x="9411290" y="715079"/>
              <a:ext cx="2062699" cy="814596"/>
            </a:xfrm>
            <a:prstGeom prst="rect">
              <a:avLst/>
            </a:prstGeom>
            <a:solidFill>
              <a:srgbClr val="BF504D"/>
            </a:solidFill>
            <a:ln w="25400" cap="flat" cmpd="sng">
              <a:solidFill>
                <a:srgbClr val="BF504D"/>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55" name="Google Shape;455;p61"/>
            <p:cNvSpPr txBox="1"/>
            <p:nvPr/>
          </p:nvSpPr>
          <p:spPr>
            <a:xfrm>
              <a:off x="9411290" y="715079"/>
              <a:ext cx="2062699" cy="814596"/>
            </a:xfrm>
            <a:prstGeom prst="rect">
              <a:avLst/>
            </a:prstGeom>
            <a:noFill/>
            <a:ln>
              <a:noFill/>
            </a:ln>
          </p:spPr>
          <p:txBody>
            <a:bodyPr spcFirstLastPara="1" wrap="square" lIns="60450" tIns="34550" rIns="60450" bIns="34550" anchor="ctr" anchorCtr="0">
              <a:noAutofit/>
            </a:bodyPr>
            <a:lstStyle/>
            <a:p>
              <a:pPr marL="0" marR="0" lvl="0" indent="0" algn="ctr" rtl="0">
                <a:lnSpc>
                  <a:spcPct val="90000"/>
                </a:lnSpc>
                <a:spcBef>
                  <a:spcPts val="0"/>
                </a:spcBef>
                <a:spcAft>
                  <a:spcPts val="0"/>
                </a:spcAft>
                <a:buNone/>
              </a:pPr>
              <a:r>
                <a:rPr lang="de" sz="900" b="0" i="0" u="none" strike="noStrike" cap="none">
                  <a:solidFill>
                    <a:schemeClr val="lt1"/>
                  </a:solidFill>
                  <a:latin typeface="Arial"/>
                  <a:ea typeface="Arial"/>
                  <a:cs typeface="Arial"/>
                  <a:sym typeface="Arial"/>
                </a:rPr>
                <a:t>Communication and Social Interaction tools</a:t>
              </a:r>
              <a:endParaRPr sz="900" b="0" i="0" u="none" strike="noStrike" cap="none">
                <a:solidFill>
                  <a:schemeClr val="lt1"/>
                </a:solidFill>
                <a:latin typeface="Arial"/>
                <a:ea typeface="Arial"/>
                <a:cs typeface="Arial"/>
                <a:sym typeface="Arial"/>
              </a:endParaRPr>
            </a:p>
          </p:txBody>
        </p:sp>
        <p:sp>
          <p:nvSpPr>
            <p:cNvPr id="456" name="Google Shape;456;p61"/>
            <p:cNvSpPr/>
            <p:nvPr/>
          </p:nvSpPr>
          <p:spPr>
            <a:xfrm>
              <a:off x="9411290" y="1529676"/>
              <a:ext cx="2062699" cy="746639"/>
            </a:xfrm>
            <a:prstGeom prst="rect">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457" name="Google Shape;457;p61"/>
          <p:cNvSpPr txBox="1"/>
          <p:nvPr/>
        </p:nvSpPr>
        <p:spPr>
          <a:xfrm>
            <a:off x="1543056" y="2965838"/>
            <a:ext cx="965220"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800" b="0" i="0" u="none" strike="noStrike" cap="none">
                <a:solidFill>
                  <a:srgbClr val="000000"/>
                </a:solidFill>
                <a:latin typeface="Arial"/>
                <a:ea typeface="Arial"/>
                <a:cs typeface="Arial"/>
                <a:sym typeface="Arial"/>
              </a:rPr>
              <a:t>For tracking health parameters</a:t>
            </a:r>
            <a:endParaRPr sz="800" b="0" i="0" u="none" strike="noStrike" cap="none">
              <a:solidFill>
                <a:srgbClr val="000000"/>
              </a:solidFill>
              <a:latin typeface="Arial"/>
              <a:ea typeface="Arial"/>
              <a:cs typeface="Arial"/>
              <a:sym typeface="Arial"/>
            </a:endParaRPr>
          </a:p>
        </p:txBody>
      </p:sp>
      <p:sp>
        <p:nvSpPr>
          <p:cNvPr id="458" name="Google Shape;458;p61"/>
          <p:cNvSpPr txBox="1"/>
          <p:nvPr/>
        </p:nvSpPr>
        <p:spPr>
          <a:xfrm>
            <a:off x="3821495" y="2965838"/>
            <a:ext cx="952980"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800" b="0" i="0" u="none" strike="noStrike" cap="none">
                <a:solidFill>
                  <a:srgbClr val="000000"/>
                </a:solidFill>
                <a:latin typeface="Arial"/>
                <a:ea typeface="Arial"/>
                <a:cs typeface="Arial"/>
                <a:sym typeface="Arial"/>
              </a:rPr>
              <a:t>For better training of care workers</a:t>
            </a:r>
            <a:endParaRPr sz="800" b="0" i="0" u="none" strike="noStrike" cap="none">
              <a:solidFill>
                <a:srgbClr val="000000"/>
              </a:solidFill>
              <a:latin typeface="Arial"/>
              <a:ea typeface="Arial"/>
              <a:cs typeface="Arial"/>
              <a:sym typeface="Arial"/>
            </a:endParaRPr>
          </a:p>
        </p:txBody>
      </p:sp>
      <p:sp>
        <p:nvSpPr>
          <p:cNvPr id="459" name="Google Shape;459;p61"/>
          <p:cNvSpPr txBox="1"/>
          <p:nvPr/>
        </p:nvSpPr>
        <p:spPr>
          <a:xfrm>
            <a:off x="2632934" y="2951498"/>
            <a:ext cx="1130260" cy="41549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800" b="0" i="0" u="none" strike="noStrike" cap="none">
                <a:solidFill>
                  <a:srgbClr val="000000"/>
                </a:solidFill>
                <a:latin typeface="Arial"/>
                <a:ea typeface="Arial"/>
                <a:cs typeface="Arial"/>
                <a:sym typeface="Arial"/>
              </a:rPr>
              <a:t>For improving independence and well-being of clients</a:t>
            </a:r>
            <a:endParaRPr sz="800" b="0" i="0" u="none" strike="noStrike" cap="none">
              <a:solidFill>
                <a:srgbClr val="000000"/>
              </a:solidFill>
              <a:latin typeface="Arial"/>
              <a:ea typeface="Arial"/>
              <a:cs typeface="Arial"/>
              <a:sym typeface="Arial"/>
            </a:endParaRPr>
          </a:p>
        </p:txBody>
      </p:sp>
      <p:sp>
        <p:nvSpPr>
          <p:cNvPr id="460" name="Google Shape;460;p61"/>
          <p:cNvSpPr txBox="1"/>
          <p:nvPr/>
        </p:nvSpPr>
        <p:spPr>
          <a:xfrm>
            <a:off x="4997263" y="2951499"/>
            <a:ext cx="1034376" cy="415499"/>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800" b="0" i="0" u="none" strike="noStrike" cap="none">
                <a:solidFill>
                  <a:srgbClr val="000000"/>
                </a:solidFill>
                <a:latin typeface="Arial"/>
                <a:ea typeface="Arial"/>
                <a:cs typeface="Arial"/>
                <a:sym typeface="Arial"/>
              </a:rPr>
              <a:t>For improving and easing the delivery of care</a:t>
            </a:r>
            <a:endParaRPr sz="800" b="0" i="0" u="none" strike="noStrike" cap="none">
              <a:solidFill>
                <a:srgbClr val="000000"/>
              </a:solidFill>
              <a:latin typeface="Arial"/>
              <a:ea typeface="Arial"/>
              <a:cs typeface="Arial"/>
              <a:sym typeface="Arial"/>
            </a:endParaRPr>
          </a:p>
        </p:txBody>
      </p:sp>
      <p:sp>
        <p:nvSpPr>
          <p:cNvPr id="461" name="Google Shape;461;p61"/>
          <p:cNvSpPr txBox="1"/>
          <p:nvPr/>
        </p:nvSpPr>
        <p:spPr>
          <a:xfrm>
            <a:off x="6156297" y="2941238"/>
            <a:ext cx="905513" cy="415499"/>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800" b="0" i="0" u="none" strike="noStrike" cap="none">
                <a:solidFill>
                  <a:srgbClr val="000000"/>
                </a:solidFill>
                <a:latin typeface="Arial"/>
                <a:ea typeface="Arial"/>
                <a:cs typeface="Arial"/>
                <a:sym typeface="Arial"/>
              </a:rPr>
              <a:t>For social engagement and collaboration</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57"/>
        <p:cNvGrpSpPr/>
        <p:nvPr/>
      </p:nvGrpSpPr>
      <p:grpSpPr>
        <a:xfrm>
          <a:off x="0" y="0"/>
          <a:ext cx="0" cy="0"/>
          <a:chOff x="0" y="0"/>
          <a:chExt cx="0" cy="0"/>
        </a:xfrm>
      </p:grpSpPr>
      <p:grpSp>
        <p:nvGrpSpPr>
          <p:cNvPr id="158" name="Google Shape;158;p28"/>
          <p:cNvGrpSpPr/>
          <p:nvPr/>
        </p:nvGrpSpPr>
        <p:grpSpPr>
          <a:xfrm>
            <a:off x="0" y="749144"/>
            <a:ext cx="9144059" cy="4394532"/>
            <a:chOff x="0" y="-38100"/>
            <a:chExt cx="4816592" cy="2314800"/>
          </a:xfrm>
        </p:grpSpPr>
        <p:sp>
          <p:nvSpPr>
            <p:cNvPr id="159" name="Google Shape;159;p2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60" name="Google Shape;160;p28"/>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61" name="Google Shape;161;p2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62" name="Google Shape;162;p28"/>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Defining Health Apps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63" name="Google Shape;163;p28"/>
          <p:cNvSpPr txBox="1"/>
          <p:nvPr/>
        </p:nvSpPr>
        <p:spPr>
          <a:xfrm>
            <a:off x="454187" y="2415413"/>
            <a:ext cx="5722500" cy="10620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What are health apps and how do they work?</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164" name="Google Shape;164;p28"/>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165" name="Google Shape;165;p28"/>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733321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70"/>
        <p:cNvGrpSpPr/>
        <p:nvPr/>
      </p:nvGrpSpPr>
      <p:grpSpPr>
        <a:xfrm>
          <a:off x="0" y="0"/>
          <a:ext cx="0" cy="0"/>
          <a:chOff x="0" y="0"/>
          <a:chExt cx="0" cy="0"/>
        </a:xfrm>
      </p:grpSpPr>
      <p:grpSp>
        <p:nvGrpSpPr>
          <p:cNvPr id="171" name="Google Shape;171;p29"/>
          <p:cNvGrpSpPr/>
          <p:nvPr/>
        </p:nvGrpSpPr>
        <p:grpSpPr>
          <a:xfrm>
            <a:off x="0" y="749145"/>
            <a:ext cx="9144000" cy="4394356"/>
            <a:chOff x="0" y="-38100"/>
            <a:chExt cx="4816593" cy="2314722"/>
          </a:xfrm>
        </p:grpSpPr>
        <p:sp>
          <p:nvSpPr>
            <p:cNvPr id="172" name="Google Shape;172;p2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73" name="Google Shape;173;p2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74" name="Google Shape;174;p2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75" name="Google Shape;175;p29"/>
          <p:cNvSpPr txBox="1"/>
          <p:nvPr/>
        </p:nvSpPr>
        <p:spPr>
          <a:xfrm>
            <a:off x="3477788" y="1050621"/>
            <a:ext cx="4766100" cy="5707350"/>
          </a:xfrm>
          <a:prstGeom prst="rect">
            <a:avLst/>
          </a:prstGeom>
          <a:noFill/>
          <a:ln>
            <a:noFill/>
          </a:ln>
        </p:spPr>
        <p:txBody>
          <a:bodyPr spcFirstLastPara="1" wrap="square" lIns="0" tIns="0" rIns="0" bIns="0" anchor="t" anchorCtr="0">
            <a:spAutoFit/>
          </a:bodyPr>
          <a:lstStyle/>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Health apps are digital applications for mobile devices (Smartphones, Tablets, Smartwatches) that provide users with functions for the areas of health and medicine.</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They may provide information on health topics, allow to self-monitor certain diseases or provide access to exercise and nutrition programmes.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176;p29"/>
          <p:cNvSpPr txBox="1"/>
          <p:nvPr/>
        </p:nvSpPr>
        <p:spPr>
          <a:xfrm>
            <a:off x="514350" y="229406"/>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Definition of Health Apps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177" name="Google Shape;177;p29"/>
          <p:cNvPicPr preferRelativeResize="0"/>
          <p:nvPr/>
        </p:nvPicPr>
        <p:blipFill rotWithShape="1">
          <a:blip r:embed="rId4">
            <a:alphaModFix/>
          </a:blip>
          <a:srcRect/>
          <a:stretch/>
        </p:blipFill>
        <p:spPr>
          <a:xfrm>
            <a:off x="457200" y="1428750"/>
            <a:ext cx="2700020" cy="2700020"/>
          </a:xfrm>
          <a:prstGeom prst="rect">
            <a:avLst/>
          </a:prstGeom>
          <a:noFill/>
          <a:ln>
            <a:noFill/>
          </a:ln>
        </p:spPr>
      </p:pic>
    </p:spTree>
    <p:extLst>
      <p:ext uri="{BB962C8B-B14F-4D97-AF65-F5344CB8AC3E}">
        <p14:creationId xmlns:p14="http://schemas.microsoft.com/office/powerpoint/2010/main" val="39553462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0"/>
          <p:cNvPicPr preferRelativeResize="0"/>
          <p:nvPr/>
        </p:nvPicPr>
        <p:blipFill rotWithShape="1">
          <a:blip r:embed="rId3">
            <a:alphaModFix/>
          </a:blip>
          <a:srcRect/>
          <a:stretch/>
        </p:blipFill>
        <p:spPr>
          <a:xfrm>
            <a:off x="5905500" y="1466850"/>
            <a:ext cx="2857728" cy="2857728"/>
          </a:xfrm>
          <a:prstGeom prst="rect">
            <a:avLst/>
          </a:prstGeom>
          <a:noFill/>
          <a:ln>
            <a:noFill/>
          </a:ln>
        </p:spPr>
      </p:pic>
      <p:sp>
        <p:nvSpPr>
          <p:cNvPr id="183" name="Google Shape;183;p30"/>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Definition of Health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184" name="Google Shape;184;p3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185" name="Google Shape;185;p30"/>
          <p:cNvSpPr/>
          <p:nvPr/>
        </p:nvSpPr>
        <p:spPr>
          <a:xfrm>
            <a:off x="457200" y="1078230"/>
            <a:ext cx="5448300" cy="3000900"/>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Health apps are available in App Stores where users can directly download them</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Providers of Health Apps may be IT-companies, pharma companies or health insurance companies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There are no standardised quality criteria for Health Apps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Some health insurances carry the costs of specific and prescribed Medical Apps (e.g. for diabetes or tinnitus)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219879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p:nvPr/>
        </p:nvSpPr>
        <p:spPr>
          <a:xfrm>
            <a:off x="514350" y="380682"/>
            <a:ext cx="746233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Health Apps and Wearables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191" name="Google Shape;191;p3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192" name="Google Shape;192;p31"/>
          <p:cNvSpPr/>
          <p:nvPr/>
        </p:nvSpPr>
        <p:spPr>
          <a:xfrm>
            <a:off x="287738" y="1021338"/>
            <a:ext cx="4826250" cy="2969400"/>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Health apps may be combined with wearables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Wearables are small digital devices that can be worn on the body such as watches, arm bands, adhesive bandages, or clothing.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Within these items sensors are placed that are programmed to gather data on things like heart rhythm, heart rate, blood pressure, breathing, movements, body temperature, etc.</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93" name="Google Shape;193;p31"/>
          <p:cNvPicPr preferRelativeResize="0"/>
          <p:nvPr/>
        </p:nvPicPr>
        <p:blipFill rotWithShape="1">
          <a:blip r:embed="rId4">
            <a:alphaModFix/>
          </a:blip>
          <a:srcRect/>
          <a:stretch/>
        </p:blipFill>
        <p:spPr>
          <a:xfrm>
            <a:off x="5535552" y="1085850"/>
            <a:ext cx="3406851" cy="2266471"/>
          </a:xfrm>
          <a:prstGeom prst="rect">
            <a:avLst/>
          </a:prstGeom>
          <a:noFill/>
          <a:ln>
            <a:noFill/>
          </a:ln>
        </p:spPr>
      </p:pic>
    </p:spTree>
    <p:extLst>
      <p:ext uri="{BB962C8B-B14F-4D97-AF65-F5344CB8AC3E}">
        <p14:creationId xmlns:p14="http://schemas.microsoft.com/office/powerpoint/2010/main" val="39691863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p:nvPr/>
        </p:nvSpPr>
        <p:spPr>
          <a:xfrm>
            <a:off x="514350" y="380682"/>
            <a:ext cx="746233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Health Apps and Wearables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199" name="Google Shape;199;p3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00" name="Google Shape;200;p32"/>
          <p:cNvSpPr/>
          <p:nvPr/>
        </p:nvSpPr>
        <p:spPr>
          <a:xfrm>
            <a:off x="266700" y="1200150"/>
            <a:ext cx="4563300" cy="2764800"/>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Examples are activity-trackers or smart watches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some cases, the measured information can be sent to the medical team in real time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If something looks wrong, doctors can quickly figure out what to do next and make fast decisions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01" name="Google Shape;201;p32"/>
          <p:cNvPicPr preferRelativeResize="0"/>
          <p:nvPr/>
        </p:nvPicPr>
        <p:blipFill rotWithShape="1">
          <a:blip r:embed="rId4">
            <a:alphaModFix/>
          </a:blip>
          <a:srcRect/>
          <a:stretch/>
        </p:blipFill>
        <p:spPr>
          <a:xfrm>
            <a:off x="5295900" y="1200150"/>
            <a:ext cx="3400425" cy="2266950"/>
          </a:xfrm>
          <a:prstGeom prst="rect">
            <a:avLst/>
          </a:prstGeom>
          <a:noFill/>
          <a:ln>
            <a:noFill/>
          </a:ln>
        </p:spPr>
      </p:pic>
    </p:spTree>
    <p:extLst>
      <p:ext uri="{BB962C8B-B14F-4D97-AF65-F5344CB8AC3E}">
        <p14:creationId xmlns:p14="http://schemas.microsoft.com/office/powerpoint/2010/main" val="36512897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p:nvPr/>
        </p:nvSpPr>
        <p:spPr>
          <a:xfrm>
            <a:off x="514350" y="380683"/>
            <a:ext cx="7462200" cy="384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Health Apps and Privacy</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07" name="Google Shape;207;p3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08" name="Google Shape;208;p33"/>
          <p:cNvSpPr/>
          <p:nvPr/>
        </p:nvSpPr>
        <p:spPr>
          <a:xfrm>
            <a:off x="457200" y="1238250"/>
            <a:ext cx="6515100" cy="1969770"/>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function of health apps is based on the collection and processing - potentially also sharing - of personal data.</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Personal health information is highly sensitive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To safeguard user’s data robust privacy measures are necessary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09" name="Google Shape;209;p33"/>
          <p:cNvPicPr preferRelativeResize="0"/>
          <p:nvPr/>
        </p:nvPicPr>
        <p:blipFill rotWithShape="1">
          <a:blip r:embed="rId4">
            <a:alphaModFix/>
          </a:blip>
          <a:srcRect/>
          <a:stretch/>
        </p:blipFill>
        <p:spPr>
          <a:xfrm>
            <a:off x="6667500" y="2724150"/>
            <a:ext cx="2013926" cy="2013926"/>
          </a:xfrm>
          <a:prstGeom prst="rect">
            <a:avLst/>
          </a:prstGeom>
          <a:noFill/>
          <a:ln>
            <a:noFill/>
          </a:ln>
        </p:spPr>
      </p:pic>
    </p:spTree>
    <p:extLst>
      <p:ext uri="{BB962C8B-B14F-4D97-AF65-F5344CB8AC3E}">
        <p14:creationId xmlns:p14="http://schemas.microsoft.com/office/powerpoint/2010/main" val="24365148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4"/>
          <p:cNvPicPr preferRelativeResize="0"/>
          <p:nvPr/>
        </p:nvPicPr>
        <p:blipFill rotWithShape="1">
          <a:blip r:embed="rId3">
            <a:alphaModFix/>
          </a:blip>
          <a:srcRect/>
          <a:stretch/>
        </p:blipFill>
        <p:spPr>
          <a:xfrm>
            <a:off x="4525192" y="2333345"/>
            <a:ext cx="1220781" cy="1220781"/>
          </a:xfrm>
          <a:prstGeom prst="rect">
            <a:avLst/>
          </a:prstGeom>
          <a:noFill/>
          <a:ln>
            <a:noFill/>
          </a:ln>
        </p:spPr>
      </p:pic>
      <p:sp>
        <p:nvSpPr>
          <p:cNvPr id="216" name="Google Shape;216;p34"/>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Health Apps and Privacy</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17" name="Google Shape;217;p3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218" name="Google Shape;218;p34"/>
          <p:cNvSpPr/>
          <p:nvPr/>
        </p:nvSpPr>
        <p:spPr>
          <a:xfrm>
            <a:off x="1219200" y="2005921"/>
            <a:ext cx="3314700" cy="1649170"/>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Inadequate data protection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Data breaches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Data sharing without user consent</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9" name="Google Shape;219;p34"/>
          <p:cNvSpPr/>
          <p:nvPr/>
        </p:nvSpPr>
        <p:spPr>
          <a:xfrm>
            <a:off x="762000" y="1238250"/>
            <a:ext cx="2062424" cy="32310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FF0000"/>
                </a:solidFill>
                <a:effectLst/>
                <a:uLnTx/>
                <a:uFillTx/>
                <a:latin typeface="Arial"/>
                <a:ea typeface="Arial"/>
                <a:cs typeface="Arial"/>
                <a:sym typeface="Arial"/>
              </a:rPr>
              <a:t>Privacy Concerns </a:t>
            </a:r>
            <a:endParaRPr kumimoji="0" sz="1800" b="1"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220" name="Google Shape;220;p34"/>
          <p:cNvSpPr/>
          <p:nvPr/>
        </p:nvSpPr>
        <p:spPr>
          <a:xfrm>
            <a:off x="5753100" y="1240313"/>
            <a:ext cx="1391567" cy="32310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00B050"/>
                </a:solidFill>
                <a:effectLst/>
                <a:uLnTx/>
                <a:uFillTx/>
                <a:latin typeface="Arial"/>
                <a:ea typeface="Arial"/>
                <a:cs typeface="Arial"/>
                <a:sym typeface="Arial"/>
              </a:rPr>
              <a:t>Data Safety</a:t>
            </a:r>
            <a:endParaRPr kumimoji="0" sz="1800" b="1" i="0" u="none" strike="noStrike" kern="0" cap="none" spc="0" normalizeH="0" baseline="0" noProof="0">
              <a:ln>
                <a:noFill/>
              </a:ln>
              <a:solidFill>
                <a:srgbClr val="00B050"/>
              </a:solidFill>
              <a:effectLst/>
              <a:uLnTx/>
              <a:uFillTx/>
              <a:latin typeface="Arial"/>
              <a:ea typeface="Arial"/>
              <a:cs typeface="Arial"/>
              <a:sym typeface="Arial"/>
            </a:endParaRPr>
          </a:p>
        </p:txBody>
      </p:sp>
      <p:sp>
        <p:nvSpPr>
          <p:cNvPr id="221" name="Google Shape;221;p34"/>
          <p:cNvSpPr/>
          <p:nvPr/>
        </p:nvSpPr>
        <p:spPr>
          <a:xfrm>
            <a:off x="5829788" y="2038556"/>
            <a:ext cx="3053100" cy="1981200"/>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User consent and control</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Transparent privacy policies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Informed-decision making</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22" name="Google Shape;222;p34"/>
          <p:cNvPicPr preferRelativeResize="0"/>
          <p:nvPr/>
        </p:nvPicPr>
        <p:blipFill rotWithShape="1">
          <a:blip r:embed="rId5">
            <a:alphaModFix/>
          </a:blip>
          <a:srcRect/>
          <a:stretch/>
        </p:blipFill>
        <p:spPr>
          <a:xfrm>
            <a:off x="146957" y="2504192"/>
            <a:ext cx="1049935" cy="1049935"/>
          </a:xfrm>
          <a:prstGeom prst="rect">
            <a:avLst/>
          </a:prstGeom>
          <a:noFill/>
          <a:ln>
            <a:noFill/>
          </a:ln>
        </p:spPr>
      </p:pic>
    </p:spTree>
    <p:extLst>
      <p:ext uri="{BB962C8B-B14F-4D97-AF65-F5344CB8AC3E}">
        <p14:creationId xmlns:p14="http://schemas.microsoft.com/office/powerpoint/2010/main" val="36972008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26"/>
        <p:cNvGrpSpPr/>
        <p:nvPr/>
      </p:nvGrpSpPr>
      <p:grpSpPr>
        <a:xfrm>
          <a:off x="0" y="0"/>
          <a:ext cx="0" cy="0"/>
          <a:chOff x="0" y="0"/>
          <a:chExt cx="0" cy="0"/>
        </a:xfrm>
      </p:grpSpPr>
      <p:grpSp>
        <p:nvGrpSpPr>
          <p:cNvPr id="227" name="Google Shape;227;p35"/>
          <p:cNvGrpSpPr/>
          <p:nvPr/>
        </p:nvGrpSpPr>
        <p:grpSpPr>
          <a:xfrm>
            <a:off x="0" y="749144"/>
            <a:ext cx="9144059" cy="4394532"/>
            <a:chOff x="0" y="-38100"/>
            <a:chExt cx="4816592" cy="2314800"/>
          </a:xfrm>
        </p:grpSpPr>
        <p:sp>
          <p:nvSpPr>
            <p:cNvPr id="228" name="Google Shape;228;p3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29" name="Google Shape;229;p35"/>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30" name="Google Shape;230;p3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31" name="Google Shape;231;p35"/>
          <p:cNvSpPr txBox="1"/>
          <p:nvPr/>
        </p:nvSpPr>
        <p:spPr>
          <a:xfrm>
            <a:off x="454192" y="144674"/>
            <a:ext cx="7260900" cy="923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Types of Health Apps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32" name="Google Shape;232;p35"/>
          <p:cNvSpPr txBox="1"/>
          <p:nvPr/>
        </p:nvSpPr>
        <p:spPr>
          <a:xfrm>
            <a:off x="454187" y="2247113"/>
            <a:ext cx="5722500" cy="10620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What are the different categories of Health Apps</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233" name="Google Shape;233;p35"/>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34" name="Google Shape;234;p35"/>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398346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p:nvPr/>
        </p:nvSpPr>
        <p:spPr>
          <a:xfrm rot="10800000">
            <a:off x="7658100" y="3793188"/>
            <a:ext cx="1384882" cy="1225937"/>
          </a:xfrm>
          <a:custGeom>
            <a:avLst/>
            <a:gdLst/>
            <a:ahLst/>
            <a:cxnLst/>
            <a:rect l="l" t="t" r="r" b="b"/>
            <a:pathLst>
              <a:path w="3798464" h="3404374" extrusionOk="0">
                <a:moveTo>
                  <a:pt x="0" y="0"/>
                </a:moveTo>
                <a:lnTo>
                  <a:pt x="3798464" y="0"/>
                </a:lnTo>
                <a:lnTo>
                  <a:pt x="3798464" y="3404374"/>
                </a:lnTo>
                <a:lnTo>
                  <a:pt x="0" y="3404374"/>
                </a:lnTo>
                <a:lnTo>
                  <a:pt x="0" y="0"/>
                </a:lnTo>
                <a:close/>
              </a:path>
            </a:pathLst>
          </a:custGeom>
          <a:blipFill rotWithShape="1">
            <a:blip r:embed="rId3">
              <a:alphaModFix/>
            </a:blip>
            <a:stretch>
              <a:fillRect/>
            </a:stretch>
          </a:blipFill>
          <a:ln>
            <a:noFill/>
          </a:ln>
        </p:spPr>
      </p:sp>
      <p:sp>
        <p:nvSpPr>
          <p:cNvPr id="241" name="Google Shape;241;p36"/>
          <p:cNvSpPr txBox="1"/>
          <p:nvPr/>
        </p:nvSpPr>
        <p:spPr>
          <a:xfrm>
            <a:off x="514350" y="380682"/>
            <a:ext cx="746233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Health Management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42" name="Google Shape;242;p3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243" name="Google Shape;243;p36"/>
          <p:cNvSpPr/>
          <p:nvPr/>
        </p:nvSpPr>
        <p:spPr>
          <a:xfrm>
            <a:off x="457200" y="1238250"/>
            <a:ext cx="7467600" cy="2918748"/>
          </a:xfrm>
          <a:prstGeom prst="rect">
            <a:avLst/>
          </a:prstGeom>
          <a:noFill/>
          <a:ln>
            <a:noFill/>
          </a:ln>
        </p:spPr>
        <p:txBody>
          <a:bodyPr spcFirstLastPara="1" wrap="square" lIns="45725" tIns="22850" rIns="45725" bIns="22850" anchor="t" anchorCtr="0">
            <a:noAutofit/>
          </a:bodyPr>
          <a:lstStyle/>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Help individuals monitor and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track their own health condition</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such as heart disease, diabetes, chronic diseases, mental health, etc.</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Involved parameters are for example blood pressure glycemia/blood sugar, headache, sleep patterns, physical activity, etc.</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613287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7"/>
          <p:cNvPicPr preferRelativeResize="0"/>
          <p:nvPr/>
        </p:nvPicPr>
        <p:blipFill rotWithShape="1">
          <a:blip r:embed="rId3">
            <a:alphaModFix/>
          </a:blip>
          <a:srcRect/>
          <a:stretch/>
        </p:blipFill>
        <p:spPr>
          <a:xfrm>
            <a:off x="5181600" y="1828344"/>
            <a:ext cx="3686175" cy="2457450"/>
          </a:xfrm>
          <a:prstGeom prst="rect">
            <a:avLst/>
          </a:prstGeom>
          <a:noFill/>
          <a:ln>
            <a:noFill/>
          </a:ln>
        </p:spPr>
      </p:pic>
      <p:sp>
        <p:nvSpPr>
          <p:cNvPr id="249" name="Google Shape;249;p37"/>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Lifestyle-Apps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50" name="Google Shape;250;p3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251" name="Google Shape;251;p37"/>
          <p:cNvSpPr/>
          <p:nvPr/>
        </p:nvSpPr>
        <p:spPr>
          <a:xfrm>
            <a:off x="304800" y="1200150"/>
            <a:ext cx="5181600" cy="3713837"/>
          </a:xfrm>
          <a:prstGeom prst="rect">
            <a:avLst/>
          </a:prstGeom>
          <a:noFill/>
          <a:ln>
            <a:noFill/>
          </a:ln>
        </p:spPr>
        <p:txBody>
          <a:bodyPr spcFirstLastPara="1" wrap="square" lIns="45725" tIns="22850" rIns="45725" bIns="22850" anchor="t" anchorCtr="0">
            <a:noAutofit/>
          </a:bodyPr>
          <a:lstStyle/>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Help users make healthier choices in their everyday life regarding fitness or nutrition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Some provide a digital trainer that gives feedback and motivates the users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Examples are Fitness trackers, Dietary guidance, Calorie tracking</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2720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2"/>
          <p:cNvSpPr txBox="1"/>
          <p:nvPr/>
        </p:nvSpPr>
        <p:spPr>
          <a:xfrm>
            <a:off x="514350" y="919615"/>
            <a:ext cx="8282178" cy="775597"/>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In this short video, a care manager talks about various technologies that were implemented in his organization.</a:t>
            </a:r>
            <a:endParaRPr sz="1800" b="0" i="0" u="none" strike="noStrike" cap="none">
              <a:solidFill>
                <a:srgbClr val="595959"/>
              </a:solidFill>
              <a:latin typeface="Arial"/>
              <a:ea typeface="Arial"/>
              <a:cs typeface="Arial"/>
              <a:sym typeface="Arial"/>
            </a:endParaRPr>
          </a:p>
        </p:txBody>
      </p:sp>
      <p:sp>
        <p:nvSpPr>
          <p:cNvPr id="468" name="Google Shape;468;p62"/>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Video</a:t>
            </a:r>
            <a:endParaRPr sz="700" b="0" i="0" u="none" strike="noStrike" cap="none">
              <a:solidFill>
                <a:srgbClr val="000000"/>
              </a:solidFill>
              <a:latin typeface="Arial"/>
              <a:ea typeface="Arial"/>
              <a:cs typeface="Arial"/>
              <a:sym typeface="Arial"/>
            </a:endParaRPr>
          </a:p>
        </p:txBody>
      </p:sp>
      <p:sp>
        <p:nvSpPr>
          <p:cNvPr id="469" name="Google Shape;469;p6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70" name="Google Shape;470;p62"/>
          <p:cNvSpPr/>
          <p:nvPr/>
        </p:nvSpPr>
        <p:spPr>
          <a:xfrm>
            <a:off x="578828" y="3228004"/>
            <a:ext cx="6441186" cy="1597361"/>
          </a:xfrm>
          <a:prstGeom prst="rect">
            <a:avLst/>
          </a:prstGeom>
          <a:noFill/>
          <a:ln>
            <a:noFill/>
          </a:ln>
        </p:spPr>
        <p:txBody>
          <a:bodyPr spcFirstLastPara="1" wrap="square" lIns="45725" tIns="22850" rIns="45725" bIns="22850" anchor="t" anchorCtr="0">
            <a:no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Watch the video and reflect on the following questions:</a:t>
            </a:r>
            <a:endParaRPr sz="1800" b="0" i="0" u="none" strike="noStrike" cap="none">
              <a:solidFill>
                <a:srgbClr val="595959"/>
              </a:solidFill>
              <a:latin typeface="Arial"/>
              <a:ea typeface="Arial"/>
              <a:cs typeface="Arial"/>
              <a:sym typeface="Arial"/>
            </a:endParaRPr>
          </a:p>
          <a:p>
            <a:pPr marL="228600" marR="0" lvl="0" indent="-2286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Which of the equipment did you already know? What is new to you?</a:t>
            </a:r>
            <a:endParaRPr sz="700"/>
          </a:p>
          <a:p>
            <a:pPr marL="228600" marR="0" lvl="0" indent="-2286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What purpose do these technologies serve?</a:t>
            </a:r>
            <a:endParaRPr sz="700"/>
          </a:p>
        </p:txBody>
      </p:sp>
      <p:pic>
        <p:nvPicPr>
          <p:cNvPr id="471" name="Google Shape;471;p62">
            <a:hlinkClick r:id="rId4"/>
          </p:cNvPr>
          <p:cNvPicPr preferRelativeResize="0"/>
          <p:nvPr/>
        </p:nvPicPr>
        <p:blipFill rotWithShape="1">
          <a:blip r:embed="rId5">
            <a:alphaModFix/>
          </a:blip>
          <a:srcRect/>
          <a:stretch/>
        </p:blipFill>
        <p:spPr>
          <a:xfrm>
            <a:off x="3799422" y="1583582"/>
            <a:ext cx="1203500" cy="1236025"/>
          </a:xfrm>
          <a:prstGeom prst="rect">
            <a:avLst/>
          </a:prstGeom>
          <a:noFill/>
          <a:ln>
            <a:noFill/>
          </a:ln>
        </p:spPr>
      </p:pic>
      <p:sp>
        <p:nvSpPr>
          <p:cNvPr id="472" name="Google Shape;472;p62"/>
          <p:cNvSpPr txBox="1"/>
          <p:nvPr/>
        </p:nvSpPr>
        <p:spPr>
          <a:xfrm>
            <a:off x="362542" y="2707060"/>
            <a:ext cx="8282250" cy="30777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de" sz="2000" b="0" i="0" u="none" strike="noStrike" cap="none">
                <a:solidFill>
                  <a:srgbClr val="595959"/>
                </a:solidFill>
                <a:latin typeface="Arial"/>
                <a:ea typeface="Arial"/>
                <a:cs typeface="Arial"/>
                <a:sym typeface="Arial"/>
              </a:rPr>
              <a:t>TSA | Embracing a Digital Future for Care Workforce and Residents</a:t>
            </a:r>
            <a:endParaRPr sz="1600" b="0" i="0" u="none" strike="noStrike" cap="none">
              <a:solidFill>
                <a:srgbClr val="595959"/>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8"/>
          <p:cNvPicPr preferRelativeResize="0"/>
          <p:nvPr/>
        </p:nvPicPr>
        <p:blipFill rotWithShape="1">
          <a:blip r:embed="rId3">
            <a:alphaModFix/>
          </a:blip>
          <a:srcRect/>
          <a:stretch/>
        </p:blipFill>
        <p:spPr>
          <a:xfrm>
            <a:off x="6449030" y="2076450"/>
            <a:ext cx="2495550" cy="2495550"/>
          </a:xfrm>
          <a:prstGeom prst="rect">
            <a:avLst/>
          </a:prstGeom>
          <a:noFill/>
          <a:ln>
            <a:noFill/>
          </a:ln>
        </p:spPr>
      </p:pic>
      <p:sp>
        <p:nvSpPr>
          <p:cNvPr id="257" name="Google Shape;257;p38"/>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Telemedicine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58" name="Google Shape;258;p3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259" name="Google Shape;259;p38"/>
          <p:cNvSpPr/>
          <p:nvPr/>
        </p:nvSpPr>
        <p:spPr>
          <a:xfrm>
            <a:off x="457200" y="1314450"/>
            <a:ext cx="5676900" cy="3188052"/>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Provide remote care by connecting clients with medical professionals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Help doctors to monitor certain parameters, like Apps for Diabetics that automatically send glucose values to the physician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Telemedicine Apps are always used together with a healthcare provider</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4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468021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p:nvPr/>
        </p:nvSpPr>
        <p:spPr>
          <a:xfrm>
            <a:off x="514350" y="380682"/>
            <a:ext cx="746233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Medical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65" name="Google Shape;265;p3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66" name="Google Shape;266;p39"/>
          <p:cNvSpPr/>
          <p:nvPr/>
        </p:nvSpPr>
        <p:spPr>
          <a:xfrm>
            <a:off x="457200" y="1276350"/>
            <a:ext cx="5410200" cy="3252173"/>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Medical apps are used to diagnose and/ or treat a disease and are used for medical or clinical purposes.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They must be approved as medical devices and must meet certain quality and safety standards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the EU, medical Apps are regulated under the Medical Device Regulation (MDR)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67" name="Google Shape;267;p39"/>
          <p:cNvPicPr preferRelativeResize="0"/>
          <p:nvPr/>
        </p:nvPicPr>
        <p:blipFill rotWithShape="1">
          <a:blip r:embed="rId4">
            <a:alphaModFix/>
          </a:blip>
          <a:srcRect/>
          <a:stretch/>
        </p:blipFill>
        <p:spPr>
          <a:xfrm>
            <a:off x="6172200" y="1162050"/>
            <a:ext cx="2524302" cy="3786453"/>
          </a:xfrm>
          <a:prstGeom prst="rect">
            <a:avLst/>
          </a:prstGeom>
          <a:noFill/>
          <a:ln>
            <a:noFill/>
          </a:ln>
        </p:spPr>
      </p:pic>
    </p:spTree>
    <p:extLst>
      <p:ext uri="{BB962C8B-B14F-4D97-AF65-F5344CB8AC3E}">
        <p14:creationId xmlns:p14="http://schemas.microsoft.com/office/powerpoint/2010/main" val="17098561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71"/>
        <p:cNvGrpSpPr/>
        <p:nvPr/>
      </p:nvGrpSpPr>
      <p:grpSpPr>
        <a:xfrm>
          <a:off x="0" y="0"/>
          <a:ext cx="0" cy="0"/>
          <a:chOff x="0" y="0"/>
          <a:chExt cx="0" cy="0"/>
        </a:xfrm>
      </p:grpSpPr>
      <p:grpSp>
        <p:nvGrpSpPr>
          <p:cNvPr id="272" name="Google Shape;272;p40"/>
          <p:cNvGrpSpPr/>
          <p:nvPr/>
        </p:nvGrpSpPr>
        <p:grpSpPr>
          <a:xfrm>
            <a:off x="0" y="749144"/>
            <a:ext cx="9144059" cy="4394532"/>
            <a:chOff x="0" y="-38100"/>
            <a:chExt cx="4816592" cy="2314800"/>
          </a:xfrm>
        </p:grpSpPr>
        <p:sp>
          <p:nvSpPr>
            <p:cNvPr id="273" name="Google Shape;273;p4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74" name="Google Shape;274;p40"/>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75" name="Google Shape;275;p4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76" name="Google Shape;276;p40"/>
          <p:cNvSpPr txBox="1"/>
          <p:nvPr/>
        </p:nvSpPr>
        <p:spPr>
          <a:xfrm>
            <a:off x="454192" y="144674"/>
            <a:ext cx="7260900" cy="923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Benefits of Health Apps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77" name="Google Shape;277;p40"/>
          <p:cNvSpPr txBox="1"/>
          <p:nvPr/>
        </p:nvSpPr>
        <p:spPr>
          <a:xfrm>
            <a:off x="401599" y="1907438"/>
            <a:ext cx="5722500" cy="20779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What advantages do health apps offer to older people in improving their health and well-being</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278" name="Google Shape;278;p40"/>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79" name="Google Shape;279;p40"/>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374762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41"/>
          <p:cNvSpPr txBox="1"/>
          <p:nvPr/>
        </p:nvSpPr>
        <p:spPr>
          <a:xfrm>
            <a:off x="514350" y="380682"/>
            <a:ext cx="746233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Benefits of Health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86" name="Google Shape;286;p4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87" name="Google Shape;287;p41"/>
          <p:cNvSpPr/>
          <p:nvPr/>
        </p:nvSpPr>
        <p:spPr>
          <a:xfrm>
            <a:off x="537210" y="891763"/>
            <a:ext cx="7467600" cy="453457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Eric Topol, an American physician once said:</a:t>
            </a: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So what could the benefits of Health Apps be? </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88" name="Google Shape;288;p41"/>
          <p:cNvPicPr preferRelativeResize="0"/>
          <p:nvPr/>
        </p:nvPicPr>
        <p:blipFill rotWithShape="1">
          <a:blip r:embed="rId4">
            <a:alphaModFix/>
          </a:blip>
          <a:srcRect/>
          <a:stretch/>
        </p:blipFill>
        <p:spPr>
          <a:xfrm>
            <a:off x="4167033" y="1954587"/>
            <a:ext cx="2452895" cy="1962150"/>
          </a:xfrm>
          <a:prstGeom prst="rect">
            <a:avLst/>
          </a:prstGeom>
          <a:noFill/>
          <a:ln>
            <a:noFill/>
          </a:ln>
        </p:spPr>
      </p:pic>
      <p:sp>
        <p:nvSpPr>
          <p:cNvPr id="289" name="Google Shape;289;p41"/>
          <p:cNvSpPr/>
          <p:nvPr/>
        </p:nvSpPr>
        <p:spPr>
          <a:xfrm>
            <a:off x="1600200" y="1792662"/>
            <a:ext cx="1905000" cy="1143000"/>
          </a:xfrm>
          <a:prstGeom prst="wedgeEllipseCallout">
            <a:avLst>
              <a:gd name="adj1" fmla="val 65910"/>
              <a:gd name="adj2" fmla="val 45357"/>
            </a:avLst>
          </a:prstGeom>
          <a:solidFill>
            <a:schemeClr val="accent1"/>
          </a:solidFill>
          <a:ln w="25400" cap="flat" cmpd="sng">
            <a:solidFill>
              <a:srgbClr val="395E89"/>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65000"/>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FFFFFF"/>
                </a:solidFill>
                <a:effectLst/>
                <a:uLnTx/>
                <a:uFillTx/>
                <a:latin typeface="Arial"/>
                <a:ea typeface="Arial"/>
                <a:cs typeface="Arial"/>
                <a:sym typeface="Arial"/>
              </a:rPr>
              <a:t>I do not prescribe drugs for my patients, I prescribe Apps.</a:t>
            </a:r>
            <a:endParaRPr kumimoji="0" sz="1000" b="0" i="1"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610180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2"/>
          <p:cNvPicPr preferRelativeResize="0"/>
          <p:nvPr/>
        </p:nvPicPr>
        <p:blipFill rotWithShape="1">
          <a:blip r:embed="rId3">
            <a:alphaModFix/>
          </a:blip>
          <a:srcRect/>
          <a:stretch/>
        </p:blipFill>
        <p:spPr>
          <a:xfrm>
            <a:off x="5638800" y="1352550"/>
            <a:ext cx="3067050" cy="3067050"/>
          </a:xfrm>
          <a:prstGeom prst="rect">
            <a:avLst/>
          </a:prstGeom>
          <a:noFill/>
          <a:ln>
            <a:noFill/>
          </a:ln>
        </p:spPr>
      </p:pic>
      <p:sp>
        <p:nvSpPr>
          <p:cNvPr id="295" name="Google Shape;295;p42"/>
          <p:cNvSpPr txBox="1"/>
          <p:nvPr/>
        </p:nvSpPr>
        <p:spPr>
          <a:xfrm>
            <a:off x="514350" y="380682"/>
            <a:ext cx="746233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Benefits of Health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96" name="Google Shape;296;p4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297" name="Google Shape;297;p42"/>
          <p:cNvSpPr/>
          <p:nvPr/>
        </p:nvSpPr>
        <p:spPr>
          <a:xfrm>
            <a:off x="514350" y="1101513"/>
            <a:ext cx="5029200" cy="4470450"/>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Support Self-Care: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Empower clients to take an active role in managing their own health and understanding their condition.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Increase treatment and prevention of chronic diseases: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Help patients to adhere to treatment plans, monitor their condition and avoid complications.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1430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855418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p:nvPr/>
        </p:nvSpPr>
        <p:spPr>
          <a:xfrm>
            <a:off x="514350" y="380682"/>
            <a:ext cx="746233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Benefits of Health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03" name="Google Shape;303;p4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04" name="Google Shape;304;p43"/>
          <p:cNvSpPr/>
          <p:nvPr/>
        </p:nvSpPr>
        <p:spPr>
          <a:xfrm>
            <a:off x="419100" y="1200150"/>
            <a:ext cx="4533900" cy="4149854"/>
          </a:xfrm>
          <a:prstGeom prst="rect">
            <a:avLst/>
          </a:prstGeom>
          <a:noFill/>
          <a:ln>
            <a:noFill/>
          </a:ln>
        </p:spPr>
        <p:txBody>
          <a:bodyPr spcFirstLastPara="1" wrap="square" lIns="45725" tIns="22850" rIns="45725" bIns="22850" anchor="t" anchorCtr="0">
            <a:noAutofit/>
          </a:bodyPr>
          <a:lstStyle/>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Improve health-care delivery</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Ease data collection and data quality.</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Reduce the work load of care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Can reduce the pressure placed on care workers and reduce the need of care services.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40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05" name="Google Shape;305;p43"/>
          <p:cNvPicPr preferRelativeResize="0"/>
          <p:nvPr/>
        </p:nvPicPr>
        <p:blipFill rotWithShape="1">
          <a:blip r:embed="rId4">
            <a:alphaModFix/>
          </a:blip>
          <a:srcRect l="22592" r="13702" b="6295"/>
          <a:stretch/>
        </p:blipFill>
        <p:spPr>
          <a:xfrm>
            <a:off x="5600700" y="1428750"/>
            <a:ext cx="2445692" cy="3597443"/>
          </a:xfrm>
          <a:prstGeom prst="rect">
            <a:avLst/>
          </a:prstGeom>
          <a:noFill/>
          <a:ln>
            <a:noFill/>
          </a:ln>
        </p:spPr>
      </p:pic>
    </p:spTree>
    <p:extLst>
      <p:ext uri="{BB962C8B-B14F-4D97-AF65-F5344CB8AC3E}">
        <p14:creationId xmlns:p14="http://schemas.microsoft.com/office/powerpoint/2010/main" val="39407430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4"/>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dirty="0">
                <a:ln>
                  <a:noFill/>
                </a:ln>
                <a:solidFill>
                  <a:srgbClr val="379C73"/>
                </a:solidFill>
                <a:effectLst/>
                <a:uLnTx/>
                <a:uFillTx/>
                <a:latin typeface="Gill Sans"/>
                <a:ea typeface="Gill Sans"/>
                <a:cs typeface="Gill Sans"/>
                <a:sym typeface="Gill Sans"/>
              </a:rPr>
              <a:t>Ethical and regulatory considerations</a:t>
            </a:r>
            <a:endParaRPr kumimoji="0" sz="2500" b="1" i="0" u="none" strike="noStrike" kern="0" cap="none" spc="0" normalizeH="0" baseline="0" noProof="0" dirty="0">
              <a:ln>
                <a:noFill/>
              </a:ln>
              <a:solidFill>
                <a:srgbClr val="379C73"/>
              </a:solidFill>
              <a:effectLst/>
              <a:uLnTx/>
              <a:uFillTx/>
              <a:latin typeface="Gill Sans"/>
              <a:ea typeface="Gill Sans"/>
              <a:cs typeface="Gill Sans"/>
              <a:sym typeface="Gill Sans"/>
            </a:endParaRPr>
          </a:p>
        </p:txBody>
      </p:sp>
      <p:sp>
        <p:nvSpPr>
          <p:cNvPr id="311" name="Google Shape;311;p4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12" name="Google Shape;312;p44"/>
          <p:cNvSpPr/>
          <p:nvPr/>
        </p:nvSpPr>
        <p:spPr>
          <a:xfrm>
            <a:off x="457200" y="1238250"/>
            <a:ext cx="7467600" cy="3553800"/>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Health apps have the ability to collect, and potentially share, user data. This makes the management and protection of data an important ethical consideration and one that requires compliance with regulatory standards.</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22860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As there is no legal term for Health Apps, it is important to make informed choices when recommending an App.</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de" sz="1800" b="1" i="0" u="none" strike="noStrike" kern="0" cap="none" spc="0" normalizeH="0" baseline="0" noProof="0" dirty="0">
                <a:ln>
                  <a:noFill/>
                </a:ln>
                <a:solidFill>
                  <a:srgbClr val="379C73"/>
                </a:solidFill>
                <a:effectLst/>
                <a:uLnTx/>
                <a:uFillTx/>
                <a:latin typeface="Gill Sans"/>
                <a:ea typeface="Gill Sans"/>
                <a:cs typeface="Gill Sans"/>
                <a:sym typeface="Arial"/>
              </a:rPr>
              <a:t>For more information on the ethical use of apps, we recommend watching the micro-learning videos Topic 2.</a:t>
            </a:r>
            <a:endParaRPr kumimoji="0" sz="1800" b="1" i="0" u="none" strike="noStrike" kern="0" cap="none" spc="0" normalizeH="0" baseline="0" noProof="0" dirty="0">
              <a:ln>
                <a:noFill/>
              </a:ln>
              <a:solidFill>
                <a:srgbClr val="379C73"/>
              </a:solidFill>
              <a:effectLst/>
              <a:uLnTx/>
              <a:uFillTx/>
              <a:latin typeface="Gill Sans"/>
              <a:ea typeface="Gill Sans"/>
              <a:cs typeface="Gill Sans"/>
              <a:sym typeface="Arial"/>
            </a:endParaRPr>
          </a:p>
          <a:p>
            <a:pPr marL="0" marR="0" lvl="0" indent="0" algn="l" defTabSz="914400" rtl="0" eaLnBrk="1" fontAlgn="auto" latinLnBrk="0" hangingPunct="1">
              <a:lnSpc>
                <a:spcPct val="140011"/>
              </a:lnSpc>
              <a:spcBef>
                <a:spcPts val="120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595959"/>
              </a:solidFill>
              <a:effectLst/>
              <a:uLnTx/>
              <a:uFillTx/>
              <a:latin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322298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45"/>
          <p:cNvSpPr txBox="1"/>
          <p:nvPr/>
        </p:nvSpPr>
        <p:spPr>
          <a:xfrm>
            <a:off x="514350" y="380682"/>
            <a:ext cx="746233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Tips for a safe use of Health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19" name="Google Shape;319;p4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grpSp>
        <p:nvGrpSpPr>
          <p:cNvPr id="320" name="Google Shape;320;p45"/>
          <p:cNvGrpSpPr/>
          <p:nvPr/>
        </p:nvGrpSpPr>
        <p:grpSpPr>
          <a:xfrm>
            <a:off x="2602912" y="1392006"/>
            <a:ext cx="3185451" cy="3083388"/>
            <a:chOff x="5663023" y="2712"/>
            <a:chExt cx="6370901" cy="6166775"/>
          </a:xfrm>
        </p:grpSpPr>
        <p:sp>
          <p:nvSpPr>
            <p:cNvPr id="321" name="Google Shape;321;p45"/>
            <p:cNvSpPr/>
            <p:nvPr/>
          </p:nvSpPr>
          <p:spPr>
            <a:xfrm>
              <a:off x="5663023" y="2712"/>
              <a:ext cx="6370901" cy="1185918"/>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2" name="Google Shape;322;p45"/>
            <p:cNvSpPr txBox="1"/>
            <p:nvPr/>
          </p:nvSpPr>
          <p:spPr>
            <a:xfrm>
              <a:off x="5720915" y="60604"/>
              <a:ext cx="6255117" cy="1070134"/>
            </a:xfrm>
            <a:prstGeom prst="rect">
              <a:avLst/>
            </a:prstGeom>
            <a:noFill/>
            <a:ln>
              <a:noFill/>
            </a:ln>
          </p:spPr>
          <p:txBody>
            <a:bodyPr spcFirstLastPara="1" wrap="square" lIns="62875" tIns="31425" rIns="62875" bIns="3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de" sz="1700" b="0" i="0" u="none" strike="noStrike" kern="0" cap="none" spc="0" normalizeH="0" baseline="0" noProof="0">
                  <a:ln>
                    <a:noFill/>
                  </a:ln>
                  <a:solidFill>
                    <a:srgbClr val="FFFFFF"/>
                  </a:solidFill>
                  <a:effectLst/>
                  <a:uLnTx/>
                  <a:uFillTx/>
                  <a:latin typeface="Calibri"/>
                  <a:ea typeface="Calibri"/>
                  <a:cs typeface="Calibri"/>
                  <a:sym typeface="Calibri"/>
                </a:rPr>
                <a:t>Check the source and credibility of the app</a:t>
              </a:r>
              <a:endParaRPr kumimoji="0" sz="17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3" name="Google Shape;323;p45"/>
            <p:cNvSpPr/>
            <p:nvPr/>
          </p:nvSpPr>
          <p:spPr>
            <a:xfrm>
              <a:off x="5663023" y="1247926"/>
              <a:ext cx="6370901" cy="1185918"/>
            </a:xfrm>
            <a:prstGeom prst="roundRect">
              <a:avLst>
                <a:gd name="adj" fmla="val 16667"/>
              </a:avLst>
            </a:prstGeom>
            <a:solidFill>
              <a:srgbClr val="665CAA"/>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4" name="Google Shape;324;p45"/>
            <p:cNvSpPr txBox="1"/>
            <p:nvPr/>
          </p:nvSpPr>
          <p:spPr>
            <a:xfrm>
              <a:off x="5720915" y="1305818"/>
              <a:ext cx="6255117" cy="1070134"/>
            </a:xfrm>
            <a:prstGeom prst="rect">
              <a:avLst/>
            </a:prstGeom>
            <a:noFill/>
            <a:ln>
              <a:noFill/>
            </a:ln>
          </p:spPr>
          <p:txBody>
            <a:bodyPr spcFirstLastPara="1" wrap="square" lIns="62875" tIns="31425" rIns="62875" bIns="3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de" sz="1700" b="0" i="0" u="none" strike="noStrike" kern="0" cap="none" spc="0" normalizeH="0" baseline="0" noProof="0">
                  <a:ln>
                    <a:noFill/>
                  </a:ln>
                  <a:solidFill>
                    <a:srgbClr val="FFFFFF"/>
                  </a:solidFill>
                  <a:effectLst/>
                  <a:uLnTx/>
                  <a:uFillTx/>
                  <a:latin typeface="Calibri"/>
                  <a:ea typeface="Calibri"/>
                  <a:cs typeface="Calibri"/>
                  <a:sym typeface="Calibri"/>
                </a:rPr>
                <a:t>Read the terms and conditions and privacy policy</a:t>
              </a:r>
              <a:endParaRPr kumimoji="0" sz="17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5" name="Google Shape;325;p45"/>
            <p:cNvSpPr/>
            <p:nvPr/>
          </p:nvSpPr>
          <p:spPr>
            <a:xfrm>
              <a:off x="5663023" y="2493140"/>
              <a:ext cx="6370901" cy="1185918"/>
            </a:xfrm>
            <a:prstGeom prst="roundRect">
              <a:avLst>
                <a:gd name="adj" fmla="val 16667"/>
              </a:avLst>
            </a:prstGeom>
            <a:solidFill>
              <a:srgbClr val="5665B3"/>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6" name="Google Shape;326;p45"/>
            <p:cNvSpPr txBox="1"/>
            <p:nvPr/>
          </p:nvSpPr>
          <p:spPr>
            <a:xfrm>
              <a:off x="5720915" y="2551032"/>
              <a:ext cx="6255117" cy="1070134"/>
            </a:xfrm>
            <a:prstGeom prst="rect">
              <a:avLst/>
            </a:prstGeom>
            <a:noFill/>
            <a:ln>
              <a:noFill/>
            </a:ln>
          </p:spPr>
          <p:txBody>
            <a:bodyPr spcFirstLastPara="1" wrap="square" lIns="62875" tIns="31425" rIns="62875" bIns="3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de" sz="1700" b="0" i="0" u="none" strike="noStrike" kern="0" cap="none" spc="0" normalizeH="0" baseline="0" noProof="0">
                  <a:ln>
                    <a:noFill/>
                  </a:ln>
                  <a:solidFill>
                    <a:srgbClr val="FFFFFF"/>
                  </a:solidFill>
                  <a:effectLst/>
                  <a:uLnTx/>
                  <a:uFillTx/>
                  <a:latin typeface="Calibri"/>
                  <a:ea typeface="Calibri"/>
                  <a:cs typeface="Calibri"/>
                  <a:sym typeface="Calibri"/>
                </a:rPr>
                <a:t>Choose the app that best suits your needs and preferences</a:t>
              </a:r>
              <a:endParaRPr kumimoji="0" sz="17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7" name="Google Shape;327;p45"/>
            <p:cNvSpPr/>
            <p:nvPr/>
          </p:nvSpPr>
          <p:spPr>
            <a:xfrm>
              <a:off x="5663023" y="3738355"/>
              <a:ext cx="6370901" cy="1185918"/>
            </a:xfrm>
            <a:prstGeom prst="roundRect">
              <a:avLst>
                <a:gd name="adj" fmla="val 16667"/>
              </a:avLst>
            </a:prstGeom>
            <a:solidFill>
              <a:srgbClr val="4F83BD"/>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8" name="Google Shape;328;p45"/>
            <p:cNvSpPr txBox="1"/>
            <p:nvPr/>
          </p:nvSpPr>
          <p:spPr>
            <a:xfrm>
              <a:off x="5720915" y="3796247"/>
              <a:ext cx="6255117" cy="1070134"/>
            </a:xfrm>
            <a:prstGeom prst="rect">
              <a:avLst/>
            </a:prstGeom>
            <a:noFill/>
            <a:ln>
              <a:noFill/>
            </a:ln>
          </p:spPr>
          <p:txBody>
            <a:bodyPr spcFirstLastPara="1" wrap="square" lIns="62875" tIns="31425" rIns="62875" bIns="3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de" sz="1700" b="0" i="0" u="none" strike="noStrike" kern="0" cap="none" spc="0" normalizeH="0" baseline="0" noProof="0">
                  <a:ln>
                    <a:noFill/>
                  </a:ln>
                  <a:solidFill>
                    <a:srgbClr val="FFFFFF"/>
                  </a:solidFill>
                  <a:effectLst/>
                  <a:uLnTx/>
                  <a:uFillTx/>
                  <a:latin typeface="Calibri"/>
                  <a:ea typeface="Calibri"/>
                  <a:cs typeface="Calibri"/>
                  <a:sym typeface="Calibri"/>
                </a:rPr>
                <a:t>Consider the app as a supplement to professional care</a:t>
              </a:r>
              <a:endParaRPr kumimoji="0" sz="17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9" name="Google Shape;329;p45"/>
            <p:cNvSpPr/>
            <p:nvPr/>
          </p:nvSpPr>
          <p:spPr>
            <a:xfrm>
              <a:off x="5663023" y="4983569"/>
              <a:ext cx="6370901" cy="1185918"/>
            </a:xfrm>
            <a:prstGeom prst="roundRect">
              <a:avLst>
                <a:gd name="adj" fmla="val 16667"/>
              </a:avLst>
            </a:prstGeom>
            <a:solidFill>
              <a:srgbClr val="4AA9C5"/>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0" name="Google Shape;330;p45"/>
            <p:cNvSpPr txBox="1"/>
            <p:nvPr/>
          </p:nvSpPr>
          <p:spPr>
            <a:xfrm>
              <a:off x="5720915" y="5041461"/>
              <a:ext cx="6255117" cy="1070134"/>
            </a:xfrm>
            <a:prstGeom prst="rect">
              <a:avLst/>
            </a:prstGeom>
            <a:noFill/>
            <a:ln>
              <a:noFill/>
            </a:ln>
          </p:spPr>
          <p:txBody>
            <a:bodyPr spcFirstLastPara="1" wrap="square" lIns="62875" tIns="31425" rIns="62875" bIns="3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de" sz="1700" b="0" i="0" u="none" strike="noStrike" kern="0" cap="none" spc="0" normalizeH="0" baseline="0" noProof="0">
                  <a:ln>
                    <a:noFill/>
                  </a:ln>
                  <a:solidFill>
                    <a:srgbClr val="FFFFFF"/>
                  </a:solidFill>
                  <a:effectLst/>
                  <a:uLnTx/>
                  <a:uFillTx/>
                  <a:latin typeface="Calibri"/>
                  <a:ea typeface="Calibri"/>
                  <a:cs typeface="Calibri"/>
                  <a:sym typeface="Calibri"/>
                </a:rPr>
                <a:t>Regularly review and update the app</a:t>
              </a:r>
              <a:endParaRPr kumimoji="0" sz="17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431428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34"/>
        <p:cNvGrpSpPr/>
        <p:nvPr/>
      </p:nvGrpSpPr>
      <p:grpSpPr>
        <a:xfrm>
          <a:off x="0" y="0"/>
          <a:ext cx="0" cy="0"/>
          <a:chOff x="0" y="0"/>
          <a:chExt cx="0" cy="0"/>
        </a:xfrm>
      </p:grpSpPr>
      <p:grpSp>
        <p:nvGrpSpPr>
          <p:cNvPr id="335" name="Google Shape;335;p46"/>
          <p:cNvGrpSpPr/>
          <p:nvPr/>
        </p:nvGrpSpPr>
        <p:grpSpPr>
          <a:xfrm>
            <a:off x="0" y="749144"/>
            <a:ext cx="9144059" cy="4394532"/>
            <a:chOff x="0" y="-38100"/>
            <a:chExt cx="4816592" cy="2314800"/>
          </a:xfrm>
        </p:grpSpPr>
        <p:sp>
          <p:nvSpPr>
            <p:cNvPr id="336" name="Google Shape;336;p4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37" name="Google Shape;337;p46"/>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38" name="Google Shape;338;p4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39" name="Google Shape;339;p46"/>
          <p:cNvSpPr txBox="1"/>
          <p:nvPr/>
        </p:nvSpPr>
        <p:spPr>
          <a:xfrm>
            <a:off x="454192" y="144674"/>
            <a:ext cx="7260900" cy="923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Examples of Health Apps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340" name="Google Shape;340;p46"/>
          <p:cNvSpPr txBox="1"/>
          <p:nvPr/>
        </p:nvSpPr>
        <p:spPr>
          <a:xfrm>
            <a:off x="454187" y="1944175"/>
            <a:ext cx="5722500" cy="20779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Health Apps for different purposes</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Key features of the App</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341" name="Google Shape;341;p46"/>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42" name="Google Shape;342;p46"/>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2408819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p:nvPr/>
        </p:nvSpPr>
        <p:spPr>
          <a:xfrm>
            <a:off x="514350" y="380682"/>
            <a:ext cx="746233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Fitness Apps/ Digital Coaches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48" name="Google Shape;348;p4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49" name="Google Shape;349;p47"/>
          <p:cNvSpPr/>
          <p:nvPr/>
        </p:nvSpPr>
        <p:spPr>
          <a:xfrm>
            <a:off x="457200" y="1162050"/>
            <a:ext cx="5791200" cy="3252173"/>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Name</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Step Tracker - Pedometer</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Target Group</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People who want to monitor and track their physical activity, particularly their daily step count</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Benefits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Promote physical activity, increase awareness of daily movement patterns</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Data Protection</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No data shared with third party companies, Data is encrypted during transmission</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Costs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Free/In-App Purchase</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Languages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English, others?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50" name="Google Shape;350;p47"/>
          <p:cNvPicPr preferRelativeResize="0"/>
          <p:nvPr/>
        </p:nvPicPr>
        <p:blipFill rotWithShape="1">
          <a:blip r:embed="rId4">
            <a:alphaModFix/>
          </a:blip>
          <a:srcRect/>
          <a:stretch/>
        </p:blipFill>
        <p:spPr>
          <a:xfrm>
            <a:off x="7048500" y="1077953"/>
            <a:ext cx="1633765" cy="1352739"/>
          </a:xfrm>
          <a:prstGeom prst="rect">
            <a:avLst/>
          </a:prstGeom>
          <a:noFill/>
          <a:ln>
            <a:noFill/>
          </a:ln>
        </p:spPr>
      </p:pic>
      <p:sp>
        <p:nvSpPr>
          <p:cNvPr id="351" name="Google Shape;351;p47"/>
          <p:cNvSpPr txBox="1"/>
          <p:nvPr/>
        </p:nvSpPr>
        <p:spPr>
          <a:xfrm>
            <a:off x="7391400" y="4743450"/>
            <a:ext cx="1551004" cy="230832"/>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600" b="0" i="0" u="none" strike="noStrike" kern="0" cap="none" spc="0" normalizeH="0" baseline="0" noProof="0">
                <a:ln>
                  <a:noFill/>
                </a:ln>
                <a:solidFill>
                  <a:srgbClr val="000000"/>
                </a:solidFill>
                <a:effectLst/>
                <a:uLnTx/>
                <a:uFillTx/>
                <a:latin typeface="Calibri"/>
                <a:ea typeface="Calibri"/>
                <a:cs typeface="Calibri"/>
                <a:sym typeface="Calibri"/>
              </a:rPr>
              <a:t>Image Source: </a:t>
            </a:r>
            <a:r>
              <a:rPr kumimoji="0" lang="de" sz="600" b="0" i="0" u="sng" strike="noStrike" kern="0" cap="none" spc="0" normalizeH="0" baseline="0" noProof="0">
                <a:ln>
                  <a:noFill/>
                </a:ln>
                <a:solidFill>
                  <a:srgbClr val="0000FF"/>
                </a:solidFill>
                <a:effectLst/>
                <a:uLnTx/>
                <a:uFillTx/>
                <a:latin typeface="Calibri"/>
                <a:ea typeface="Calibri"/>
                <a:cs typeface="Calibri"/>
                <a:sym typeface="Calibri"/>
                <a:hlinkClick r:id="rId5"/>
              </a:rPr>
              <a:t>Google Play Store – Step Tracker-Pedometer</a:t>
            </a:r>
            <a:endParaRPr kumimoji="0" sz="6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52" name="Google Shape;352;p47"/>
          <p:cNvPicPr preferRelativeResize="0"/>
          <p:nvPr/>
        </p:nvPicPr>
        <p:blipFill rotWithShape="1">
          <a:blip r:embed="rId6">
            <a:alphaModFix/>
          </a:blip>
          <a:srcRect/>
          <a:stretch/>
        </p:blipFill>
        <p:spPr>
          <a:xfrm>
            <a:off x="6315015" y="2531616"/>
            <a:ext cx="1076385" cy="2110911"/>
          </a:xfrm>
          <a:prstGeom prst="rect">
            <a:avLst/>
          </a:prstGeom>
          <a:noFill/>
          <a:ln>
            <a:noFill/>
          </a:ln>
        </p:spPr>
      </p:pic>
    </p:spTree>
    <p:extLst>
      <p:ext uri="{BB962C8B-B14F-4D97-AF65-F5344CB8AC3E}">
        <p14:creationId xmlns:p14="http://schemas.microsoft.com/office/powerpoint/2010/main" val="3661468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76"/>
        <p:cNvGrpSpPr/>
        <p:nvPr/>
      </p:nvGrpSpPr>
      <p:grpSpPr>
        <a:xfrm>
          <a:off x="0" y="0"/>
          <a:ext cx="0" cy="0"/>
          <a:chOff x="0" y="0"/>
          <a:chExt cx="0" cy="0"/>
        </a:xfrm>
      </p:grpSpPr>
      <p:grpSp>
        <p:nvGrpSpPr>
          <p:cNvPr id="477" name="Google Shape;477;p63"/>
          <p:cNvGrpSpPr/>
          <p:nvPr/>
        </p:nvGrpSpPr>
        <p:grpSpPr>
          <a:xfrm>
            <a:off x="0" y="749145"/>
            <a:ext cx="9144000" cy="4394356"/>
            <a:chOff x="0" y="-38100"/>
            <a:chExt cx="4816593" cy="2314722"/>
          </a:xfrm>
        </p:grpSpPr>
        <p:sp>
          <p:nvSpPr>
            <p:cNvPr id="478" name="Google Shape;478;p6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79" name="Google Shape;479;p6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rgbClr val="000000"/>
                </a:solidFill>
                <a:latin typeface="Calibri"/>
                <a:ea typeface="Calibri"/>
                <a:cs typeface="Calibri"/>
                <a:sym typeface="Calibri"/>
              </a:endParaRPr>
            </a:p>
          </p:txBody>
        </p:sp>
      </p:grpSp>
      <p:sp>
        <p:nvSpPr>
          <p:cNvPr id="480" name="Google Shape;480;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81" name="Google Shape;481;p63"/>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Benefits of technology in long-term care?</a:t>
            </a:r>
            <a:endParaRPr sz="700" b="0" i="0" u="none" strike="noStrike" cap="none">
              <a:solidFill>
                <a:srgbClr val="000000"/>
              </a:solidFill>
              <a:latin typeface="Arial"/>
              <a:ea typeface="Arial"/>
              <a:cs typeface="Arial"/>
              <a:sym typeface="Arial"/>
            </a:endParaRPr>
          </a:p>
        </p:txBody>
      </p:sp>
      <p:sp>
        <p:nvSpPr>
          <p:cNvPr id="482" name="Google Shape;482;p63"/>
          <p:cNvSpPr txBox="1"/>
          <p:nvPr/>
        </p:nvSpPr>
        <p:spPr>
          <a:xfrm>
            <a:off x="576110" y="1631608"/>
            <a:ext cx="5547715" cy="3093134"/>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2400" b="1" i="0" u="none" strike="noStrike" cap="none" dirty="0">
                <a:solidFill>
                  <a:srgbClr val="3F3F3F"/>
                </a:solidFill>
                <a:latin typeface="Arial"/>
                <a:ea typeface="Arial"/>
                <a:cs typeface="Arial"/>
                <a:sym typeface="Arial"/>
              </a:rPr>
              <a:t>How can technology support caregivers and improve working conditions in the sector?</a:t>
            </a:r>
            <a:endParaRPr sz="500" dirty="0"/>
          </a:p>
          <a:p>
            <a:pPr marL="0" marR="0" lvl="0" indent="0" algn="l" rtl="0">
              <a:lnSpc>
                <a:spcPct val="100000"/>
              </a:lnSpc>
              <a:spcBef>
                <a:spcPts val="0"/>
              </a:spcBef>
              <a:spcAft>
                <a:spcPts val="0"/>
              </a:spcAft>
              <a:buNone/>
            </a:pPr>
            <a:endParaRPr sz="24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de" sz="2400" b="1" i="0" u="none" strike="noStrike" cap="none" dirty="0">
                <a:solidFill>
                  <a:srgbClr val="3F3F3F"/>
                </a:solidFill>
                <a:latin typeface="Arial"/>
                <a:ea typeface="Arial"/>
                <a:cs typeface="Arial"/>
                <a:sym typeface="Arial"/>
              </a:rPr>
              <a:t>How can technology improve the quality of care services and the quality of life of older people?</a:t>
            </a:r>
            <a:endParaRPr sz="500" dirty="0"/>
          </a:p>
          <a:p>
            <a:pPr marL="0" marR="0" lvl="0" indent="0" algn="l" rtl="0">
              <a:lnSpc>
                <a:spcPct val="100000"/>
              </a:lnSpc>
              <a:spcBef>
                <a:spcPts val="0"/>
              </a:spcBef>
              <a:spcAft>
                <a:spcPts val="0"/>
              </a:spcAft>
              <a:buNone/>
            </a:pPr>
            <a:endParaRPr sz="3000" b="1" i="0" u="none" strike="noStrike" cap="none" dirty="0">
              <a:solidFill>
                <a:srgbClr val="3F3F3F"/>
              </a:solidFill>
              <a:latin typeface="Arial"/>
              <a:ea typeface="Arial"/>
              <a:cs typeface="Arial"/>
              <a:sym typeface="Arial"/>
            </a:endParaRPr>
          </a:p>
        </p:txBody>
      </p:sp>
      <p:sp>
        <p:nvSpPr>
          <p:cNvPr id="483" name="Google Shape;483;p63"/>
          <p:cNvSpPr txBox="1"/>
          <p:nvPr/>
        </p:nvSpPr>
        <p:spPr>
          <a:xfrm>
            <a:off x="5907618"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5700"/>
              <a:buFont typeface="Arial"/>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
        <p:nvSpPr>
          <p:cNvPr id="484" name="Google Shape;484;p6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8"/>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Drink Reminder</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58" name="Google Shape;358;p4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59" name="Google Shape;359;p48"/>
          <p:cNvSpPr txBox="1"/>
          <p:nvPr/>
        </p:nvSpPr>
        <p:spPr>
          <a:xfrm>
            <a:off x="514350" y="1105000"/>
            <a:ext cx="4614300" cy="29925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Name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WaterMinder Water Tracker</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Target Group:</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People who want to improve their drinking habits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Benefits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Smart reminders during the day</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Data Protection:</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Uncritical</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Costs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Free/In-App Purchase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Languages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English, German, French, Italian, Dutch,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60" name="Google Shape;360;p48"/>
          <p:cNvPicPr preferRelativeResize="0"/>
          <p:nvPr/>
        </p:nvPicPr>
        <p:blipFill rotWithShape="1">
          <a:blip r:embed="rId4">
            <a:alphaModFix/>
          </a:blip>
          <a:srcRect r="17537"/>
          <a:stretch/>
        </p:blipFill>
        <p:spPr>
          <a:xfrm>
            <a:off x="5379975" y="901565"/>
            <a:ext cx="3048000" cy="3743848"/>
          </a:xfrm>
          <a:prstGeom prst="rect">
            <a:avLst/>
          </a:prstGeom>
          <a:noFill/>
          <a:ln>
            <a:noFill/>
          </a:ln>
        </p:spPr>
      </p:pic>
      <p:sp>
        <p:nvSpPr>
          <p:cNvPr id="361" name="Google Shape;361;p48"/>
          <p:cNvSpPr txBox="1"/>
          <p:nvPr/>
        </p:nvSpPr>
        <p:spPr>
          <a:xfrm>
            <a:off x="6972300" y="4286250"/>
            <a:ext cx="1181100" cy="1385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600" b="0" i="0" u="none" strike="noStrike" kern="0" cap="none" spc="0" normalizeH="0" baseline="0" noProof="0">
                <a:ln>
                  <a:noFill/>
                </a:ln>
                <a:solidFill>
                  <a:srgbClr val="000000"/>
                </a:solidFill>
                <a:effectLst/>
                <a:uLnTx/>
                <a:uFillTx/>
                <a:latin typeface="Calibri"/>
                <a:ea typeface="Calibri"/>
                <a:cs typeface="Calibri"/>
                <a:sym typeface="Calibri"/>
              </a:rPr>
              <a:t>Source: </a:t>
            </a:r>
            <a:r>
              <a:rPr kumimoji="0" lang="de" sz="600" b="0" i="0" u="sng" strike="noStrike" kern="0" cap="none" spc="0" normalizeH="0" baseline="0" noProof="0">
                <a:ln>
                  <a:noFill/>
                </a:ln>
                <a:solidFill>
                  <a:srgbClr val="0000FF"/>
                </a:solidFill>
                <a:effectLst/>
                <a:uLnTx/>
                <a:uFillTx/>
                <a:latin typeface="Calibri"/>
                <a:ea typeface="Calibri"/>
                <a:cs typeface="Calibri"/>
                <a:sym typeface="Calibri"/>
                <a:hlinkClick r:id="rId5"/>
              </a:rPr>
              <a:t>waterminder.com </a:t>
            </a:r>
            <a:endParaRPr kumimoji="0" sz="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46777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9"/>
          <p:cNvPicPr preferRelativeResize="0"/>
          <p:nvPr/>
        </p:nvPicPr>
        <p:blipFill rotWithShape="1">
          <a:blip r:embed="rId3">
            <a:alphaModFix/>
          </a:blip>
          <a:srcRect/>
          <a:stretch/>
        </p:blipFill>
        <p:spPr>
          <a:xfrm>
            <a:off x="5295900" y="2228850"/>
            <a:ext cx="1162212" cy="2572109"/>
          </a:xfrm>
          <a:prstGeom prst="rect">
            <a:avLst/>
          </a:prstGeom>
          <a:noFill/>
          <a:ln>
            <a:noFill/>
          </a:ln>
        </p:spPr>
      </p:pic>
      <p:sp>
        <p:nvSpPr>
          <p:cNvPr id="367" name="Google Shape;367;p49"/>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Blood-Sugar Diary</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68" name="Google Shape;368;p4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369" name="Google Shape;369;p49"/>
          <p:cNvSpPr txBox="1"/>
          <p:nvPr/>
        </p:nvSpPr>
        <p:spPr>
          <a:xfrm>
            <a:off x="514350" y="1104996"/>
            <a:ext cx="4248150" cy="3447098"/>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Name</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DiabetesConnect</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Target Group</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People with diabetes- type I and II</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Benefits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Documentation of diabetes data (blood sugar, meals, insulin, medication, etc.), analysation of data, exporting values via pdf-documents</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Costs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Free/In-App Purchase</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Languages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English, German, French</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Developer</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SquareMed Software</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70" name="Google Shape;370;p49"/>
          <p:cNvPicPr preferRelativeResize="0"/>
          <p:nvPr/>
        </p:nvPicPr>
        <p:blipFill rotWithShape="1">
          <a:blip r:embed="rId5">
            <a:alphaModFix/>
          </a:blip>
          <a:srcRect/>
          <a:stretch/>
        </p:blipFill>
        <p:spPr>
          <a:xfrm>
            <a:off x="6553200" y="1095396"/>
            <a:ext cx="1714500" cy="1672829"/>
          </a:xfrm>
          <a:prstGeom prst="rect">
            <a:avLst/>
          </a:prstGeom>
          <a:noFill/>
          <a:ln>
            <a:noFill/>
          </a:ln>
        </p:spPr>
      </p:pic>
      <p:sp>
        <p:nvSpPr>
          <p:cNvPr id="371" name="Google Shape;371;p49"/>
          <p:cNvSpPr txBox="1"/>
          <p:nvPr/>
        </p:nvSpPr>
        <p:spPr>
          <a:xfrm>
            <a:off x="7620000" y="4857750"/>
            <a:ext cx="1905000" cy="126958"/>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00"/>
              <a:buFont typeface="Arial"/>
              <a:buNone/>
              <a:tabLst/>
              <a:defRPr/>
            </a:pPr>
            <a:r>
              <a:rPr kumimoji="0" lang="de" sz="500" b="0" i="0" u="none" strike="noStrike" kern="0" cap="none" spc="0" normalizeH="0" baseline="0" noProof="0">
                <a:ln>
                  <a:noFill/>
                </a:ln>
                <a:solidFill>
                  <a:srgbClr val="000000"/>
                </a:solidFill>
                <a:effectLst/>
                <a:uLnTx/>
                <a:uFillTx/>
                <a:latin typeface="Calibri"/>
                <a:ea typeface="Calibri"/>
                <a:cs typeface="Calibri"/>
                <a:sym typeface="Calibri"/>
              </a:rPr>
              <a:t>Image Source: </a:t>
            </a:r>
            <a:r>
              <a:rPr kumimoji="0" lang="de" sz="500" b="0" i="0" u="sng" strike="noStrike" kern="0" cap="none" spc="0" normalizeH="0" baseline="0" noProof="0">
                <a:ln>
                  <a:noFill/>
                </a:ln>
                <a:solidFill>
                  <a:srgbClr val="0000FF"/>
                </a:solidFill>
                <a:effectLst/>
                <a:uLnTx/>
                <a:uFillTx/>
                <a:latin typeface="Calibri"/>
                <a:ea typeface="Calibri"/>
                <a:cs typeface="Calibri"/>
                <a:sym typeface="Calibri"/>
                <a:hlinkClick r:id="rId6"/>
              </a:rPr>
              <a:t>App Store</a:t>
            </a:r>
            <a:r>
              <a:rPr kumimoji="0" lang="de" sz="5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de" sz="500" b="0" i="0" u="sng" strike="noStrike" kern="0" cap="none" spc="0" normalizeH="0" baseline="0" noProof="0">
                <a:ln>
                  <a:noFill/>
                </a:ln>
                <a:solidFill>
                  <a:srgbClr val="0000FF"/>
                </a:solidFill>
                <a:effectLst/>
                <a:uLnTx/>
                <a:uFillTx/>
                <a:latin typeface="Calibri"/>
                <a:ea typeface="Calibri"/>
                <a:cs typeface="Calibri"/>
                <a:sym typeface="Calibri"/>
                <a:hlinkClick r:id="rId6"/>
              </a:rPr>
              <a:t>Diabetes Connect</a:t>
            </a: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882141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0"/>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Memory and Attention</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77" name="Google Shape;377;p5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78" name="Google Shape;378;p50"/>
          <p:cNvSpPr/>
          <p:nvPr/>
        </p:nvSpPr>
        <p:spPr>
          <a:xfrm>
            <a:off x="514350" y="1186978"/>
            <a:ext cx="6462750" cy="3467550"/>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Name</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Lumosity Brain Training</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Target Group</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For people who want to train their memory and attention with different games</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Benefit</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Lumosity is a cognitive training programme that offers an interactive way for users to train their brain, memory, speed, flexibility and problem solving.</a:t>
            </a:r>
            <a:br>
              <a:rPr kumimoji="0" lang="de" sz="1600" b="0" i="0" u="none" strike="noStrike" kern="0" cap="none" spc="0" normalizeH="0" baseline="0" noProof="0">
                <a:ln>
                  <a:noFill/>
                </a:ln>
                <a:solidFill>
                  <a:srgbClr val="595959"/>
                </a:solidFill>
                <a:effectLst/>
                <a:uLnTx/>
                <a:uFillTx/>
                <a:latin typeface="Arial"/>
                <a:ea typeface="Arial"/>
                <a:cs typeface="Arial"/>
                <a:sym typeface="Arial"/>
              </a:rPr>
            </a:br>
            <a:r>
              <a:rPr kumimoji="0" lang="de" sz="1600" b="0" i="0" u="none" strike="noStrike" kern="0" cap="none" spc="0" normalizeH="0" baseline="0" noProof="0">
                <a:ln>
                  <a:noFill/>
                </a:ln>
                <a:solidFill>
                  <a:srgbClr val="595959"/>
                </a:solidFill>
                <a:effectLst/>
                <a:uLnTx/>
                <a:uFillTx/>
                <a:latin typeface="Arial"/>
                <a:ea typeface="Arial"/>
                <a:cs typeface="Arial"/>
                <a:sym typeface="Arial"/>
              </a:rPr>
              <a:t>Platforms: Android, iPhone, Apple Watch, iPad</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Cost</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Free</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Languages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English, German, French, Spanish, Portuguese</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79" name="Google Shape;379;p50"/>
          <p:cNvPicPr preferRelativeResize="0"/>
          <p:nvPr/>
        </p:nvPicPr>
        <p:blipFill rotWithShape="1">
          <a:blip r:embed="rId4">
            <a:alphaModFix/>
          </a:blip>
          <a:srcRect/>
          <a:stretch/>
        </p:blipFill>
        <p:spPr>
          <a:xfrm>
            <a:off x="6977150" y="1529375"/>
            <a:ext cx="1595350" cy="1504513"/>
          </a:xfrm>
          <a:prstGeom prst="rect">
            <a:avLst/>
          </a:prstGeom>
          <a:noFill/>
          <a:ln>
            <a:noFill/>
          </a:ln>
        </p:spPr>
      </p:pic>
      <p:sp>
        <p:nvSpPr>
          <p:cNvPr id="380" name="Google Shape;380;p50"/>
          <p:cNvSpPr txBox="1"/>
          <p:nvPr/>
        </p:nvSpPr>
        <p:spPr>
          <a:xfrm>
            <a:off x="7048500" y="3033888"/>
            <a:ext cx="1409700" cy="230833"/>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600" b="0" i="0" u="none" strike="noStrike" kern="0" cap="none" spc="0" normalizeH="0" baseline="0" noProof="0">
                <a:ln>
                  <a:noFill/>
                </a:ln>
                <a:solidFill>
                  <a:srgbClr val="000000"/>
                </a:solidFill>
                <a:effectLst/>
                <a:uLnTx/>
                <a:uFillTx/>
                <a:latin typeface="Calibri"/>
                <a:ea typeface="Calibri"/>
                <a:cs typeface="Calibri"/>
                <a:sym typeface="Calibri"/>
              </a:rPr>
              <a:t>Image Source: App Store: </a:t>
            </a:r>
            <a:r>
              <a:rPr kumimoji="0" lang="de" sz="600" b="0" i="0" u="sng" strike="noStrike" kern="0" cap="none" spc="0" normalizeH="0" baseline="0" noProof="0">
                <a:ln>
                  <a:noFill/>
                </a:ln>
                <a:solidFill>
                  <a:srgbClr val="0000FF"/>
                </a:solidFill>
                <a:effectLst/>
                <a:uLnTx/>
                <a:uFillTx/>
                <a:latin typeface="Calibri"/>
                <a:ea typeface="Calibri"/>
                <a:cs typeface="Calibri"/>
                <a:sym typeface="Calibri"/>
                <a:hlinkClick r:id="rId5"/>
              </a:rPr>
              <a:t>Lumosity Brain Training</a:t>
            </a:r>
            <a:endParaRPr kumimoji="0" sz="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270680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51"/>
          <p:cNvPicPr preferRelativeResize="0"/>
          <p:nvPr/>
        </p:nvPicPr>
        <p:blipFill rotWithShape="1">
          <a:blip r:embed="rId3">
            <a:alphaModFix/>
          </a:blip>
          <a:srcRect/>
          <a:stretch/>
        </p:blipFill>
        <p:spPr>
          <a:xfrm>
            <a:off x="5369585" y="2266950"/>
            <a:ext cx="1460707" cy="2640507"/>
          </a:xfrm>
          <a:prstGeom prst="rect">
            <a:avLst/>
          </a:prstGeom>
          <a:noFill/>
          <a:ln>
            <a:noFill/>
          </a:ln>
        </p:spPr>
      </p:pic>
      <p:sp>
        <p:nvSpPr>
          <p:cNvPr id="386" name="Google Shape;386;p51"/>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Magnifier App</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87" name="Google Shape;387;p5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388" name="Google Shape;388;p51"/>
          <p:cNvSpPr/>
          <p:nvPr/>
        </p:nvSpPr>
        <p:spPr>
          <a:xfrm>
            <a:off x="514350" y="1162050"/>
            <a:ext cx="4552950" cy="3493244"/>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Name</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Magnifying glass</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Target Group</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For people who have difficulties in reading small text</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Benefits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The app helps to read small text with ease, e.g. fine prints on medicine bottles, etc. </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Costs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Free/In-App Purchase</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Platforms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Apple</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Data Protection</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Uncritical</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Languages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English</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89" name="Google Shape;389;p51"/>
          <p:cNvPicPr preferRelativeResize="0"/>
          <p:nvPr/>
        </p:nvPicPr>
        <p:blipFill rotWithShape="1">
          <a:blip r:embed="rId5">
            <a:alphaModFix/>
          </a:blip>
          <a:srcRect/>
          <a:stretch/>
        </p:blipFill>
        <p:spPr>
          <a:xfrm>
            <a:off x="6891688" y="1111126"/>
            <a:ext cx="1790700" cy="1893392"/>
          </a:xfrm>
          <a:prstGeom prst="rect">
            <a:avLst/>
          </a:prstGeom>
          <a:noFill/>
          <a:ln>
            <a:noFill/>
          </a:ln>
        </p:spPr>
      </p:pic>
      <p:sp>
        <p:nvSpPr>
          <p:cNvPr id="390" name="Google Shape;390;p51"/>
          <p:cNvSpPr txBox="1"/>
          <p:nvPr/>
        </p:nvSpPr>
        <p:spPr>
          <a:xfrm>
            <a:off x="7467600" y="4838208"/>
            <a:ext cx="1676400" cy="1385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600" b="0" i="0" u="none" strike="noStrike" kern="0" cap="none" spc="0" normalizeH="0" baseline="0" noProof="0">
                <a:ln>
                  <a:noFill/>
                </a:ln>
                <a:solidFill>
                  <a:srgbClr val="000000"/>
                </a:solidFill>
                <a:effectLst/>
                <a:uLnTx/>
                <a:uFillTx/>
                <a:latin typeface="Calibri"/>
                <a:ea typeface="Calibri"/>
                <a:cs typeface="Calibri"/>
                <a:sym typeface="Calibri"/>
              </a:rPr>
              <a:t>Image source: </a:t>
            </a:r>
            <a:r>
              <a:rPr kumimoji="0" lang="de" sz="600" b="0" i="0" u="sng" strike="noStrike" kern="0" cap="none" spc="0" normalizeH="0" baseline="0" noProof="0">
                <a:ln>
                  <a:noFill/>
                </a:ln>
                <a:solidFill>
                  <a:srgbClr val="0000FF"/>
                </a:solidFill>
                <a:effectLst/>
                <a:uLnTx/>
                <a:uFillTx/>
                <a:latin typeface="Calibri"/>
                <a:ea typeface="Calibri"/>
                <a:cs typeface="Calibri"/>
                <a:sym typeface="Calibri"/>
                <a:hlinkClick r:id="rId6"/>
              </a:rPr>
              <a:t>Google Play Store</a:t>
            </a:r>
            <a:r>
              <a:rPr kumimoji="0" lang="de" sz="6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de" sz="600" b="0" i="0" u="sng" strike="noStrike" kern="0" cap="none" spc="0" normalizeH="0" baseline="0" noProof="0">
                <a:ln>
                  <a:noFill/>
                </a:ln>
                <a:solidFill>
                  <a:srgbClr val="0000FF"/>
                </a:solidFill>
                <a:effectLst/>
                <a:uLnTx/>
                <a:uFillTx/>
                <a:latin typeface="Calibri"/>
                <a:ea typeface="Calibri"/>
                <a:cs typeface="Calibri"/>
                <a:sym typeface="Calibri"/>
                <a:hlinkClick r:id="rId6"/>
              </a:rPr>
              <a:t>Magnifying Glass</a:t>
            </a:r>
            <a:endParaRPr kumimoji="0" sz="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366671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2"/>
          <p:cNvPicPr preferRelativeResize="0"/>
          <p:nvPr/>
        </p:nvPicPr>
        <p:blipFill rotWithShape="1">
          <a:blip r:embed="rId3">
            <a:alphaModFix/>
          </a:blip>
          <a:srcRect l="4964" r="7898" b="-742"/>
          <a:stretch/>
        </p:blipFill>
        <p:spPr>
          <a:xfrm>
            <a:off x="6078494" y="906936"/>
            <a:ext cx="2896487" cy="2455268"/>
          </a:xfrm>
          <a:prstGeom prst="rect">
            <a:avLst/>
          </a:prstGeom>
          <a:noFill/>
          <a:ln>
            <a:noFill/>
          </a:ln>
        </p:spPr>
      </p:pic>
      <p:sp>
        <p:nvSpPr>
          <p:cNvPr id="396" name="Google Shape;396;p52"/>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Mental Health Support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97" name="Google Shape;397;p5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398" name="Google Shape;398;p52"/>
          <p:cNvSpPr/>
          <p:nvPr/>
        </p:nvSpPr>
        <p:spPr>
          <a:xfrm>
            <a:off x="346308" y="1193552"/>
            <a:ext cx="6163800" cy="3493244"/>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Name</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Daylio Diary &amp; Habits</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Target Group</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For people who want to improve self-care by tracking their mood and happiness without writing down words</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Benefits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Users can select their moods and activities that they have been doing during the day using different icons. They can notice patterns of behaviour and explore statistics created from their logs</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Costs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Free/In-App Purchase</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Data Protection</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Uncritical</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Languages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28 languages</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99" name="Google Shape;399;p52"/>
          <p:cNvPicPr preferRelativeResize="0"/>
          <p:nvPr/>
        </p:nvPicPr>
        <p:blipFill rotWithShape="1">
          <a:blip r:embed="rId5">
            <a:alphaModFix/>
          </a:blip>
          <a:srcRect/>
          <a:stretch/>
        </p:blipFill>
        <p:spPr>
          <a:xfrm>
            <a:off x="7526738" y="3254949"/>
            <a:ext cx="1319396" cy="1257476"/>
          </a:xfrm>
          <a:prstGeom prst="rect">
            <a:avLst/>
          </a:prstGeom>
          <a:noFill/>
          <a:ln>
            <a:noFill/>
          </a:ln>
        </p:spPr>
      </p:pic>
      <p:sp>
        <p:nvSpPr>
          <p:cNvPr id="400" name="Google Shape;400;p52"/>
          <p:cNvSpPr txBox="1"/>
          <p:nvPr/>
        </p:nvSpPr>
        <p:spPr>
          <a:xfrm>
            <a:off x="8077200" y="4667250"/>
            <a:ext cx="1257300" cy="1385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600" b="0" i="0" u="none" strike="noStrike" kern="0" cap="none" spc="0" normalizeH="0" baseline="0" noProof="0">
                <a:ln>
                  <a:noFill/>
                </a:ln>
                <a:solidFill>
                  <a:srgbClr val="000000"/>
                </a:solidFill>
                <a:effectLst/>
                <a:uLnTx/>
                <a:uFillTx/>
                <a:latin typeface="Calibri"/>
                <a:ea typeface="Calibri"/>
                <a:cs typeface="Calibri"/>
                <a:sym typeface="Calibri"/>
              </a:rPr>
              <a:t>Source: </a:t>
            </a:r>
            <a:r>
              <a:rPr kumimoji="0" lang="de" sz="600" b="0" i="0" u="sng" strike="noStrike" kern="0" cap="none" spc="0" normalizeH="0" baseline="0" noProof="0">
                <a:ln>
                  <a:noFill/>
                </a:ln>
                <a:solidFill>
                  <a:srgbClr val="0000FF"/>
                </a:solidFill>
                <a:effectLst/>
                <a:uLnTx/>
                <a:uFillTx/>
                <a:latin typeface="Calibri"/>
                <a:ea typeface="Calibri"/>
                <a:cs typeface="Calibri"/>
                <a:sym typeface="Calibri"/>
                <a:hlinkClick r:id="rId6"/>
              </a:rPr>
              <a:t>Daylio.net</a:t>
            </a:r>
            <a:r>
              <a:rPr kumimoji="0" lang="de" sz="6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954331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3"/>
          <p:cNvSpPr txBox="1"/>
          <p:nvPr/>
        </p:nvSpPr>
        <p:spPr>
          <a:xfrm>
            <a:off x="514350" y="380683"/>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Mental Health Support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06" name="Google Shape;406;p5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07" name="Google Shape;407;p53"/>
          <p:cNvSpPr/>
          <p:nvPr/>
        </p:nvSpPr>
        <p:spPr>
          <a:xfrm>
            <a:off x="514300" y="974034"/>
            <a:ext cx="5257500" cy="4268841"/>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Name</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Wysa: Anxiety, therapy chatbot</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Target Group:</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For people who want to improve their mental and emotional health through mindfulness, meditation and mood tracking</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Benefits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Wysa is a chatbot that helps deal with anxiety and stress with calming meditations, mindfulness audios, friendly chats and different tracking functions</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Costs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Free/In-App Purchase</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Data Protection</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Uncritical</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Languages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English</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de" sz="14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408" name="Google Shape;408;p53"/>
          <p:cNvPicPr preferRelativeResize="0"/>
          <p:nvPr/>
        </p:nvPicPr>
        <p:blipFill rotWithShape="1">
          <a:blip r:embed="rId4">
            <a:alphaModFix/>
          </a:blip>
          <a:srcRect/>
          <a:stretch/>
        </p:blipFill>
        <p:spPr>
          <a:xfrm>
            <a:off x="5771800" y="1579750"/>
            <a:ext cx="1447926" cy="3057409"/>
          </a:xfrm>
          <a:prstGeom prst="rect">
            <a:avLst/>
          </a:prstGeom>
          <a:noFill/>
          <a:ln>
            <a:noFill/>
          </a:ln>
        </p:spPr>
      </p:pic>
      <p:pic>
        <p:nvPicPr>
          <p:cNvPr id="409" name="Google Shape;409;p53"/>
          <p:cNvPicPr preferRelativeResize="0"/>
          <p:nvPr/>
        </p:nvPicPr>
        <p:blipFill rotWithShape="1">
          <a:blip r:embed="rId5">
            <a:alphaModFix/>
          </a:blip>
          <a:srcRect/>
          <a:stretch/>
        </p:blipFill>
        <p:spPr>
          <a:xfrm>
            <a:off x="7162926" y="1136073"/>
            <a:ext cx="1409574" cy="1234005"/>
          </a:xfrm>
          <a:prstGeom prst="rect">
            <a:avLst/>
          </a:prstGeom>
          <a:noFill/>
          <a:ln>
            <a:noFill/>
          </a:ln>
        </p:spPr>
      </p:pic>
      <p:sp>
        <p:nvSpPr>
          <p:cNvPr id="410" name="Google Shape;410;p53"/>
          <p:cNvSpPr txBox="1"/>
          <p:nvPr/>
        </p:nvSpPr>
        <p:spPr>
          <a:xfrm>
            <a:off x="7696200" y="4751127"/>
            <a:ext cx="1333500" cy="215443"/>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600" b="0" i="0" u="none" strike="noStrike" kern="0" cap="none" spc="0" normalizeH="0" baseline="0" noProof="0">
                <a:ln>
                  <a:noFill/>
                </a:ln>
                <a:solidFill>
                  <a:srgbClr val="000000"/>
                </a:solidFill>
                <a:effectLst/>
                <a:uLnTx/>
                <a:uFillTx/>
                <a:latin typeface="Calibri"/>
                <a:ea typeface="Calibri"/>
                <a:cs typeface="Calibri"/>
                <a:sym typeface="Calibri"/>
              </a:rPr>
              <a:t>Image source: </a:t>
            </a:r>
            <a:r>
              <a:rPr kumimoji="0" lang="de" sz="600" b="0" i="0" u="sng" strike="noStrike" kern="0" cap="none" spc="0" normalizeH="0" baseline="0" noProof="0">
                <a:ln>
                  <a:noFill/>
                </a:ln>
                <a:solidFill>
                  <a:srgbClr val="0000FF"/>
                </a:solidFill>
                <a:effectLst/>
                <a:uLnTx/>
                <a:uFillTx/>
                <a:latin typeface="Calibri"/>
                <a:ea typeface="Calibri"/>
                <a:cs typeface="Calibri"/>
                <a:sym typeface="Calibri"/>
                <a:hlinkClick r:id="rId6"/>
              </a:rPr>
              <a:t>App Sore- Wysa Mental Health Support</a:t>
            </a:r>
            <a:endParaRPr kumimoji="0" sz="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849411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4"/>
          <p:cNvSpPr txBox="1"/>
          <p:nvPr/>
        </p:nvSpPr>
        <p:spPr>
          <a:xfrm>
            <a:off x="514288" y="1019840"/>
            <a:ext cx="6618600" cy="4068742"/>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Name</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Ada – Symptom Checker</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Target Group:</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People who have questions regarding their own health or the health of others </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Benefits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Ada was developed by doctors and scientists and helps patients to assess their medical symptoms on a centralised platform. The software requests users to answer multiple automated questions and assesses them against a built-in medical dictionary of disorders and conditions.</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Costs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Free</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Data Protection:</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Uncritical</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600" b="1" i="0" u="none" strike="noStrike" kern="0" cap="none" spc="0" normalizeH="0" baseline="0" noProof="0">
                <a:ln>
                  <a:noFill/>
                </a:ln>
                <a:solidFill>
                  <a:srgbClr val="595959"/>
                </a:solidFill>
                <a:effectLst/>
                <a:uLnTx/>
                <a:uFillTx/>
                <a:latin typeface="Arial"/>
                <a:ea typeface="Arial"/>
                <a:cs typeface="Arial"/>
                <a:sym typeface="Arial"/>
              </a:rPr>
              <a:t>Languages</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English, German, …</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416" name="Google Shape;416;p54"/>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Certified Medical App</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17" name="Google Shape;417;p5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418" name="Google Shape;418;p54"/>
          <p:cNvPicPr preferRelativeResize="0"/>
          <p:nvPr/>
        </p:nvPicPr>
        <p:blipFill rotWithShape="1">
          <a:blip r:embed="rId4">
            <a:alphaModFix/>
          </a:blip>
          <a:srcRect/>
          <a:stretch/>
        </p:blipFill>
        <p:spPr>
          <a:xfrm>
            <a:off x="7261441" y="1124046"/>
            <a:ext cx="1667107" cy="1347975"/>
          </a:xfrm>
          <a:prstGeom prst="rect">
            <a:avLst/>
          </a:prstGeom>
          <a:noFill/>
          <a:ln>
            <a:noFill/>
          </a:ln>
        </p:spPr>
      </p:pic>
      <p:pic>
        <p:nvPicPr>
          <p:cNvPr id="419" name="Google Shape;419;p54"/>
          <p:cNvPicPr preferRelativeResize="0"/>
          <p:nvPr/>
        </p:nvPicPr>
        <p:blipFill rotWithShape="1">
          <a:blip r:embed="rId5">
            <a:alphaModFix/>
          </a:blip>
          <a:srcRect r="5418"/>
          <a:stretch/>
        </p:blipFill>
        <p:spPr>
          <a:xfrm>
            <a:off x="7132888" y="2587400"/>
            <a:ext cx="1165354" cy="2065806"/>
          </a:xfrm>
          <a:prstGeom prst="rect">
            <a:avLst/>
          </a:prstGeom>
          <a:noFill/>
          <a:ln>
            <a:noFill/>
          </a:ln>
        </p:spPr>
      </p:pic>
      <p:sp>
        <p:nvSpPr>
          <p:cNvPr id="420" name="Google Shape;420;p54"/>
          <p:cNvSpPr txBox="1"/>
          <p:nvPr/>
        </p:nvSpPr>
        <p:spPr>
          <a:xfrm>
            <a:off x="8094995" y="4857750"/>
            <a:ext cx="990600" cy="230832"/>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600" b="0" i="0" u="none" strike="noStrike" kern="0" cap="none" spc="0" normalizeH="0" baseline="0" noProof="0">
                <a:ln>
                  <a:noFill/>
                </a:ln>
                <a:solidFill>
                  <a:srgbClr val="000000"/>
                </a:solidFill>
                <a:effectLst/>
                <a:uLnTx/>
                <a:uFillTx/>
                <a:latin typeface="Calibri"/>
                <a:ea typeface="Calibri"/>
                <a:cs typeface="Calibri"/>
                <a:sym typeface="Calibri"/>
              </a:rPr>
              <a:t>Image source: </a:t>
            </a:r>
            <a:r>
              <a:rPr kumimoji="0" lang="de" sz="600" b="0" i="0" u="sng" strike="noStrike" kern="0" cap="none" spc="0" normalizeH="0" baseline="0" noProof="0">
                <a:ln>
                  <a:noFill/>
                </a:ln>
                <a:solidFill>
                  <a:srgbClr val="0000FF"/>
                </a:solidFill>
                <a:effectLst/>
                <a:uLnTx/>
                <a:uFillTx/>
                <a:latin typeface="Calibri"/>
                <a:ea typeface="Calibri"/>
                <a:cs typeface="Calibri"/>
                <a:sym typeface="Calibri"/>
                <a:hlinkClick r:id="rId6"/>
              </a:rPr>
              <a:t>Google Play Store Ada-check your health</a:t>
            </a:r>
            <a:endParaRPr kumimoji="0" sz="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85057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55"/>
          <p:cNvPicPr preferRelativeResize="0"/>
          <p:nvPr/>
        </p:nvPicPr>
        <p:blipFill rotWithShape="1">
          <a:blip r:embed="rId3">
            <a:alphaModFix/>
          </a:blip>
          <a:srcRect/>
          <a:stretch/>
        </p:blipFill>
        <p:spPr>
          <a:xfrm>
            <a:off x="152400" y="1162050"/>
            <a:ext cx="4228538" cy="2819400"/>
          </a:xfrm>
          <a:prstGeom prst="rect">
            <a:avLst/>
          </a:prstGeom>
          <a:noFill/>
          <a:ln>
            <a:noFill/>
          </a:ln>
        </p:spPr>
      </p:pic>
      <p:sp>
        <p:nvSpPr>
          <p:cNvPr id="427" name="Google Shape;427;p5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428" name="Google Shape;428;p55"/>
          <p:cNvSpPr txBox="1"/>
          <p:nvPr/>
        </p:nvSpPr>
        <p:spPr>
          <a:xfrm>
            <a:off x="4707337" y="1162050"/>
            <a:ext cx="4228500" cy="310238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Maria is a 72 -year-old woman diagnosed with Type 2 diabetes some years ago. </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0" algn="l" defTabSz="914400" rtl="0" eaLnBrk="1" fontAlgn="auto" latinLnBrk="0" hangingPunct="1">
              <a:lnSpc>
                <a:spcPct val="140011"/>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Managing her condition requires consistent monitoring of blood sugar levels, medication adherence, dietary choices, and physical activity. She struggles to keep track of all the relevant information, leading to inconsistent management of her diabetes.</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9" name="Google Shape;429;p55"/>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Case-Study</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36614394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35" name="Google Shape;435;p56"/>
          <p:cNvSpPr txBox="1"/>
          <p:nvPr/>
        </p:nvSpPr>
        <p:spPr>
          <a:xfrm>
            <a:off x="3747273" y="1104996"/>
            <a:ext cx="4882350" cy="10528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She was recommended by her doctor to use a diary app designed for diabetes management</a:t>
            </a:r>
            <a:r>
              <a:rPr kumimoji="0" lang="de" sz="1800" b="0" i="0" u="none" strike="noStrike" kern="0" cap="none" spc="0" normalizeH="0" baseline="0" noProof="0">
                <a:ln>
                  <a:noFill/>
                </a:ln>
                <a:solidFill>
                  <a:srgbClr val="000000"/>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6" name="Google Shape;436;p56"/>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Case-Study</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pic>
        <p:nvPicPr>
          <p:cNvPr id="437" name="Google Shape;437;p56"/>
          <p:cNvPicPr preferRelativeResize="0"/>
          <p:nvPr/>
        </p:nvPicPr>
        <p:blipFill rotWithShape="1">
          <a:blip r:embed="rId4">
            <a:alphaModFix/>
          </a:blip>
          <a:srcRect/>
          <a:stretch/>
        </p:blipFill>
        <p:spPr>
          <a:xfrm>
            <a:off x="315730" y="1631996"/>
            <a:ext cx="3217800" cy="2145200"/>
          </a:xfrm>
          <a:prstGeom prst="rect">
            <a:avLst/>
          </a:prstGeom>
          <a:noFill/>
          <a:ln>
            <a:noFill/>
          </a:ln>
        </p:spPr>
      </p:pic>
      <p:sp>
        <p:nvSpPr>
          <p:cNvPr id="438" name="Google Shape;438;p56"/>
          <p:cNvSpPr txBox="1"/>
          <p:nvPr/>
        </p:nvSpPr>
        <p:spPr>
          <a:xfrm>
            <a:off x="3740346" y="2377104"/>
            <a:ext cx="4882350" cy="22165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Possible features of the App</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Blood Sugar Tracking</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Medication Log</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Diet and Nutrition Journal</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Physical Activity Tracking</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39" name="Google Shape;439;p56"/>
          <p:cNvPicPr preferRelativeResize="0"/>
          <p:nvPr/>
        </p:nvPicPr>
        <p:blipFill rotWithShape="1">
          <a:blip r:embed="rId5">
            <a:alphaModFix/>
          </a:blip>
          <a:srcRect/>
          <a:stretch/>
        </p:blipFill>
        <p:spPr>
          <a:xfrm>
            <a:off x="7292518" y="2860774"/>
            <a:ext cx="684167" cy="684167"/>
          </a:xfrm>
          <a:prstGeom prst="rect">
            <a:avLst/>
          </a:prstGeom>
          <a:noFill/>
          <a:ln>
            <a:noFill/>
          </a:ln>
        </p:spPr>
      </p:pic>
      <p:pic>
        <p:nvPicPr>
          <p:cNvPr id="440" name="Google Shape;440;p56"/>
          <p:cNvPicPr preferRelativeResize="0"/>
          <p:nvPr/>
        </p:nvPicPr>
        <p:blipFill rotWithShape="1">
          <a:blip r:embed="rId6">
            <a:alphaModFix/>
          </a:blip>
          <a:srcRect/>
          <a:stretch/>
        </p:blipFill>
        <p:spPr>
          <a:xfrm rot="10800000">
            <a:off x="7377621" y="3765074"/>
            <a:ext cx="617082" cy="617082"/>
          </a:xfrm>
          <a:prstGeom prst="rect">
            <a:avLst/>
          </a:prstGeom>
          <a:noFill/>
          <a:ln>
            <a:noFill/>
          </a:ln>
        </p:spPr>
      </p:pic>
      <p:pic>
        <p:nvPicPr>
          <p:cNvPr id="441" name="Google Shape;441;p56"/>
          <p:cNvPicPr preferRelativeResize="0"/>
          <p:nvPr/>
        </p:nvPicPr>
        <p:blipFill rotWithShape="1">
          <a:blip r:embed="rId7">
            <a:alphaModFix/>
          </a:blip>
          <a:srcRect/>
          <a:stretch/>
        </p:blipFill>
        <p:spPr>
          <a:xfrm>
            <a:off x="8040521" y="3620223"/>
            <a:ext cx="838047" cy="838047"/>
          </a:xfrm>
          <a:prstGeom prst="rect">
            <a:avLst/>
          </a:prstGeom>
          <a:noFill/>
          <a:ln>
            <a:noFill/>
          </a:ln>
        </p:spPr>
      </p:pic>
      <p:pic>
        <p:nvPicPr>
          <p:cNvPr id="442" name="Google Shape;442;p56"/>
          <p:cNvPicPr preferRelativeResize="0"/>
          <p:nvPr/>
        </p:nvPicPr>
        <p:blipFill rotWithShape="1">
          <a:blip r:embed="rId8">
            <a:alphaModFix/>
          </a:blip>
          <a:srcRect/>
          <a:stretch/>
        </p:blipFill>
        <p:spPr>
          <a:xfrm>
            <a:off x="8144216" y="2832003"/>
            <a:ext cx="630657" cy="630657"/>
          </a:xfrm>
          <a:prstGeom prst="rect">
            <a:avLst/>
          </a:prstGeom>
          <a:noFill/>
          <a:ln>
            <a:noFill/>
          </a:ln>
        </p:spPr>
      </p:pic>
    </p:spTree>
    <p:extLst>
      <p:ext uri="{BB962C8B-B14F-4D97-AF65-F5344CB8AC3E}">
        <p14:creationId xmlns:p14="http://schemas.microsoft.com/office/powerpoint/2010/main" val="3523923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57"/>
          <p:cNvPicPr preferRelativeResize="0"/>
          <p:nvPr/>
        </p:nvPicPr>
        <p:blipFill rotWithShape="1">
          <a:blip r:embed="rId3">
            <a:alphaModFix/>
          </a:blip>
          <a:srcRect/>
          <a:stretch/>
        </p:blipFill>
        <p:spPr>
          <a:xfrm>
            <a:off x="266700" y="1657350"/>
            <a:ext cx="3221785" cy="2147857"/>
          </a:xfrm>
          <a:prstGeom prst="rect">
            <a:avLst/>
          </a:prstGeom>
          <a:noFill/>
          <a:ln>
            <a:noFill/>
          </a:ln>
        </p:spPr>
      </p:pic>
      <p:sp>
        <p:nvSpPr>
          <p:cNvPr id="448" name="Google Shape;448;p5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449" name="Google Shape;449;p57"/>
          <p:cNvSpPr txBox="1"/>
          <p:nvPr/>
        </p:nvSpPr>
        <p:spPr>
          <a:xfrm>
            <a:off x="3695700" y="1352550"/>
            <a:ext cx="4882350" cy="22165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Maria and the healthcare-team have a holistic overview of the diabetes management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Patterns can be identified</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app motivates Maria to adhere to her prescribed treatment plan</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57"/>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Case-Study</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51" name="Google Shape;451;p57"/>
          <p:cNvSpPr/>
          <p:nvPr/>
        </p:nvSpPr>
        <p:spPr>
          <a:xfrm>
            <a:off x="342900" y="1092967"/>
            <a:ext cx="1018869" cy="346184"/>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Benefits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5912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Improved Accessibility </a:t>
            </a:r>
            <a:endParaRPr sz="700"/>
          </a:p>
        </p:txBody>
      </p:sp>
      <p:sp>
        <p:nvSpPr>
          <p:cNvPr id="491" name="Google Shape;491;p6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92" name="Google Shape;492;p64"/>
          <p:cNvSpPr txBox="1"/>
          <p:nvPr/>
        </p:nvSpPr>
        <p:spPr>
          <a:xfrm>
            <a:off x="454192" y="1148309"/>
            <a:ext cx="4210942" cy="387798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Technology offers the potential to have more </a:t>
            </a:r>
            <a:r>
              <a:rPr lang="de" sz="1800" b="1" i="0" u="none" strike="noStrike" cap="none">
                <a:solidFill>
                  <a:srgbClr val="339966"/>
                </a:solidFill>
                <a:latin typeface="Arial"/>
                <a:ea typeface="Arial"/>
                <a:cs typeface="Arial"/>
                <a:sym typeface="Arial"/>
              </a:rPr>
              <a:t>immediate access to a consultation remotely</a:t>
            </a:r>
            <a:r>
              <a:rPr lang="de" sz="1800" b="0" i="0" u="none" strike="noStrike" cap="none">
                <a:solidFill>
                  <a:srgbClr val="595959"/>
                </a:solidFill>
                <a:latin typeface="Arial"/>
                <a:ea typeface="Arial"/>
                <a:cs typeface="Arial"/>
                <a:sym typeface="Arial"/>
              </a:rPr>
              <a:t>. </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For example, telecare enables to monitor patient care and conduct remote consultations. Patients who live in remote areas are easier accessible through remote monitoring tools.</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p:txBody>
      </p:sp>
      <p:pic>
        <p:nvPicPr>
          <p:cNvPr id="493" name="Google Shape;493;p64"/>
          <p:cNvPicPr preferRelativeResize="0"/>
          <p:nvPr/>
        </p:nvPicPr>
        <p:blipFill rotWithShape="1">
          <a:blip r:embed="rId4">
            <a:alphaModFix/>
          </a:blip>
          <a:srcRect/>
          <a:stretch/>
        </p:blipFill>
        <p:spPr>
          <a:xfrm>
            <a:off x="4879622" y="1299754"/>
            <a:ext cx="3964973" cy="2632166"/>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57" name="Google Shape;457;p58"/>
          <p:cNvSpPr txBox="1"/>
          <p:nvPr/>
        </p:nvSpPr>
        <p:spPr>
          <a:xfrm>
            <a:off x="3695700" y="1352550"/>
            <a:ext cx="4882350" cy="18286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1" u="none" strike="noStrike" kern="0" cap="none" spc="0" normalizeH="0" baseline="0" noProof="0">
              <a:ln>
                <a:noFill/>
              </a:ln>
              <a:solidFill>
                <a:srgbClr val="339966"/>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1" u="none" strike="noStrike" kern="0" cap="none" spc="0" normalizeH="0" baseline="0" noProof="0">
                <a:ln>
                  <a:noFill/>
                </a:ln>
                <a:solidFill>
                  <a:srgbClr val="339966"/>
                </a:solidFill>
                <a:effectLst/>
                <a:uLnTx/>
                <a:uFillTx/>
                <a:latin typeface="Arial"/>
                <a:cs typeface="Arial"/>
                <a:sym typeface="Arial"/>
              </a:rPr>
              <a:t>How do you think this app could help Maria?</a:t>
            </a:r>
            <a:endParaRPr kumimoji="0" sz="1800" b="1" i="1" u="none" strike="noStrike" kern="0" cap="none" spc="0" normalizeH="0" baseline="0" noProof="0">
              <a:ln>
                <a:noFill/>
              </a:ln>
              <a:solidFill>
                <a:srgbClr val="3399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1" u="none" strike="noStrike" kern="0" cap="none" spc="0" normalizeH="0" baseline="0" noProof="0">
                <a:ln>
                  <a:noFill/>
                </a:ln>
                <a:solidFill>
                  <a:srgbClr val="339966"/>
                </a:solidFill>
                <a:effectLst/>
                <a:uLnTx/>
                <a:uFillTx/>
                <a:latin typeface="Arial"/>
                <a:cs typeface="Arial"/>
                <a:sym typeface="Arial"/>
              </a:rPr>
              <a:t> </a:t>
            </a:r>
            <a:endParaRPr kumimoji="0" sz="1800" b="1" i="1" u="none" strike="noStrike" kern="0" cap="none" spc="0" normalizeH="0" baseline="0" noProof="0">
              <a:ln>
                <a:noFill/>
              </a:ln>
              <a:solidFill>
                <a:srgbClr val="3399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1" u="none" strike="noStrike" kern="0" cap="none" spc="0" normalizeH="0" baseline="0" noProof="0">
                <a:ln>
                  <a:noFill/>
                </a:ln>
                <a:solidFill>
                  <a:srgbClr val="339966"/>
                </a:solidFill>
                <a:effectLst/>
                <a:uLnTx/>
                <a:uFillTx/>
                <a:latin typeface="Arial"/>
                <a:cs typeface="Arial"/>
                <a:sym typeface="Arial"/>
              </a:rPr>
              <a:t>What digital skills do you need in order to help her using the App?</a:t>
            </a:r>
            <a:endParaRPr kumimoji="0" sz="1800" b="1" i="1" u="none" strike="noStrike" kern="0" cap="none" spc="0" normalizeH="0" baseline="0" noProof="0">
              <a:ln>
                <a:noFill/>
              </a:ln>
              <a:solidFill>
                <a:srgbClr val="339966"/>
              </a:solidFill>
              <a:effectLst/>
              <a:uLnTx/>
              <a:uFillTx/>
              <a:latin typeface="Arial"/>
              <a:cs typeface="Arial"/>
              <a:sym typeface="Arial"/>
            </a:endParaRPr>
          </a:p>
        </p:txBody>
      </p:sp>
      <p:sp>
        <p:nvSpPr>
          <p:cNvPr id="458" name="Google Shape;458;p58"/>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Case-Study</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59" name="Google Shape;459;p58"/>
          <p:cNvSpPr/>
          <p:nvPr/>
        </p:nvSpPr>
        <p:spPr>
          <a:xfrm>
            <a:off x="419099" y="1092967"/>
            <a:ext cx="1674743" cy="31839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000000"/>
                </a:solidFill>
                <a:effectLst/>
                <a:uLnTx/>
                <a:uFillTx/>
                <a:latin typeface="Arial"/>
                <a:ea typeface="Arial"/>
                <a:cs typeface="Arial"/>
                <a:sym typeface="Arial"/>
              </a:rPr>
              <a:t>Your role</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60" name="Google Shape;460;p58"/>
          <p:cNvPicPr preferRelativeResize="0"/>
          <p:nvPr/>
        </p:nvPicPr>
        <p:blipFill rotWithShape="1">
          <a:blip r:embed="rId4">
            <a:alphaModFix/>
          </a:blip>
          <a:srcRect/>
          <a:stretch/>
        </p:blipFill>
        <p:spPr>
          <a:xfrm>
            <a:off x="342900" y="1806861"/>
            <a:ext cx="3066334" cy="2686050"/>
          </a:xfrm>
          <a:prstGeom prst="rect">
            <a:avLst/>
          </a:prstGeom>
          <a:noFill/>
          <a:ln>
            <a:noFill/>
          </a:ln>
        </p:spPr>
      </p:pic>
    </p:spTree>
    <p:extLst>
      <p:ext uri="{BB962C8B-B14F-4D97-AF65-F5344CB8AC3E}">
        <p14:creationId xmlns:p14="http://schemas.microsoft.com/office/powerpoint/2010/main" val="19535219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65"/>
        <p:cNvGrpSpPr/>
        <p:nvPr/>
      </p:nvGrpSpPr>
      <p:grpSpPr>
        <a:xfrm>
          <a:off x="0" y="0"/>
          <a:ext cx="0" cy="0"/>
          <a:chOff x="0" y="0"/>
          <a:chExt cx="0" cy="0"/>
        </a:xfrm>
      </p:grpSpPr>
      <p:grpSp>
        <p:nvGrpSpPr>
          <p:cNvPr id="466" name="Google Shape;466;p59"/>
          <p:cNvGrpSpPr/>
          <p:nvPr/>
        </p:nvGrpSpPr>
        <p:grpSpPr>
          <a:xfrm>
            <a:off x="0" y="3425797"/>
            <a:ext cx="9144000" cy="1778663"/>
            <a:chOff x="0" y="-38100"/>
            <a:chExt cx="4816593" cy="1074009"/>
          </a:xfrm>
        </p:grpSpPr>
        <p:sp>
          <p:nvSpPr>
            <p:cNvPr id="467" name="Google Shape;467;p59"/>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468" name="Google Shape;468;p59"/>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69" name="Google Shape;469;p5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70" name="Google Shape;470;p59"/>
          <p:cNvSpPr txBox="1"/>
          <p:nvPr/>
        </p:nvSpPr>
        <p:spPr>
          <a:xfrm>
            <a:off x="595913" y="1314450"/>
            <a:ext cx="8033738" cy="224420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59"/>
          <p:cNvSpPr txBox="1"/>
          <p:nvPr/>
        </p:nvSpPr>
        <p:spPr>
          <a:xfrm>
            <a:off x="595913" y="280972"/>
            <a:ext cx="7179292"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472" name="Google Shape;472;p59"/>
          <p:cNvSpPr txBox="1"/>
          <p:nvPr/>
        </p:nvSpPr>
        <p:spPr>
          <a:xfrm>
            <a:off x="555130" y="807995"/>
            <a:ext cx="8033700" cy="2493600"/>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500" b="0" i="0" u="none" strike="noStrike" kern="0" cap="none" spc="0" normalizeH="0" baseline="0" noProof="0">
                <a:ln>
                  <a:noFill/>
                </a:ln>
                <a:solidFill>
                  <a:srgbClr val="FFFFFF"/>
                </a:solidFill>
                <a:effectLst/>
                <a:uLnTx/>
                <a:uFillTx/>
                <a:latin typeface="Arial"/>
                <a:ea typeface="Arial"/>
                <a:cs typeface="Arial"/>
                <a:sym typeface="Arial"/>
              </a:rPr>
              <a:t>mHealth apps are mobile applications designed to help people manage their health using smartphones or tablets. These applications empower care-dependent people to take control of their well-being, offering assistance in self-care, enhancing treatment and prevention of chronic illnesses. In the last few years, many mHealth Apps have been developed worldwide and cover a wide range of areas like lifestyle, health management, telemedicine and medical assistance. In the context of care, mHealth Apps should be considered as complementary to professional care.</a:t>
            </a: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6875749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76"/>
        <p:cNvGrpSpPr/>
        <p:nvPr/>
      </p:nvGrpSpPr>
      <p:grpSpPr>
        <a:xfrm>
          <a:off x="0" y="0"/>
          <a:ext cx="0" cy="0"/>
          <a:chOff x="0" y="0"/>
          <a:chExt cx="0" cy="0"/>
        </a:xfrm>
      </p:grpSpPr>
      <p:grpSp>
        <p:nvGrpSpPr>
          <p:cNvPr id="477" name="Google Shape;477;p60"/>
          <p:cNvGrpSpPr/>
          <p:nvPr/>
        </p:nvGrpSpPr>
        <p:grpSpPr>
          <a:xfrm>
            <a:off x="0" y="749144"/>
            <a:ext cx="9144059" cy="4394532"/>
            <a:chOff x="0" y="-38100"/>
            <a:chExt cx="4816592" cy="2314800"/>
          </a:xfrm>
        </p:grpSpPr>
        <p:sp>
          <p:nvSpPr>
            <p:cNvPr id="478" name="Google Shape;478;p6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79" name="Google Shape;479;p60"/>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80" name="Google Shape;480;p6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81" name="Google Shape;481;p60"/>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2" name="Google Shape;482;p60"/>
          <p:cNvSpPr txBox="1"/>
          <p:nvPr/>
        </p:nvSpPr>
        <p:spPr>
          <a:xfrm>
            <a:off x="641525" y="2038375"/>
            <a:ext cx="54771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483" name="Google Shape;483;p60"/>
          <p:cNvSpPr txBox="1"/>
          <p:nvPr/>
        </p:nvSpPr>
        <p:spPr>
          <a:xfrm>
            <a:off x="6454617"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161563717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87"/>
        <p:cNvGrpSpPr/>
        <p:nvPr/>
      </p:nvGrpSpPr>
      <p:grpSpPr>
        <a:xfrm>
          <a:off x="0" y="0"/>
          <a:ext cx="0" cy="0"/>
          <a:chOff x="0" y="0"/>
          <a:chExt cx="0" cy="0"/>
        </a:xfrm>
      </p:grpSpPr>
      <p:grpSp>
        <p:nvGrpSpPr>
          <p:cNvPr id="488" name="Google Shape;488;p61"/>
          <p:cNvGrpSpPr/>
          <p:nvPr/>
        </p:nvGrpSpPr>
        <p:grpSpPr>
          <a:xfrm>
            <a:off x="0" y="749144"/>
            <a:ext cx="9144059" cy="4394532"/>
            <a:chOff x="0" y="-38100"/>
            <a:chExt cx="4816592" cy="2314800"/>
          </a:xfrm>
        </p:grpSpPr>
        <p:sp>
          <p:nvSpPr>
            <p:cNvPr id="489" name="Google Shape;489;p6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90" name="Google Shape;490;p61"/>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91" name="Google Shape;491;p6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92" name="Google Shape;492;p61"/>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3" name="Google Shape;493;p61"/>
          <p:cNvSpPr txBox="1"/>
          <p:nvPr/>
        </p:nvSpPr>
        <p:spPr>
          <a:xfrm>
            <a:off x="454192" y="1752631"/>
            <a:ext cx="8131050" cy="21703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in writing in your (digital) journal!</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688568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97"/>
        <p:cNvGrpSpPr/>
        <p:nvPr/>
      </p:nvGrpSpPr>
      <p:grpSpPr>
        <a:xfrm>
          <a:off x="0" y="0"/>
          <a:ext cx="0" cy="0"/>
          <a:chOff x="0" y="0"/>
          <a:chExt cx="0" cy="0"/>
        </a:xfrm>
      </p:grpSpPr>
      <p:grpSp>
        <p:nvGrpSpPr>
          <p:cNvPr id="498" name="Google Shape;498;p62"/>
          <p:cNvGrpSpPr/>
          <p:nvPr/>
        </p:nvGrpSpPr>
        <p:grpSpPr>
          <a:xfrm>
            <a:off x="0" y="-72331"/>
            <a:ext cx="3153709" cy="5215864"/>
            <a:chOff x="0" y="-38100"/>
            <a:chExt cx="1661202" cy="2747433"/>
          </a:xfrm>
        </p:grpSpPr>
        <p:sp>
          <p:nvSpPr>
            <p:cNvPr id="499" name="Google Shape;499;p62"/>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500" name="Google Shape;500;p62"/>
            <p:cNvSpPr txBox="1"/>
            <p:nvPr/>
          </p:nvSpPr>
          <p:spPr>
            <a:xfrm>
              <a:off x="0" y="-38100"/>
              <a:ext cx="1661100" cy="27474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01" name="Google Shape;501;p6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02" name="Google Shape;502;p62"/>
          <p:cNvSpPr txBox="1"/>
          <p:nvPr/>
        </p:nvSpPr>
        <p:spPr>
          <a:xfrm>
            <a:off x="3488071" y="280972"/>
            <a:ext cx="4215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3" name="Google Shape;503;p62"/>
          <p:cNvSpPr txBox="1"/>
          <p:nvPr/>
        </p:nvSpPr>
        <p:spPr>
          <a:xfrm>
            <a:off x="3326737" y="959983"/>
            <a:ext cx="5540550" cy="3016210"/>
          </a:xfrm>
          <a:prstGeom prst="rect">
            <a:avLst/>
          </a:prstGeom>
          <a:noFill/>
          <a:ln>
            <a:noFill/>
          </a:ln>
        </p:spPr>
        <p:txBody>
          <a:bodyPr spcFirstLastPara="1" wrap="square" lIns="0" tIns="0" rIns="0" bIns="0" anchor="t" anchorCtr="0">
            <a:spAutoFit/>
          </a:bodyPr>
          <a:lstStyle/>
          <a:p>
            <a:pPr marL="254000" marR="0" lvl="0" indent="-139700" algn="just"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Do you think certain Apps used by your clients could make your work easier or more efficient? Explain why (not)?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139700" algn="just"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Do you use similar Apps for yourself, e.g. a fitness tracker or a pedometer? Why do use these Apps? What are the benefits for you of using these Apps?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4" name="Google Shape;504;p62"/>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505" name="Google Shape;505;p62"/>
          <p:cNvPicPr preferRelativeResize="0"/>
          <p:nvPr/>
        </p:nvPicPr>
        <p:blipFill rotWithShape="1">
          <a:blip r:embed="rId4">
            <a:alphaModFix/>
          </a:blip>
          <a:srcRect/>
          <a:stretch/>
        </p:blipFill>
        <p:spPr>
          <a:xfrm>
            <a:off x="92882" y="1223077"/>
            <a:ext cx="2967923" cy="2967922"/>
          </a:xfrm>
          <a:prstGeom prst="rect">
            <a:avLst/>
          </a:prstGeom>
          <a:noFill/>
          <a:ln>
            <a:noFill/>
          </a:ln>
        </p:spPr>
      </p:pic>
    </p:spTree>
    <p:extLst>
      <p:ext uri="{BB962C8B-B14F-4D97-AF65-F5344CB8AC3E}">
        <p14:creationId xmlns:p14="http://schemas.microsoft.com/office/powerpoint/2010/main" val="34896093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3"/>
          <p:cNvSpPr txBox="1">
            <a:spLocks noGrp="1"/>
          </p:cNvSpPr>
          <p:nvPr>
            <p:ph type="ftr" idx="11"/>
          </p:nvPr>
        </p:nvSpPr>
        <p:spPr>
          <a:xfrm>
            <a:off x="4443416" y="2686610"/>
            <a:ext cx="4572000" cy="65670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9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pic>
        <p:nvPicPr>
          <p:cNvPr id="511" name="Google Shape;511;p63"/>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512" name="Google Shape;512;p63"/>
          <p:cNvSpPr txBox="1"/>
          <p:nvPr/>
        </p:nvSpPr>
        <p:spPr>
          <a:xfrm>
            <a:off x="771525" y="657225"/>
            <a:ext cx="7048500" cy="96975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4 of the Module 2.</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513" name="Google Shape;513;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Tree>
    <p:extLst>
      <p:ext uri="{BB962C8B-B14F-4D97-AF65-F5344CB8AC3E}">
        <p14:creationId xmlns:p14="http://schemas.microsoft.com/office/powerpoint/2010/main" val="42906250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24"/>
        <p:cNvGrpSpPr/>
        <p:nvPr/>
      </p:nvGrpSpPr>
      <p:grpSpPr>
        <a:xfrm>
          <a:off x="0" y="0"/>
          <a:ext cx="0" cy="0"/>
          <a:chOff x="0" y="0"/>
          <a:chExt cx="0" cy="0"/>
        </a:xfrm>
      </p:grpSpPr>
      <p:sp>
        <p:nvSpPr>
          <p:cNvPr id="525" name="Google Shape;525;p65"/>
          <p:cNvSpPr/>
          <p:nvPr/>
        </p:nvSpPr>
        <p:spPr>
          <a:xfrm>
            <a:off x="3318625" y="223250"/>
            <a:ext cx="2156978" cy="869990"/>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526" name="Google Shape;526;p65"/>
          <p:cNvGrpSpPr/>
          <p:nvPr/>
        </p:nvGrpSpPr>
        <p:grpSpPr>
          <a:xfrm>
            <a:off x="0" y="2983476"/>
            <a:ext cx="9143818" cy="2160189"/>
            <a:chOff x="0" y="-38100"/>
            <a:chExt cx="4816592" cy="1137900"/>
          </a:xfrm>
        </p:grpSpPr>
        <p:sp>
          <p:nvSpPr>
            <p:cNvPr id="527" name="Google Shape;527;p65"/>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528" name="Google Shape;528;p65"/>
            <p:cNvSpPr txBox="1"/>
            <p:nvPr/>
          </p:nvSpPr>
          <p:spPr>
            <a:xfrm>
              <a:off x="0" y="-38100"/>
              <a:ext cx="4816500" cy="11379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529" name="Google Shape;529;p65"/>
          <p:cNvCxnSpPr/>
          <p:nvPr/>
        </p:nvCxnSpPr>
        <p:spPr>
          <a:xfrm>
            <a:off x="1300469" y="4085365"/>
            <a:ext cx="6543000" cy="9600"/>
          </a:xfrm>
          <a:prstGeom prst="straightConnector1">
            <a:avLst/>
          </a:prstGeom>
          <a:noFill/>
          <a:ln w="19050" cap="flat" cmpd="sng">
            <a:solidFill>
              <a:srgbClr val="000000"/>
            </a:solidFill>
            <a:prstDash val="solid"/>
            <a:round/>
            <a:headEnd type="none" w="sm" len="sm"/>
            <a:tailEnd type="none" w="sm" len="sm"/>
          </a:ln>
        </p:spPr>
      </p:cxnSp>
      <p:sp>
        <p:nvSpPr>
          <p:cNvPr id="530" name="Google Shape;530;p65"/>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29"/>
            </a:stretch>
          </a:blipFill>
          <a:ln>
            <a:noFill/>
          </a:ln>
        </p:spPr>
      </p:sp>
      <p:grpSp>
        <p:nvGrpSpPr>
          <p:cNvPr id="531" name="Google Shape;531;p65"/>
          <p:cNvGrpSpPr/>
          <p:nvPr/>
        </p:nvGrpSpPr>
        <p:grpSpPr>
          <a:xfrm>
            <a:off x="1894727" y="3243330"/>
            <a:ext cx="5434499" cy="575335"/>
            <a:chOff x="0" y="0"/>
            <a:chExt cx="14491997" cy="1534226"/>
          </a:xfrm>
        </p:grpSpPr>
        <p:sp>
          <p:nvSpPr>
            <p:cNvPr id="532" name="Google Shape;532;p65"/>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533" name="Google Shape;533;p65"/>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534" name="Google Shape;534;p65"/>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535" name="Google Shape;535;p65"/>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536" name="Google Shape;536;p65"/>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537" name="Google Shape;537;p65"/>
          <p:cNvSpPr txBox="1"/>
          <p:nvPr/>
        </p:nvSpPr>
        <p:spPr>
          <a:xfrm>
            <a:off x="727553" y="4347303"/>
            <a:ext cx="5471400" cy="6408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8" name="Google Shape;538;p65"/>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39" name="Google Shape;539;p65"/>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127982551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4"/>
          <p:cNvSpPr txBox="1"/>
          <p:nvPr/>
        </p:nvSpPr>
        <p:spPr>
          <a:xfrm>
            <a:off x="325664" y="422173"/>
            <a:ext cx="7260900" cy="4156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References</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9" name="Google Shape;519;p6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20" name="Google Shape;520;p64"/>
          <p:cNvSpPr txBox="1"/>
          <p:nvPr/>
        </p:nvSpPr>
        <p:spPr>
          <a:xfrm>
            <a:off x="325662" y="1155900"/>
            <a:ext cx="7903938" cy="3385335"/>
          </a:xfrm>
          <a:prstGeom prst="rect">
            <a:avLst/>
          </a:prstGeom>
          <a:noFill/>
          <a:ln>
            <a:noFill/>
          </a:ln>
        </p:spPr>
        <p:txBody>
          <a:bodyPr spcFirstLastPara="1" wrap="square" lIns="45725" tIns="45725" rIns="45725" bIns="45725" anchor="t" anchorCtr="0">
            <a:spAutoFit/>
          </a:bodyPr>
          <a:lstStyle/>
          <a:p>
            <a:pPr marL="0" marR="0" lvl="0" indent="0" algn="l" defTabSz="914400" rtl="0" eaLnBrk="1" fontAlgn="auto" latinLnBrk="0" hangingPunct="1">
              <a:lnSpc>
                <a:spcPct val="130000"/>
              </a:lnSpc>
              <a:spcBef>
                <a:spcPts val="600"/>
              </a:spcBef>
              <a:spcAft>
                <a:spcPts val="0"/>
              </a:spcAft>
              <a:buClr>
                <a:srgbClr val="000000"/>
              </a:buClr>
              <a:buSzTx/>
              <a:buFont typeface="Arial"/>
              <a:buNone/>
              <a:tabLst/>
              <a:defRPr/>
            </a:pPr>
            <a:r>
              <a:rPr kumimoji="0" lang="de" sz="900" b="0" i="0" u="none" strike="noStrike" kern="0" cap="none" spc="0" normalizeH="0" baseline="0" noProof="0">
                <a:ln>
                  <a:noFill/>
                </a:ln>
                <a:solidFill>
                  <a:srgbClr val="595959"/>
                </a:solidFill>
                <a:effectLst/>
                <a:uLnTx/>
                <a:uFillTx/>
                <a:latin typeface="Arial"/>
                <a:ea typeface="Arial"/>
                <a:cs typeface="Arial"/>
                <a:sym typeface="Arial"/>
              </a:rPr>
              <a:t>Daley Sam (2022): Wearable Technology Definition. Builtin.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4"/>
              </a:rPr>
              <a:t>https://builtin.com/wearables</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0000"/>
              </a:lnSpc>
              <a:spcBef>
                <a:spcPts val="1200"/>
              </a:spcBef>
              <a:spcAft>
                <a:spcPts val="0"/>
              </a:spcAft>
              <a:buClr>
                <a:srgbClr val="000000"/>
              </a:buClr>
              <a:buSzTx/>
              <a:buFont typeface="Arial"/>
              <a:buNone/>
              <a:tabLst/>
              <a:defRPr/>
            </a:pPr>
            <a:r>
              <a:rPr kumimoji="0" lang="de" sz="900" b="0" i="0" u="none" strike="noStrike" kern="0" cap="none" spc="0" normalizeH="0" baseline="0" noProof="0">
                <a:ln>
                  <a:noFill/>
                </a:ln>
                <a:solidFill>
                  <a:srgbClr val="595959"/>
                </a:solidFill>
                <a:effectLst/>
                <a:uLnTx/>
                <a:uFillTx/>
                <a:latin typeface="Arial"/>
                <a:ea typeface="Arial"/>
                <a:cs typeface="Arial"/>
                <a:sym typeface="Arial"/>
              </a:rPr>
              <a:t>Interdisciplinary Literature Overview;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5"/>
              </a:rPr>
              <a:t>https://www.ncbi.nlm.nih.gov/pmc/articles/PMC9664324/</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30000"/>
              </a:lnSpc>
              <a:spcBef>
                <a:spcPts val="1200"/>
              </a:spcBef>
              <a:spcAft>
                <a:spcPts val="0"/>
              </a:spcAft>
              <a:buClr>
                <a:srgbClr val="000000"/>
              </a:buClr>
              <a:buSzTx/>
              <a:buFont typeface="Arial"/>
              <a:buNone/>
              <a:tabLst/>
              <a:defRPr/>
            </a:pPr>
            <a:r>
              <a:rPr kumimoji="0" lang="de" sz="900" b="0" i="0" u="none" strike="noStrike" kern="0" cap="none" spc="0" normalizeH="0" baseline="0" noProof="0">
                <a:ln>
                  <a:noFill/>
                </a:ln>
                <a:solidFill>
                  <a:srgbClr val="595959"/>
                </a:solidFill>
                <a:effectLst/>
                <a:uLnTx/>
                <a:uFillTx/>
                <a:latin typeface="Arial"/>
                <a:ea typeface="Arial"/>
                <a:cs typeface="Arial"/>
                <a:sym typeface="Arial"/>
              </a:rPr>
              <a:t>Johnsson, Natali et al (2023): Delineating and clarifying the concept of self-care monitoring: a concept analysis, in: International Journal of Qualitative.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6"/>
              </a:rPr>
              <a:t>https://www.ncbi.nlm.nih.gov/pmc/articles/PMC10392281/</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0000"/>
              </a:lnSpc>
              <a:spcBef>
                <a:spcPts val="1200"/>
              </a:spcBef>
              <a:spcAft>
                <a:spcPts val="0"/>
              </a:spcAft>
              <a:buClr>
                <a:srgbClr val="000000"/>
              </a:buClr>
              <a:buSzTx/>
              <a:buFont typeface="Arial"/>
              <a:buNone/>
              <a:tabLst/>
              <a:defRPr/>
            </a:pPr>
            <a:r>
              <a:rPr kumimoji="0" lang="de" sz="900" b="0" i="0" u="none" strike="noStrike" kern="0" cap="none" spc="0" normalizeH="0" baseline="0" noProof="0">
                <a:ln>
                  <a:noFill/>
                </a:ln>
                <a:solidFill>
                  <a:srgbClr val="595959"/>
                </a:solidFill>
                <a:effectLst/>
                <a:uLnTx/>
                <a:uFillTx/>
                <a:latin typeface="Arial"/>
                <a:ea typeface="Arial"/>
                <a:cs typeface="Arial"/>
                <a:sym typeface="Arial"/>
              </a:rPr>
              <a:t>Maaß, Laura et al. (2022): The Definitions of Health Apps and Medical Apps From the Perspective of Public Health and Law: Qualitative Analysis of an </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0000"/>
              </a:lnSpc>
              <a:spcBef>
                <a:spcPts val="1200"/>
              </a:spcBef>
              <a:spcAft>
                <a:spcPts val="0"/>
              </a:spcAft>
              <a:buClr>
                <a:srgbClr val="000000"/>
              </a:buClr>
              <a:buSzTx/>
              <a:buFont typeface="Arial"/>
              <a:buNone/>
              <a:tabLst/>
              <a:defRPr/>
            </a:pPr>
            <a:r>
              <a:rPr kumimoji="0" lang="de" sz="900" b="0" i="0" u="none" strike="noStrike" kern="0" cap="none" spc="0" normalizeH="0" baseline="0" noProof="0">
                <a:ln>
                  <a:noFill/>
                </a:ln>
                <a:solidFill>
                  <a:srgbClr val="595959"/>
                </a:solidFill>
                <a:effectLst/>
                <a:uLnTx/>
                <a:uFillTx/>
                <a:latin typeface="Arial"/>
                <a:ea typeface="Arial"/>
                <a:cs typeface="Arial"/>
                <a:sym typeface="Arial"/>
              </a:rPr>
              <a:t>Mit Wearables und Health Apps zu einem gesünderen Leben (2022). AT&amp;S.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7"/>
              </a:rPr>
              <a:t>https://ats.net/a-healthier-life-with-wearables-and-health-apps/</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0000"/>
              </a:lnSpc>
              <a:spcBef>
                <a:spcPts val="1200"/>
              </a:spcBef>
              <a:spcAft>
                <a:spcPts val="0"/>
              </a:spcAft>
              <a:buClr>
                <a:srgbClr val="000000"/>
              </a:buClr>
              <a:buSzTx/>
              <a:buFont typeface="Arial"/>
              <a:buNone/>
              <a:tabLst/>
              <a:defRPr/>
            </a:pPr>
            <a:r>
              <a:rPr kumimoji="0" lang="de" sz="900" b="0" i="0" u="none" strike="noStrike" kern="0" cap="none" spc="0" normalizeH="0" baseline="0" noProof="0">
                <a:ln>
                  <a:noFill/>
                </a:ln>
                <a:solidFill>
                  <a:srgbClr val="595959"/>
                </a:solidFill>
                <a:effectLst/>
                <a:uLnTx/>
                <a:uFillTx/>
                <a:latin typeface="Arial"/>
                <a:ea typeface="Arial"/>
                <a:cs typeface="Arial"/>
                <a:sym typeface="Arial"/>
              </a:rPr>
              <a:t>Wearables und Gesundheits-Apps: Chancen und Risiken (2020). Verbraucherportail Baden-Württemberg.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8"/>
              </a:rPr>
              <a:t>https://www.verbraucherportal-bw.de/,Lde/Startseite/Verbraucherschutz/Wearables+und+Gesundheits-Apps_+Chancen+und+Risiken</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 </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279944"/>
              </a:lnSpc>
              <a:spcBef>
                <a:spcPts val="6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412371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Improved Connection and Communication</a:t>
            </a:r>
            <a:endParaRPr sz="700"/>
          </a:p>
        </p:txBody>
      </p:sp>
      <p:sp>
        <p:nvSpPr>
          <p:cNvPr id="500" name="Google Shape;500;p6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01" name="Google Shape;501;p65"/>
          <p:cNvSpPr txBox="1"/>
          <p:nvPr/>
        </p:nvSpPr>
        <p:spPr>
          <a:xfrm>
            <a:off x="454192" y="1148309"/>
            <a:ext cx="4210942" cy="3490186"/>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Older people who live alone often struggle with loneliness and social isolation. Technology may be a big help in dealing with this.</a:t>
            </a:r>
            <a:endParaRPr sz="700"/>
          </a:p>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 </a:t>
            </a:r>
            <a:endParaRPr sz="700"/>
          </a:p>
          <a:p>
            <a:pPr marL="0" marR="0" lvl="0" indent="0" algn="l" rtl="0">
              <a:lnSpc>
                <a:spcPct val="140011"/>
              </a:lnSpc>
              <a:spcBef>
                <a:spcPts val="0"/>
              </a:spcBef>
              <a:spcAft>
                <a:spcPts val="0"/>
              </a:spcAft>
              <a:buNone/>
            </a:pPr>
            <a:r>
              <a:rPr lang="de" sz="1800" b="1" i="0" u="none" strike="noStrike" cap="none">
                <a:solidFill>
                  <a:srgbClr val="339966"/>
                </a:solidFill>
                <a:latin typeface="Arial"/>
                <a:ea typeface="Arial"/>
                <a:cs typeface="Arial"/>
                <a:sym typeface="Arial"/>
              </a:rPr>
              <a:t>Social media, video calls or connected care apps facilitate communication </a:t>
            </a:r>
            <a:r>
              <a:rPr lang="de" sz="1800" b="0" i="0" u="none" strike="noStrike" cap="none">
                <a:solidFill>
                  <a:srgbClr val="595959"/>
                </a:solidFill>
                <a:latin typeface="Arial"/>
                <a:ea typeface="Arial"/>
                <a:cs typeface="Arial"/>
                <a:sym typeface="Arial"/>
              </a:rPr>
              <a:t>and make it easy to stay connected with friends, family and support networks.</a:t>
            </a:r>
            <a:endParaRPr sz="700"/>
          </a:p>
        </p:txBody>
      </p:sp>
      <p:pic>
        <p:nvPicPr>
          <p:cNvPr id="502" name="Google Shape;502;p65"/>
          <p:cNvPicPr preferRelativeResize="0"/>
          <p:nvPr/>
        </p:nvPicPr>
        <p:blipFill rotWithShape="1">
          <a:blip r:embed="rId4">
            <a:alphaModFix/>
          </a:blip>
          <a:srcRect/>
          <a:stretch/>
        </p:blipFill>
        <p:spPr>
          <a:xfrm>
            <a:off x="4952999" y="1433946"/>
            <a:ext cx="3885184" cy="25929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Promotion of Active Ageing</a:t>
            </a:r>
            <a:endParaRPr sz="700"/>
          </a:p>
        </p:txBody>
      </p:sp>
      <p:sp>
        <p:nvSpPr>
          <p:cNvPr id="509" name="Google Shape;509;p6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10" name="Google Shape;510;p66"/>
          <p:cNvSpPr txBox="1"/>
          <p:nvPr/>
        </p:nvSpPr>
        <p:spPr>
          <a:xfrm>
            <a:off x="454192" y="1148309"/>
            <a:ext cx="8105608" cy="116339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Immersive experiences created by Augmented Reality (AR) and Virtual Reality (VR) may help people to stay mentally, physically and socially engaged through a wide range of experiences and activities. </a:t>
            </a:r>
            <a:endParaRPr sz="700"/>
          </a:p>
        </p:txBody>
      </p:sp>
      <p:pic>
        <p:nvPicPr>
          <p:cNvPr id="511" name="Google Shape;511;p66"/>
          <p:cNvPicPr preferRelativeResize="0"/>
          <p:nvPr/>
        </p:nvPicPr>
        <p:blipFill rotWithShape="1">
          <a:blip r:embed="rId4">
            <a:alphaModFix/>
          </a:blip>
          <a:srcRect/>
          <a:stretch/>
        </p:blipFill>
        <p:spPr>
          <a:xfrm>
            <a:off x="2085678" y="2467918"/>
            <a:ext cx="3733825" cy="2489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7"/>
          <p:cNvSpPr txBox="1"/>
          <p:nvPr/>
        </p:nvSpPr>
        <p:spPr>
          <a:xfrm>
            <a:off x="514350" y="312258"/>
            <a:ext cx="7462335"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Improved efficiency and accuracy in care delivery</a:t>
            </a:r>
            <a:endParaRPr sz="700"/>
          </a:p>
        </p:txBody>
      </p:sp>
      <p:sp>
        <p:nvSpPr>
          <p:cNvPr id="518" name="Google Shape;518;p6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19" name="Google Shape;519;p67"/>
          <p:cNvSpPr txBox="1"/>
          <p:nvPr/>
        </p:nvSpPr>
        <p:spPr>
          <a:xfrm>
            <a:off x="454192" y="1131375"/>
            <a:ext cx="6090542" cy="387798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Technology allows care workers to work </a:t>
            </a:r>
            <a:r>
              <a:rPr lang="de" sz="1800" b="1" i="0" u="none" strike="noStrike" cap="none">
                <a:solidFill>
                  <a:srgbClr val="339966"/>
                </a:solidFill>
                <a:latin typeface="Arial"/>
                <a:ea typeface="Arial"/>
                <a:cs typeface="Arial"/>
                <a:sym typeface="Arial"/>
              </a:rPr>
              <a:t>more accurate, efficiently and safer. </a:t>
            </a:r>
            <a:endParaRPr sz="700"/>
          </a:p>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Digital systems such as care planning softwares make it easier for care providers to </a:t>
            </a:r>
            <a:r>
              <a:rPr lang="de" sz="1800" b="1" i="0" u="none" strike="noStrike" cap="none">
                <a:solidFill>
                  <a:srgbClr val="339966"/>
                </a:solidFill>
                <a:latin typeface="Arial"/>
                <a:ea typeface="Arial"/>
                <a:cs typeface="Arial"/>
                <a:sym typeface="Arial"/>
              </a:rPr>
              <a:t>collaborate and plan care well.</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Digital recording </a:t>
            </a:r>
            <a:r>
              <a:rPr lang="de" sz="1800" b="1" i="0" u="none" strike="noStrike" cap="none">
                <a:solidFill>
                  <a:srgbClr val="339966"/>
                </a:solidFill>
                <a:latin typeface="Arial"/>
                <a:ea typeface="Arial"/>
                <a:cs typeface="Arial"/>
                <a:sym typeface="Arial"/>
              </a:rPr>
              <a:t>reduces the chances of mistakes</a:t>
            </a:r>
            <a:r>
              <a:rPr lang="de" sz="1800" b="0" i="0" u="none" strike="noStrike" cap="none">
                <a:solidFill>
                  <a:srgbClr val="595959"/>
                </a:solidFill>
                <a:latin typeface="Arial"/>
                <a:ea typeface="Arial"/>
                <a:cs typeface="Arial"/>
                <a:sym typeface="Arial"/>
              </a:rPr>
              <a:t>. </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Moreover, digital information is less likely to be lost or damaged.</a:t>
            </a:r>
            <a:endParaRPr sz="1800" b="0" i="0" u="none" strike="noStrike" cap="none">
              <a:solidFill>
                <a:srgbClr val="595959"/>
              </a:solidFill>
              <a:latin typeface="Arial"/>
              <a:ea typeface="Arial"/>
              <a:cs typeface="Arial"/>
              <a:sym typeface="Arial"/>
            </a:endParaRPr>
          </a:p>
        </p:txBody>
      </p:sp>
      <p:pic>
        <p:nvPicPr>
          <p:cNvPr id="520" name="Google Shape;520;p67"/>
          <p:cNvPicPr preferRelativeResize="0"/>
          <p:nvPr/>
        </p:nvPicPr>
        <p:blipFill rotWithShape="1">
          <a:blip r:embed="rId4">
            <a:alphaModFix/>
          </a:blip>
          <a:srcRect/>
          <a:stretch/>
        </p:blipFill>
        <p:spPr>
          <a:xfrm>
            <a:off x="6911117" y="1286345"/>
            <a:ext cx="1728266" cy="1728267"/>
          </a:xfrm>
          <a:prstGeom prst="rect">
            <a:avLst/>
          </a:prstGeom>
          <a:noFill/>
          <a:ln>
            <a:noFill/>
          </a:ln>
        </p:spPr>
      </p:pic>
      <p:pic>
        <p:nvPicPr>
          <p:cNvPr id="521" name="Google Shape;521;p67"/>
          <p:cNvPicPr preferRelativeResize="0"/>
          <p:nvPr/>
        </p:nvPicPr>
        <p:blipFill rotWithShape="1">
          <a:blip r:embed="rId5">
            <a:alphaModFix/>
          </a:blip>
          <a:srcRect/>
          <a:stretch/>
        </p:blipFill>
        <p:spPr>
          <a:xfrm>
            <a:off x="6862670" y="3246120"/>
            <a:ext cx="1825160" cy="18251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8"/>
          <p:cNvSpPr txBox="1"/>
          <p:nvPr/>
        </p:nvSpPr>
        <p:spPr>
          <a:xfrm>
            <a:off x="514350" y="312258"/>
            <a:ext cx="7462335"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Reduced stress and workload for care workers</a:t>
            </a:r>
            <a:endParaRPr sz="700"/>
          </a:p>
        </p:txBody>
      </p:sp>
      <p:sp>
        <p:nvSpPr>
          <p:cNvPr id="528" name="Google Shape;528;p6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29" name="Google Shape;529;p68"/>
          <p:cNvSpPr txBox="1"/>
          <p:nvPr/>
        </p:nvSpPr>
        <p:spPr>
          <a:xfrm>
            <a:off x="502572" y="2684828"/>
            <a:ext cx="4083942" cy="1550809"/>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Just think of monitoring or emergency call systems. Thanks to digital support, the emergency call center is notified more quickly when a patient needs help</a:t>
            </a:r>
            <a:r>
              <a:rPr lang="de"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pic>
        <p:nvPicPr>
          <p:cNvPr id="530" name="Google Shape;530;p68"/>
          <p:cNvPicPr preferRelativeResize="0"/>
          <p:nvPr/>
        </p:nvPicPr>
        <p:blipFill rotWithShape="1">
          <a:blip r:embed="rId4">
            <a:alphaModFix/>
          </a:blip>
          <a:srcRect/>
          <a:stretch/>
        </p:blipFill>
        <p:spPr>
          <a:xfrm>
            <a:off x="4865875" y="2539107"/>
            <a:ext cx="3642821" cy="2431096"/>
          </a:xfrm>
          <a:prstGeom prst="rect">
            <a:avLst/>
          </a:prstGeom>
          <a:noFill/>
          <a:ln>
            <a:noFill/>
          </a:ln>
        </p:spPr>
      </p:pic>
      <p:sp>
        <p:nvSpPr>
          <p:cNvPr id="531" name="Google Shape;531;p68"/>
          <p:cNvSpPr txBox="1"/>
          <p:nvPr/>
        </p:nvSpPr>
        <p:spPr>
          <a:xfrm>
            <a:off x="530392" y="1207575"/>
            <a:ext cx="7713493" cy="1163396"/>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Lack of time is a major challenge in the day-to-day work of professional carers. Electronic care documentation and assistive technologies may </a:t>
            </a:r>
            <a:r>
              <a:rPr lang="de" sz="1800" b="1" i="0" u="none" strike="noStrike" cap="none">
                <a:solidFill>
                  <a:srgbClr val="339966"/>
                </a:solidFill>
                <a:latin typeface="Arial"/>
                <a:ea typeface="Arial"/>
                <a:cs typeface="Arial"/>
                <a:sym typeface="Arial"/>
              </a:rPr>
              <a:t>reduce stress and create more time for care tasks.</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86"/>
        <p:cNvGrpSpPr/>
        <p:nvPr/>
      </p:nvGrpSpPr>
      <p:grpSpPr>
        <a:xfrm>
          <a:off x="0" y="0"/>
          <a:ext cx="0" cy="0"/>
          <a:chOff x="0" y="0"/>
          <a:chExt cx="0" cy="0"/>
        </a:xfrm>
      </p:grpSpPr>
      <p:sp>
        <p:nvSpPr>
          <p:cNvPr id="287" name="Google Shape;287;p50"/>
          <p:cNvSpPr txBox="1"/>
          <p:nvPr/>
        </p:nvSpPr>
        <p:spPr>
          <a:xfrm>
            <a:off x="3819145" y="707419"/>
            <a:ext cx="1409449" cy="47397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2200" b="0" i="0" u="none" strike="noStrike" cap="none">
                <a:solidFill>
                  <a:srgbClr val="FFFFFF"/>
                </a:solidFill>
                <a:latin typeface="Gill Sans"/>
                <a:ea typeface="Gill Sans"/>
                <a:cs typeface="Gill Sans"/>
                <a:sym typeface="Gill Sans"/>
              </a:rPr>
              <a:t>Module 2 </a:t>
            </a:r>
            <a:endParaRPr sz="900" b="0" i="0" u="none" strike="noStrike" cap="none">
              <a:solidFill>
                <a:srgbClr val="000000"/>
              </a:solidFill>
              <a:latin typeface="Arial"/>
              <a:ea typeface="Arial"/>
              <a:cs typeface="Arial"/>
              <a:sym typeface="Arial"/>
            </a:endParaRPr>
          </a:p>
        </p:txBody>
      </p:sp>
      <p:sp>
        <p:nvSpPr>
          <p:cNvPr id="288" name="Google Shape;288;p50"/>
          <p:cNvSpPr txBox="1"/>
          <p:nvPr/>
        </p:nvSpPr>
        <p:spPr>
          <a:xfrm>
            <a:off x="821794" y="1252374"/>
            <a:ext cx="7404150" cy="54938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de" sz="2600" b="0" i="0" u="none" strike="noStrike" cap="none">
                <a:solidFill>
                  <a:srgbClr val="FFFFFF"/>
                </a:solidFill>
                <a:latin typeface="League Spartan"/>
                <a:ea typeface="League Spartan"/>
                <a:cs typeface="League Spartan"/>
                <a:sym typeface="League Spartan"/>
              </a:rPr>
              <a:t>Care-related technology</a:t>
            </a:r>
            <a:endParaRPr sz="2700" b="0" i="0" u="none" strike="noStrike" cap="none">
              <a:solidFill>
                <a:srgbClr val="000000"/>
              </a:solidFill>
              <a:latin typeface="Arial"/>
              <a:ea typeface="Arial"/>
              <a:cs typeface="Arial"/>
              <a:sym typeface="Arial"/>
            </a:endParaRPr>
          </a:p>
        </p:txBody>
      </p:sp>
      <p:sp>
        <p:nvSpPr>
          <p:cNvPr id="289" name="Google Shape;289;p50"/>
          <p:cNvSpPr txBox="1"/>
          <p:nvPr/>
        </p:nvSpPr>
        <p:spPr>
          <a:xfrm>
            <a:off x="4224694" y="2501636"/>
            <a:ext cx="598350" cy="3877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Unit 1 </a:t>
            </a:r>
            <a:endParaRPr sz="700" b="0" i="0" u="none" strike="noStrike" cap="none">
              <a:solidFill>
                <a:srgbClr val="000000"/>
              </a:solidFill>
              <a:latin typeface="Arial"/>
              <a:ea typeface="Arial"/>
              <a:cs typeface="Arial"/>
              <a:sym typeface="Arial"/>
            </a:endParaRPr>
          </a:p>
        </p:txBody>
      </p:sp>
      <p:sp>
        <p:nvSpPr>
          <p:cNvPr id="290" name="Google Shape;290;p50"/>
          <p:cNvSpPr/>
          <p:nvPr/>
        </p:nvSpPr>
        <p:spPr>
          <a:xfrm>
            <a:off x="1828800" y="3311020"/>
            <a:ext cx="5791199" cy="563211"/>
          </a:xfrm>
          <a:prstGeom prst="rect">
            <a:avLst/>
          </a:prstGeom>
          <a:noFill/>
          <a:ln>
            <a:noFill/>
          </a:ln>
        </p:spPr>
        <p:txBody>
          <a:bodyPr spcFirstLastPara="1" wrap="square" lIns="45725" tIns="22850" rIns="45725" bIns="22850" anchor="t" anchorCtr="0">
            <a:noAutofit/>
          </a:bodyPr>
          <a:lstStyle/>
          <a:p>
            <a:pPr marL="0" marR="0" lvl="0" indent="0" algn="ctr" rtl="0">
              <a:lnSpc>
                <a:spcPct val="140000"/>
              </a:lnSpc>
              <a:spcBef>
                <a:spcPts val="0"/>
              </a:spcBef>
              <a:spcAft>
                <a:spcPts val="0"/>
              </a:spcAft>
              <a:buNone/>
            </a:pPr>
            <a:r>
              <a:rPr lang="de" sz="2400" b="0" i="0" u="none" strike="noStrike" cap="none">
                <a:solidFill>
                  <a:srgbClr val="FFFFFF"/>
                </a:solidFill>
                <a:latin typeface="League Spartan"/>
                <a:ea typeface="League Spartan"/>
                <a:cs typeface="League Spartan"/>
                <a:sym typeface="League Spartan"/>
              </a:rPr>
              <a:t>The role of technology in long-term care</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9"/>
          <p:cNvSpPr txBox="1"/>
          <p:nvPr/>
        </p:nvSpPr>
        <p:spPr>
          <a:xfrm>
            <a:off x="514350" y="312258"/>
            <a:ext cx="7462335"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Improved quality of care</a:t>
            </a:r>
            <a:endParaRPr sz="700"/>
          </a:p>
        </p:txBody>
      </p:sp>
      <p:sp>
        <p:nvSpPr>
          <p:cNvPr id="538" name="Google Shape;538;p6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39" name="Google Shape;539;p69"/>
          <p:cNvSpPr txBox="1"/>
          <p:nvPr/>
        </p:nvSpPr>
        <p:spPr>
          <a:xfrm>
            <a:off x="530392" y="1207575"/>
            <a:ext cx="7713493" cy="1163396"/>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Also, mobile apps and websites provide </a:t>
            </a:r>
            <a:r>
              <a:rPr lang="de" sz="1800" b="1" i="0" u="none" strike="noStrike" cap="none">
                <a:solidFill>
                  <a:srgbClr val="339966"/>
                </a:solidFill>
                <a:latin typeface="Arial"/>
                <a:ea typeface="Arial"/>
                <a:cs typeface="Arial"/>
                <a:sym typeface="Arial"/>
              </a:rPr>
              <a:t>instant access to information</a:t>
            </a:r>
            <a:r>
              <a:rPr lang="de" sz="1800" b="0" i="0" u="none" strike="noStrike" cap="none">
                <a:solidFill>
                  <a:srgbClr val="595959"/>
                </a:solidFill>
                <a:latin typeface="Arial"/>
                <a:ea typeface="Arial"/>
                <a:cs typeface="Arial"/>
                <a:sym typeface="Arial"/>
              </a:rPr>
              <a:t>, help with scheduling appointments, and remind patients to take their medicines. This may decrease the need for unnecessary hospital visits.</a:t>
            </a:r>
            <a:endParaRPr sz="700"/>
          </a:p>
        </p:txBody>
      </p:sp>
      <p:pic>
        <p:nvPicPr>
          <p:cNvPr id="540" name="Google Shape;540;p69"/>
          <p:cNvPicPr preferRelativeResize="0"/>
          <p:nvPr/>
        </p:nvPicPr>
        <p:blipFill rotWithShape="1">
          <a:blip r:embed="rId4">
            <a:alphaModFix/>
          </a:blip>
          <a:srcRect t="18279"/>
          <a:stretch/>
        </p:blipFill>
        <p:spPr>
          <a:xfrm>
            <a:off x="3566268" y="2782986"/>
            <a:ext cx="4101631" cy="22370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0"/>
          <p:cNvSpPr txBox="1"/>
          <p:nvPr/>
        </p:nvSpPr>
        <p:spPr>
          <a:xfrm>
            <a:off x="514350" y="312258"/>
            <a:ext cx="7462335"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Support independence and quality of life</a:t>
            </a:r>
            <a:endParaRPr sz="700"/>
          </a:p>
        </p:txBody>
      </p:sp>
      <p:sp>
        <p:nvSpPr>
          <p:cNvPr id="547" name="Google Shape;547;p7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548" name="Google Shape;548;p70"/>
          <p:cNvPicPr preferRelativeResize="0"/>
          <p:nvPr/>
        </p:nvPicPr>
        <p:blipFill rotWithShape="1">
          <a:blip r:embed="rId4">
            <a:alphaModFix/>
          </a:blip>
          <a:srcRect/>
          <a:stretch/>
        </p:blipFill>
        <p:spPr>
          <a:xfrm>
            <a:off x="2801631" y="1515700"/>
            <a:ext cx="6356883" cy="3122500"/>
          </a:xfrm>
          <a:prstGeom prst="rect">
            <a:avLst/>
          </a:prstGeom>
          <a:gradFill>
            <a:gsLst>
              <a:gs pos="0">
                <a:srgbClr val="D6D6D6">
                  <a:alpha val="73725"/>
                </a:srgbClr>
              </a:gs>
              <a:gs pos="74000">
                <a:srgbClr val="AEC5E1"/>
              </a:gs>
              <a:gs pos="83000">
                <a:srgbClr val="AEC5E1"/>
              </a:gs>
              <a:gs pos="100000">
                <a:srgbClr val="C8D8EB"/>
              </a:gs>
            </a:gsLst>
            <a:lin ang="5400000" scaled="0"/>
          </a:gradFill>
          <a:ln>
            <a:noFill/>
          </a:ln>
        </p:spPr>
      </p:pic>
      <p:sp>
        <p:nvSpPr>
          <p:cNvPr id="549" name="Google Shape;549;p70"/>
          <p:cNvSpPr txBox="1"/>
          <p:nvPr/>
        </p:nvSpPr>
        <p:spPr>
          <a:xfrm>
            <a:off x="519196" y="980225"/>
            <a:ext cx="4981408" cy="42657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Assistive technologies can help care-dependent people to </a:t>
            </a:r>
            <a:r>
              <a:rPr lang="de" sz="1800" b="1" i="0" u="none" strike="noStrike" cap="none">
                <a:solidFill>
                  <a:srgbClr val="339966"/>
                </a:solidFill>
                <a:latin typeface="Arial"/>
                <a:ea typeface="Arial"/>
                <a:cs typeface="Arial"/>
                <a:sym typeface="Arial"/>
              </a:rPr>
              <a:t>live on their own for a longer time </a:t>
            </a:r>
            <a:r>
              <a:rPr lang="de" sz="1800" b="0" i="0" u="none" strike="noStrike" cap="none">
                <a:solidFill>
                  <a:srgbClr val="595959"/>
                </a:solidFill>
                <a:latin typeface="Arial"/>
                <a:ea typeface="Arial"/>
                <a:cs typeface="Arial"/>
                <a:sym typeface="Arial"/>
              </a:rPr>
              <a:t>and </a:t>
            </a:r>
            <a:r>
              <a:rPr lang="de" sz="1800" b="1" i="0" u="none" strike="noStrike" cap="none">
                <a:solidFill>
                  <a:srgbClr val="339966"/>
                </a:solidFill>
                <a:latin typeface="Arial"/>
                <a:ea typeface="Arial"/>
                <a:cs typeface="Arial"/>
                <a:sym typeface="Arial"/>
              </a:rPr>
              <a:t>have a better quality of life</a:t>
            </a:r>
            <a:r>
              <a:rPr lang="de" sz="1800" b="0" i="0" u="none" strike="noStrike" cap="none">
                <a:solidFill>
                  <a:srgbClr val="595959"/>
                </a:solidFill>
                <a:latin typeface="Arial"/>
                <a:ea typeface="Arial"/>
                <a:cs typeface="Arial"/>
                <a:sym typeface="Arial"/>
              </a:rPr>
              <a:t>. </a:t>
            </a: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Wearable gadgets, like sensors that detect falls and GPS trackers </a:t>
            </a:r>
            <a:r>
              <a:rPr lang="de" sz="1800" b="1" i="0" u="none" strike="noStrike" cap="none">
                <a:solidFill>
                  <a:srgbClr val="339966"/>
                </a:solidFill>
                <a:latin typeface="Arial"/>
                <a:ea typeface="Arial"/>
                <a:cs typeface="Arial"/>
                <a:sym typeface="Arial"/>
              </a:rPr>
              <a:t>improve the personal safety of a person living alone</a:t>
            </a:r>
            <a:r>
              <a:rPr lang="de" sz="1800" b="0" i="0" u="none" strike="noStrike" cap="none">
                <a:solidFill>
                  <a:srgbClr val="595959"/>
                </a:solidFill>
                <a:latin typeface="Arial"/>
                <a:ea typeface="Arial"/>
                <a:cs typeface="Arial"/>
                <a:sym typeface="Arial"/>
              </a:rPr>
              <a:t>. </a:t>
            </a: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Self-management apps provide care recipients more control over their health, safety and well-being.</a:t>
            </a:r>
            <a:endParaRPr sz="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53"/>
        <p:cNvGrpSpPr/>
        <p:nvPr/>
      </p:nvGrpSpPr>
      <p:grpSpPr>
        <a:xfrm>
          <a:off x="0" y="0"/>
          <a:ext cx="0" cy="0"/>
          <a:chOff x="0" y="0"/>
          <a:chExt cx="0" cy="0"/>
        </a:xfrm>
      </p:grpSpPr>
      <p:grpSp>
        <p:nvGrpSpPr>
          <p:cNvPr id="554" name="Google Shape;554;p71"/>
          <p:cNvGrpSpPr/>
          <p:nvPr/>
        </p:nvGrpSpPr>
        <p:grpSpPr>
          <a:xfrm>
            <a:off x="0" y="749145"/>
            <a:ext cx="9144000" cy="4394356"/>
            <a:chOff x="0" y="-38100"/>
            <a:chExt cx="4816593" cy="2314722"/>
          </a:xfrm>
        </p:grpSpPr>
        <p:sp>
          <p:nvSpPr>
            <p:cNvPr id="555" name="Google Shape;555;p7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56" name="Google Shape;556;p7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rgbClr val="000000"/>
                </a:solidFill>
                <a:latin typeface="Calibri"/>
                <a:ea typeface="Calibri"/>
                <a:cs typeface="Calibri"/>
                <a:sym typeface="Calibri"/>
              </a:endParaRPr>
            </a:p>
          </p:txBody>
        </p:sp>
      </p:grpSp>
      <p:sp>
        <p:nvSpPr>
          <p:cNvPr id="557" name="Google Shape;557;p7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58" name="Google Shape;558;p71"/>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Challenges and Barriers</a:t>
            </a:r>
            <a:endParaRPr sz="700" b="0" i="0" u="none" strike="noStrike" cap="none">
              <a:solidFill>
                <a:srgbClr val="000000"/>
              </a:solidFill>
              <a:latin typeface="Arial"/>
              <a:ea typeface="Arial"/>
              <a:cs typeface="Arial"/>
              <a:sym typeface="Arial"/>
            </a:endParaRPr>
          </a:p>
        </p:txBody>
      </p:sp>
      <p:sp>
        <p:nvSpPr>
          <p:cNvPr id="559" name="Google Shape;559;p71"/>
          <p:cNvSpPr txBox="1"/>
          <p:nvPr/>
        </p:nvSpPr>
        <p:spPr>
          <a:xfrm>
            <a:off x="454192" y="1689836"/>
            <a:ext cx="5547715" cy="1769695"/>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2800" b="1" i="0" u="none" strike="noStrike" cap="none" dirty="0">
                <a:solidFill>
                  <a:srgbClr val="3F3F3F"/>
                </a:solidFill>
                <a:latin typeface="Arial"/>
                <a:ea typeface="Arial"/>
                <a:cs typeface="Arial"/>
                <a:sym typeface="Arial"/>
              </a:rPr>
              <a:t>What are possible challenges when it comes to the use of technology in mobile and stationary </a:t>
            </a:r>
            <a:r>
              <a:rPr lang="de" sz="2800" b="1" i="0" u="none" strike="noStrike" cap="none" dirty="0" smtClean="0">
                <a:solidFill>
                  <a:srgbClr val="3F3F3F"/>
                </a:solidFill>
                <a:latin typeface="Arial"/>
                <a:ea typeface="Arial"/>
                <a:cs typeface="Arial"/>
                <a:sym typeface="Arial"/>
              </a:rPr>
              <a:t>care</a:t>
            </a:r>
            <a:endParaRPr sz="500" dirty="0"/>
          </a:p>
        </p:txBody>
      </p:sp>
      <p:sp>
        <p:nvSpPr>
          <p:cNvPr id="560" name="Google Shape;560;p71"/>
          <p:cNvSpPr txBox="1"/>
          <p:nvPr/>
        </p:nvSpPr>
        <p:spPr>
          <a:xfrm>
            <a:off x="5907618"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5700"/>
              <a:buFont typeface="Arial"/>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
        <p:nvSpPr>
          <p:cNvPr id="561" name="Google Shape;561;p7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2"/>
          <p:cNvSpPr txBox="1"/>
          <p:nvPr/>
        </p:nvSpPr>
        <p:spPr>
          <a:xfrm>
            <a:off x="514350" y="1232177"/>
            <a:ext cx="8257117" cy="1778372"/>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de" sz="1800" b="0" i="0" u="none" strike="noStrike" cap="none">
                <a:solidFill>
                  <a:srgbClr val="595959"/>
                </a:solidFill>
                <a:latin typeface="Arial"/>
                <a:ea typeface="Arial"/>
                <a:cs typeface="Arial"/>
                <a:sym typeface="Arial"/>
              </a:rPr>
              <a:t>Before we discuss some challenges and barriers that arise with the use of technology, try to answer the following question:</a:t>
            </a:r>
            <a:endParaRPr sz="700"/>
          </a:p>
          <a:p>
            <a:pPr marL="177800" marR="0" lvl="0" indent="-139700" algn="l" rtl="0">
              <a:lnSpc>
                <a:spcPct val="107000"/>
              </a:lnSpc>
              <a:spcBef>
                <a:spcPts val="0"/>
              </a:spcBef>
              <a:spcAft>
                <a:spcPts val="0"/>
              </a:spcAft>
              <a:buClr>
                <a:srgbClr val="212529"/>
              </a:buClr>
              <a:buSzPts val="700"/>
              <a:buFont typeface="Arial"/>
              <a:buNone/>
            </a:pPr>
            <a:endParaRPr sz="1800" b="0" i="0" u="none" strike="noStrike" cap="none">
              <a:solidFill>
                <a:srgbClr val="303030"/>
              </a:solidFill>
              <a:latin typeface="Helvetica Neue"/>
              <a:ea typeface="Helvetica Neue"/>
              <a:cs typeface="Helvetica Neue"/>
              <a:sym typeface="Helvetica Neue"/>
            </a:endParaRPr>
          </a:p>
          <a:p>
            <a:pPr marL="0" marR="0" lvl="0" indent="0" algn="l" rtl="0">
              <a:lnSpc>
                <a:spcPct val="107000"/>
              </a:lnSpc>
              <a:spcBef>
                <a:spcPts val="0"/>
              </a:spcBef>
              <a:spcAft>
                <a:spcPts val="0"/>
              </a:spcAft>
              <a:buNone/>
            </a:pPr>
            <a:r>
              <a:rPr lang="de" sz="1800" b="1" i="1" u="none" strike="noStrike" cap="none">
                <a:solidFill>
                  <a:srgbClr val="379C73"/>
                </a:solidFill>
                <a:latin typeface="Gill Sans"/>
                <a:ea typeface="Gill Sans"/>
                <a:cs typeface="Gill Sans"/>
                <a:sym typeface="Gill Sans"/>
              </a:rPr>
              <a:t>What are your concerns and worries when you think of care and technology? </a:t>
            </a:r>
            <a:endParaRPr sz="700"/>
          </a:p>
          <a:p>
            <a:pPr marL="177800" marR="0" lvl="0" indent="-139700" algn="l" rtl="0">
              <a:lnSpc>
                <a:spcPct val="107000"/>
              </a:lnSpc>
              <a:spcBef>
                <a:spcPts val="0"/>
              </a:spcBef>
              <a:spcAft>
                <a:spcPts val="0"/>
              </a:spcAft>
              <a:buClr>
                <a:srgbClr val="212529"/>
              </a:buClr>
              <a:buSzPts val="700"/>
              <a:buFont typeface="Arial"/>
              <a:buNone/>
            </a:pPr>
            <a:endParaRPr sz="1800" b="1" i="1" u="none" strike="noStrike" cap="none">
              <a:solidFill>
                <a:srgbClr val="379C73"/>
              </a:solidFill>
              <a:latin typeface="Gill Sans"/>
              <a:ea typeface="Gill Sans"/>
              <a:cs typeface="Gill Sans"/>
              <a:sym typeface="Gill Sans"/>
            </a:endParaRPr>
          </a:p>
          <a:p>
            <a:pPr marL="0" marR="0" lvl="0" indent="0" algn="l" rtl="0">
              <a:lnSpc>
                <a:spcPct val="107000"/>
              </a:lnSpc>
              <a:spcBef>
                <a:spcPts val="0"/>
              </a:spcBef>
              <a:spcAft>
                <a:spcPts val="0"/>
              </a:spcAft>
              <a:buNone/>
            </a:pPr>
            <a:r>
              <a:rPr lang="de" sz="1800" b="1" i="1" u="none" strike="noStrike" cap="none">
                <a:solidFill>
                  <a:srgbClr val="379C73"/>
                </a:solidFill>
                <a:latin typeface="Gill Sans"/>
                <a:ea typeface="Gill Sans"/>
                <a:cs typeface="Gill Sans"/>
                <a:sym typeface="Gill Sans"/>
              </a:rPr>
              <a:t>Write everything down that is in your head.</a:t>
            </a:r>
            <a:endParaRPr sz="700"/>
          </a:p>
        </p:txBody>
      </p:sp>
      <p:sp>
        <p:nvSpPr>
          <p:cNvPr id="567" name="Google Shape;567;p72"/>
          <p:cNvSpPr txBox="1"/>
          <p:nvPr/>
        </p:nvSpPr>
        <p:spPr>
          <a:xfrm>
            <a:off x="622534" y="302180"/>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Exercise</a:t>
            </a:r>
            <a:endParaRPr sz="700" b="0" i="0" u="none" strike="noStrike" cap="none">
              <a:solidFill>
                <a:srgbClr val="000000"/>
              </a:solidFill>
              <a:latin typeface="Arial"/>
              <a:ea typeface="Arial"/>
              <a:cs typeface="Arial"/>
              <a:sym typeface="Arial"/>
            </a:endParaRPr>
          </a:p>
        </p:txBody>
      </p:sp>
      <p:sp>
        <p:nvSpPr>
          <p:cNvPr id="568" name="Google Shape;568;p7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569" name="Google Shape;569;p72"/>
          <p:cNvPicPr preferRelativeResize="0"/>
          <p:nvPr/>
        </p:nvPicPr>
        <p:blipFill rotWithShape="1">
          <a:blip r:embed="rId4">
            <a:alphaModFix/>
          </a:blip>
          <a:srcRect/>
          <a:stretch/>
        </p:blipFill>
        <p:spPr>
          <a:xfrm>
            <a:off x="3894713" y="3327173"/>
            <a:ext cx="1561948" cy="15619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73"/>
        <p:cNvGrpSpPr/>
        <p:nvPr/>
      </p:nvGrpSpPr>
      <p:grpSpPr>
        <a:xfrm>
          <a:off x="0" y="0"/>
          <a:ext cx="0" cy="0"/>
          <a:chOff x="0" y="0"/>
          <a:chExt cx="0" cy="0"/>
        </a:xfrm>
      </p:grpSpPr>
      <p:grpSp>
        <p:nvGrpSpPr>
          <p:cNvPr id="574" name="Google Shape;574;p73"/>
          <p:cNvGrpSpPr/>
          <p:nvPr/>
        </p:nvGrpSpPr>
        <p:grpSpPr>
          <a:xfrm>
            <a:off x="14514" y="879773"/>
            <a:ext cx="9144000" cy="4394356"/>
            <a:chOff x="0" y="-38100"/>
            <a:chExt cx="4816593" cy="2314722"/>
          </a:xfrm>
        </p:grpSpPr>
        <p:sp>
          <p:nvSpPr>
            <p:cNvPr id="575" name="Google Shape;575;p7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76" name="Google Shape;576;p7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577" name="Google Shape;577;p7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78" name="Google Shape;578;p73"/>
          <p:cNvSpPr txBox="1"/>
          <p:nvPr/>
        </p:nvSpPr>
        <p:spPr>
          <a:xfrm>
            <a:off x="454192" y="144674"/>
            <a:ext cx="7470608"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Barriers to care technology adoption</a:t>
            </a:r>
            <a:endParaRPr sz="700"/>
          </a:p>
        </p:txBody>
      </p:sp>
      <p:sp>
        <p:nvSpPr>
          <p:cNvPr id="579" name="Google Shape;579;p7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pic>
        <p:nvPicPr>
          <p:cNvPr id="580" name="Google Shape;580;p73"/>
          <p:cNvPicPr preferRelativeResize="0"/>
          <p:nvPr/>
        </p:nvPicPr>
        <p:blipFill rotWithShape="1">
          <a:blip r:embed="rId4">
            <a:alphaModFix/>
          </a:blip>
          <a:srcRect/>
          <a:stretch/>
        </p:blipFill>
        <p:spPr>
          <a:xfrm>
            <a:off x="6488762" y="1043216"/>
            <a:ext cx="2526654" cy="4042343"/>
          </a:xfrm>
          <a:prstGeom prst="rect">
            <a:avLst/>
          </a:prstGeom>
          <a:noFill/>
          <a:ln>
            <a:noFill/>
          </a:ln>
        </p:spPr>
      </p:pic>
      <p:sp>
        <p:nvSpPr>
          <p:cNvPr id="581" name="Google Shape;581;p73"/>
          <p:cNvSpPr txBox="1"/>
          <p:nvPr/>
        </p:nvSpPr>
        <p:spPr>
          <a:xfrm>
            <a:off x="530392" y="1207575"/>
            <a:ext cx="6547741" cy="42657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1" u="none" strike="noStrike" cap="none">
                <a:solidFill>
                  <a:srgbClr val="379C73"/>
                </a:solidFill>
                <a:latin typeface="Arial"/>
                <a:ea typeface="Arial"/>
                <a:cs typeface="Arial"/>
                <a:sym typeface="Arial"/>
              </a:rPr>
              <a:t>„Technology will sooner or later replace my role as caregiver“</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1" i="0" u="none" strike="noStrike" cap="none">
                <a:solidFill>
                  <a:srgbClr val="339966"/>
                </a:solidFill>
                <a:latin typeface="Arial"/>
                <a:ea typeface="Arial"/>
                <a:cs typeface="Arial"/>
                <a:sym typeface="Arial"/>
              </a:rPr>
              <a:t>CONSIDER</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292100" marR="0" lvl="0" indent="-2921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Technology in care is designed to complement and support carers rather than replace them.</a:t>
            </a:r>
            <a:endParaRPr sz="700"/>
          </a:p>
          <a:p>
            <a:pPr marL="292100" marR="0" lvl="0" indent="-177800" algn="l" rtl="0">
              <a:lnSpc>
                <a:spcPct val="140011"/>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92100" marR="0" lvl="0" indent="-2921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Technology lacks the emotional intelligence, empathy and other essential human qualities that can never be fully replicated.</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85"/>
        <p:cNvGrpSpPr/>
        <p:nvPr/>
      </p:nvGrpSpPr>
      <p:grpSpPr>
        <a:xfrm>
          <a:off x="0" y="0"/>
          <a:ext cx="0" cy="0"/>
          <a:chOff x="0" y="0"/>
          <a:chExt cx="0" cy="0"/>
        </a:xfrm>
      </p:grpSpPr>
      <p:grpSp>
        <p:nvGrpSpPr>
          <p:cNvPr id="586" name="Google Shape;586;p74"/>
          <p:cNvGrpSpPr/>
          <p:nvPr/>
        </p:nvGrpSpPr>
        <p:grpSpPr>
          <a:xfrm>
            <a:off x="14514" y="879773"/>
            <a:ext cx="9144000" cy="4394356"/>
            <a:chOff x="0" y="-38100"/>
            <a:chExt cx="4816593" cy="2314722"/>
          </a:xfrm>
        </p:grpSpPr>
        <p:sp>
          <p:nvSpPr>
            <p:cNvPr id="587" name="Google Shape;587;p7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88" name="Google Shape;588;p7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589" name="Google Shape;589;p7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90" name="Google Shape;590;p74"/>
          <p:cNvSpPr txBox="1"/>
          <p:nvPr/>
        </p:nvSpPr>
        <p:spPr>
          <a:xfrm>
            <a:off x="454192" y="144674"/>
            <a:ext cx="7470608"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Barriers to care technology adoption</a:t>
            </a:r>
            <a:endParaRPr sz="700"/>
          </a:p>
        </p:txBody>
      </p:sp>
      <p:sp>
        <p:nvSpPr>
          <p:cNvPr id="591" name="Google Shape;591;p7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pic>
        <p:nvPicPr>
          <p:cNvPr id="592" name="Google Shape;592;p74"/>
          <p:cNvPicPr preferRelativeResize="0"/>
          <p:nvPr/>
        </p:nvPicPr>
        <p:blipFill rotWithShape="1">
          <a:blip r:embed="rId4">
            <a:alphaModFix/>
          </a:blip>
          <a:srcRect/>
          <a:stretch/>
        </p:blipFill>
        <p:spPr>
          <a:xfrm>
            <a:off x="6488762" y="1043216"/>
            <a:ext cx="2526654" cy="4042343"/>
          </a:xfrm>
          <a:prstGeom prst="rect">
            <a:avLst/>
          </a:prstGeom>
          <a:noFill/>
          <a:ln>
            <a:noFill/>
          </a:ln>
        </p:spPr>
      </p:pic>
      <p:sp>
        <p:nvSpPr>
          <p:cNvPr id="593" name="Google Shape;593;p74"/>
          <p:cNvSpPr txBox="1"/>
          <p:nvPr/>
        </p:nvSpPr>
        <p:spPr>
          <a:xfrm>
            <a:off x="521248" y="1433082"/>
            <a:ext cx="6547741" cy="3490186"/>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1" u="none" strike="noStrike" cap="none">
                <a:solidFill>
                  <a:srgbClr val="379C73"/>
                </a:solidFill>
                <a:latin typeface="Arial"/>
                <a:ea typeface="Arial"/>
                <a:cs typeface="Arial"/>
                <a:sym typeface="Arial"/>
              </a:rPr>
              <a:t>„Older people are not interested in technology“</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1" i="0" u="none" strike="noStrike" cap="none">
                <a:solidFill>
                  <a:srgbClr val="339966"/>
                </a:solidFill>
                <a:latin typeface="Arial"/>
                <a:ea typeface="Arial"/>
                <a:cs typeface="Arial"/>
                <a:sym typeface="Arial"/>
              </a:rPr>
              <a:t>CONSIDER</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292100" marR="0" lvl="0" indent="-2921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The majority of older people has the desire to age in place. They recognise the practical benefits of assistive technologies which play a crucial role in enabling them to maintain their independence and enhance their safety.</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97"/>
        <p:cNvGrpSpPr/>
        <p:nvPr/>
      </p:nvGrpSpPr>
      <p:grpSpPr>
        <a:xfrm>
          <a:off x="0" y="0"/>
          <a:ext cx="0" cy="0"/>
          <a:chOff x="0" y="0"/>
          <a:chExt cx="0" cy="0"/>
        </a:xfrm>
      </p:grpSpPr>
      <p:grpSp>
        <p:nvGrpSpPr>
          <p:cNvPr id="598" name="Google Shape;598;p75"/>
          <p:cNvGrpSpPr/>
          <p:nvPr/>
        </p:nvGrpSpPr>
        <p:grpSpPr>
          <a:xfrm>
            <a:off x="14514" y="879773"/>
            <a:ext cx="9144000" cy="4394356"/>
            <a:chOff x="0" y="-38100"/>
            <a:chExt cx="4816593" cy="2314722"/>
          </a:xfrm>
        </p:grpSpPr>
        <p:sp>
          <p:nvSpPr>
            <p:cNvPr id="599" name="Google Shape;599;p7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00" name="Google Shape;600;p7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601" name="Google Shape;601;p7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02" name="Google Shape;602;p75"/>
          <p:cNvSpPr txBox="1"/>
          <p:nvPr/>
        </p:nvSpPr>
        <p:spPr>
          <a:xfrm>
            <a:off x="454192" y="144674"/>
            <a:ext cx="7470608"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Barriers to care technology adoption</a:t>
            </a:r>
            <a:endParaRPr sz="700"/>
          </a:p>
        </p:txBody>
      </p:sp>
      <p:sp>
        <p:nvSpPr>
          <p:cNvPr id="603" name="Google Shape;603;p7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pic>
        <p:nvPicPr>
          <p:cNvPr id="604" name="Google Shape;604;p75"/>
          <p:cNvPicPr preferRelativeResize="0"/>
          <p:nvPr/>
        </p:nvPicPr>
        <p:blipFill rotWithShape="1">
          <a:blip r:embed="rId4">
            <a:alphaModFix/>
          </a:blip>
          <a:srcRect/>
          <a:stretch/>
        </p:blipFill>
        <p:spPr>
          <a:xfrm>
            <a:off x="6488762" y="1043216"/>
            <a:ext cx="2526654" cy="4042343"/>
          </a:xfrm>
          <a:prstGeom prst="rect">
            <a:avLst/>
          </a:prstGeom>
          <a:noFill/>
          <a:ln>
            <a:noFill/>
          </a:ln>
        </p:spPr>
      </p:pic>
      <p:sp>
        <p:nvSpPr>
          <p:cNvPr id="605" name="Google Shape;605;p75"/>
          <p:cNvSpPr txBox="1"/>
          <p:nvPr/>
        </p:nvSpPr>
        <p:spPr>
          <a:xfrm>
            <a:off x="530392" y="1628199"/>
            <a:ext cx="6547741" cy="271459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1" u="none" strike="noStrike" cap="none">
                <a:solidFill>
                  <a:srgbClr val="379C73"/>
                </a:solidFill>
                <a:latin typeface="Arial"/>
                <a:ea typeface="Arial"/>
                <a:cs typeface="Arial"/>
                <a:sym typeface="Arial"/>
              </a:rPr>
              <a:t>„Technology is too expensive. No one can afford this“</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1" i="0" u="none" strike="noStrike" cap="none">
                <a:solidFill>
                  <a:srgbClr val="339966"/>
                </a:solidFill>
                <a:latin typeface="Arial"/>
                <a:ea typeface="Arial"/>
                <a:cs typeface="Arial"/>
                <a:sym typeface="Arial"/>
              </a:rPr>
              <a:t>CONSIDER</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292100" marR="0" lvl="0" indent="-2921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Given the swift progression of technology, it is expected that technologies and tools will become more affordable over time.</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09"/>
        <p:cNvGrpSpPr/>
        <p:nvPr/>
      </p:nvGrpSpPr>
      <p:grpSpPr>
        <a:xfrm>
          <a:off x="0" y="0"/>
          <a:ext cx="0" cy="0"/>
          <a:chOff x="0" y="0"/>
          <a:chExt cx="0" cy="0"/>
        </a:xfrm>
      </p:grpSpPr>
      <p:grpSp>
        <p:nvGrpSpPr>
          <p:cNvPr id="610" name="Google Shape;610;p76"/>
          <p:cNvGrpSpPr/>
          <p:nvPr/>
        </p:nvGrpSpPr>
        <p:grpSpPr>
          <a:xfrm>
            <a:off x="14514" y="879773"/>
            <a:ext cx="9144000" cy="4394356"/>
            <a:chOff x="0" y="-38100"/>
            <a:chExt cx="4816593" cy="2314722"/>
          </a:xfrm>
        </p:grpSpPr>
        <p:sp>
          <p:nvSpPr>
            <p:cNvPr id="611" name="Google Shape;611;p7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12" name="Google Shape;612;p7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613" name="Google Shape;613;p7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14" name="Google Shape;614;p76"/>
          <p:cNvSpPr txBox="1"/>
          <p:nvPr/>
        </p:nvSpPr>
        <p:spPr>
          <a:xfrm>
            <a:off x="454192" y="144674"/>
            <a:ext cx="7470608"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Barriers to care technology adoption</a:t>
            </a:r>
            <a:endParaRPr sz="700"/>
          </a:p>
        </p:txBody>
      </p:sp>
      <p:sp>
        <p:nvSpPr>
          <p:cNvPr id="615" name="Google Shape;615;p7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pic>
        <p:nvPicPr>
          <p:cNvPr id="616" name="Google Shape;616;p76"/>
          <p:cNvPicPr preferRelativeResize="0"/>
          <p:nvPr/>
        </p:nvPicPr>
        <p:blipFill rotWithShape="1">
          <a:blip r:embed="rId4">
            <a:alphaModFix/>
          </a:blip>
          <a:srcRect/>
          <a:stretch/>
        </p:blipFill>
        <p:spPr>
          <a:xfrm>
            <a:off x="6617346" y="997045"/>
            <a:ext cx="2526654" cy="4042343"/>
          </a:xfrm>
          <a:prstGeom prst="rect">
            <a:avLst/>
          </a:prstGeom>
          <a:noFill/>
          <a:ln>
            <a:noFill/>
          </a:ln>
        </p:spPr>
      </p:pic>
      <p:sp>
        <p:nvSpPr>
          <p:cNvPr id="617" name="Google Shape;617;p76"/>
          <p:cNvSpPr txBox="1"/>
          <p:nvPr/>
        </p:nvSpPr>
        <p:spPr>
          <a:xfrm>
            <a:off x="243880" y="1168738"/>
            <a:ext cx="7153616" cy="42657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1" u="none" strike="noStrike" cap="none">
                <a:solidFill>
                  <a:srgbClr val="379C73"/>
                </a:solidFill>
                <a:latin typeface="Arial"/>
                <a:ea typeface="Arial"/>
                <a:cs typeface="Arial"/>
                <a:sym typeface="Arial"/>
              </a:rPr>
              <a:t>„I struggle with digital skills and find it challenging to handle technical tools“</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1" i="0" u="none" strike="noStrike" cap="none">
                <a:solidFill>
                  <a:srgbClr val="339966"/>
                </a:solidFill>
                <a:latin typeface="Arial"/>
                <a:ea typeface="Arial"/>
                <a:cs typeface="Arial"/>
                <a:sym typeface="Arial"/>
              </a:rPr>
              <a:t>CONSIDER</a:t>
            </a:r>
            <a:endParaRPr sz="1800" b="0" i="0" u="none" strike="noStrike" cap="none">
              <a:solidFill>
                <a:srgbClr val="595959"/>
              </a:solidFill>
              <a:latin typeface="Arial"/>
              <a:ea typeface="Arial"/>
              <a:cs typeface="Arial"/>
              <a:sym typeface="Arial"/>
            </a:endParaRPr>
          </a:p>
          <a:p>
            <a:pPr marL="292100" marR="0" lvl="0" indent="-2921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Given your active participation in this online course, you are already on the path to improving your digital skills. If you want to enhance your basic digital skills, consider exploring Module 1. Additionally, if your care provider utilizes specific software or tools, it is essential for everyone to undergo appropriate training to ensure a comprehensive understanding of how these tools operate.</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7"/>
          <p:cNvSpPr txBox="1"/>
          <p:nvPr/>
        </p:nvSpPr>
        <p:spPr>
          <a:xfrm>
            <a:off x="514350" y="312258"/>
            <a:ext cx="7462335"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Digital divide</a:t>
            </a:r>
            <a:endParaRPr sz="2500" b="1" i="0" u="none" strike="noStrike" cap="none">
              <a:solidFill>
                <a:srgbClr val="379C73"/>
              </a:solidFill>
              <a:latin typeface="Gill Sans"/>
              <a:ea typeface="Gill Sans"/>
              <a:cs typeface="Gill Sans"/>
              <a:sym typeface="Gill Sans"/>
            </a:endParaRPr>
          </a:p>
        </p:txBody>
      </p:sp>
      <p:sp>
        <p:nvSpPr>
          <p:cNvPr id="624" name="Google Shape;624;p7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25" name="Google Shape;625;p77"/>
          <p:cNvSpPr txBox="1"/>
          <p:nvPr/>
        </p:nvSpPr>
        <p:spPr>
          <a:xfrm>
            <a:off x="439350" y="1074583"/>
            <a:ext cx="5692608" cy="3877985"/>
          </a:xfrm>
          <a:prstGeom prst="rect">
            <a:avLst/>
          </a:prstGeom>
          <a:noFill/>
          <a:ln>
            <a:noFill/>
          </a:ln>
        </p:spPr>
        <p:txBody>
          <a:bodyPr spcFirstLastPara="1" wrap="square" lIns="0" tIns="0" rIns="0" bIns="0" anchor="t" anchorCtr="0">
            <a:spAutoFit/>
          </a:bodyPr>
          <a:lstStyle/>
          <a:p>
            <a:pPr marL="292100" marR="0" lvl="0" indent="-2921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The digital divide refers to the gap between people who have full access to digital technology and those who do not.</a:t>
            </a:r>
            <a:endParaRPr sz="700"/>
          </a:p>
          <a:p>
            <a:pPr marL="292100" marR="0" lvl="0" indent="-177800" algn="l" rtl="0">
              <a:lnSpc>
                <a:spcPct val="140011"/>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92100" marR="0" lvl="0" indent="-2921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Internet availability varies geographically, with rural areas often lacking sufficient technological infrastructure.</a:t>
            </a:r>
            <a:endParaRPr sz="700"/>
          </a:p>
          <a:p>
            <a:pPr marL="292100" marR="0" lvl="0" indent="-177800" algn="l" rtl="0">
              <a:lnSpc>
                <a:spcPct val="140011"/>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92100" marR="0" lvl="0" indent="-292100" algn="l" rtl="0">
              <a:lnSpc>
                <a:spcPct val="140011"/>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Older people without access to broadband and devices cannot benefit from digital tools and services</a:t>
            </a:r>
            <a:endParaRPr sz="700"/>
          </a:p>
        </p:txBody>
      </p:sp>
      <p:pic>
        <p:nvPicPr>
          <p:cNvPr id="626" name="Google Shape;626;p77"/>
          <p:cNvPicPr preferRelativeResize="0"/>
          <p:nvPr/>
        </p:nvPicPr>
        <p:blipFill rotWithShape="1">
          <a:blip r:embed="rId4">
            <a:alphaModFix/>
          </a:blip>
          <a:srcRect/>
          <a:stretch/>
        </p:blipFill>
        <p:spPr>
          <a:xfrm>
            <a:off x="6390011" y="1207575"/>
            <a:ext cx="2408000" cy="3612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8"/>
          <p:cNvSpPr txBox="1"/>
          <p:nvPr/>
        </p:nvSpPr>
        <p:spPr>
          <a:xfrm>
            <a:off x="514350" y="312258"/>
            <a:ext cx="7462335"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Ethics, Privacy and Data Security</a:t>
            </a:r>
            <a:endParaRPr sz="700"/>
          </a:p>
        </p:txBody>
      </p:sp>
      <p:sp>
        <p:nvSpPr>
          <p:cNvPr id="633" name="Google Shape;633;p7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34" name="Google Shape;634;p78"/>
          <p:cNvSpPr txBox="1"/>
          <p:nvPr/>
        </p:nvSpPr>
        <p:spPr>
          <a:xfrm>
            <a:off x="514349" y="1210925"/>
            <a:ext cx="3847200" cy="3144600"/>
          </a:xfrm>
          <a:prstGeom prst="rect">
            <a:avLst/>
          </a:prstGeom>
          <a:noFill/>
          <a:ln>
            <a:noFill/>
          </a:ln>
        </p:spPr>
        <p:txBody>
          <a:bodyPr spcFirstLastPara="1" wrap="square" lIns="0" tIns="0" rIns="0" bIns="0" anchor="t" anchorCtr="0">
            <a:spAutoFit/>
          </a:bodyPr>
          <a:lstStyle/>
          <a:p>
            <a:pPr marL="292100" marR="0" lvl="0" indent="-292100" algn="l" rtl="0">
              <a:lnSpc>
                <a:spcPct val="115000"/>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There is limited public awareness of how digital devices process and store data</a:t>
            </a:r>
            <a:endParaRPr sz="700"/>
          </a:p>
          <a:p>
            <a:pPr marL="292100" marR="0" lvl="0" indent="-177800" algn="l" rtl="0">
              <a:lnSpc>
                <a:spcPct val="115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92100" marR="0" lvl="0" indent="-292100" algn="l" rtl="0">
              <a:lnSpc>
                <a:spcPct val="115000"/>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Increase in the risk of </a:t>
            </a:r>
            <a:r>
              <a:rPr lang="de" sz="1800">
                <a:solidFill>
                  <a:srgbClr val="595959"/>
                </a:solidFill>
              </a:rPr>
              <a:t>cyber</a:t>
            </a:r>
            <a:r>
              <a:rPr lang="de" sz="1800" b="0" i="0" u="none" strike="noStrike" cap="none">
                <a:solidFill>
                  <a:srgbClr val="595959"/>
                </a:solidFill>
                <a:latin typeface="Arial"/>
                <a:ea typeface="Arial"/>
                <a:cs typeface="Arial"/>
                <a:sym typeface="Arial"/>
              </a:rPr>
              <a:t> attacks and data theft</a:t>
            </a:r>
            <a:endParaRPr sz="700"/>
          </a:p>
          <a:p>
            <a:pPr marL="292100" marR="0" lvl="0" indent="-177800" algn="l" rtl="0">
              <a:lnSpc>
                <a:spcPct val="115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92100" marR="0" lvl="0" indent="-292100" algn="l" rtl="0">
              <a:lnSpc>
                <a:spcPct val="115000"/>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Informed consent and choice for users are crucial</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rgbClr val="595959"/>
              </a:solidFill>
            </a:endParaRPr>
          </a:p>
        </p:txBody>
      </p:sp>
      <p:pic>
        <p:nvPicPr>
          <p:cNvPr id="635" name="Google Shape;635;p78"/>
          <p:cNvPicPr preferRelativeResize="0"/>
          <p:nvPr/>
        </p:nvPicPr>
        <p:blipFill rotWithShape="1">
          <a:blip r:embed="rId4">
            <a:alphaModFix/>
          </a:blip>
          <a:srcRect/>
          <a:stretch/>
        </p:blipFill>
        <p:spPr>
          <a:xfrm>
            <a:off x="4571999" y="1210934"/>
            <a:ext cx="4330157" cy="2886480"/>
          </a:xfrm>
          <a:prstGeom prst="rect">
            <a:avLst/>
          </a:prstGeom>
          <a:noFill/>
          <a:ln>
            <a:noFill/>
          </a:ln>
        </p:spPr>
      </p:pic>
      <p:sp>
        <p:nvSpPr>
          <p:cNvPr id="636" name="Google Shape;636;p78"/>
          <p:cNvSpPr txBox="1"/>
          <p:nvPr/>
        </p:nvSpPr>
        <p:spPr>
          <a:xfrm>
            <a:off x="783850" y="4228050"/>
            <a:ext cx="8118300" cy="675900"/>
          </a:xfrm>
          <a:prstGeom prst="rect">
            <a:avLst/>
          </a:prstGeom>
          <a:solidFill>
            <a:srgbClr val="3399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800">
                <a:solidFill>
                  <a:schemeClr val="lt1"/>
                </a:solidFill>
              </a:rPr>
              <a:t>For more information on ethics, privacy and data security please check out Module 5 of the training course.</a:t>
            </a:r>
            <a:endParaRPr sz="16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1"/>
          <p:cNvSpPr/>
          <p:nvPr/>
        </p:nvSpPr>
        <p:spPr>
          <a:xfrm>
            <a:off x="5724939" y="0"/>
            <a:ext cx="3419061" cy="5143500"/>
          </a:xfrm>
          <a:prstGeom prst="rect">
            <a:avLst/>
          </a:prstGeom>
          <a:solidFill>
            <a:srgbClr val="339966">
              <a:alpha val="6549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296" name="Google Shape;296;p5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97" name="Google Shape;297;p51"/>
          <p:cNvSpPr txBox="1"/>
          <p:nvPr/>
        </p:nvSpPr>
        <p:spPr>
          <a:xfrm>
            <a:off x="325706" y="730449"/>
            <a:ext cx="4211054"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01 What is technology in long-term care</a:t>
            </a:r>
            <a:endParaRPr sz="700"/>
          </a:p>
        </p:txBody>
      </p:sp>
      <p:sp>
        <p:nvSpPr>
          <p:cNvPr id="298" name="Google Shape;298;p51"/>
          <p:cNvSpPr txBox="1"/>
          <p:nvPr/>
        </p:nvSpPr>
        <p:spPr>
          <a:xfrm>
            <a:off x="325706" y="1996016"/>
            <a:ext cx="4693244" cy="292388"/>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02 Benefits for caregivers and care recipients</a:t>
            </a:r>
            <a:endParaRPr sz="700"/>
          </a:p>
        </p:txBody>
      </p:sp>
      <p:sp>
        <p:nvSpPr>
          <p:cNvPr id="299" name="Google Shape;299;p51"/>
          <p:cNvSpPr txBox="1"/>
          <p:nvPr/>
        </p:nvSpPr>
        <p:spPr>
          <a:xfrm>
            <a:off x="325706" y="2822149"/>
            <a:ext cx="6272845" cy="78481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03 Challenges and Barriers</a:t>
            </a:r>
            <a:endParaRPr sz="700"/>
          </a:p>
          <a:p>
            <a:pPr marL="0" marR="0" lvl="0" indent="0" algn="l" rtl="0">
              <a:lnSpc>
                <a:spcPct val="100000"/>
              </a:lnSpc>
              <a:spcBef>
                <a:spcPts val="0"/>
              </a:spcBef>
              <a:spcAft>
                <a:spcPts val="0"/>
              </a:spcAft>
              <a:buNone/>
            </a:pPr>
            <a:endParaRPr sz="1600" b="1" i="0" u="none" strike="noStrike" cap="none">
              <a:solidFill>
                <a:srgbClr val="FFC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C000"/>
              </a:solidFill>
              <a:latin typeface="Gill Sans"/>
              <a:ea typeface="Gill Sans"/>
              <a:cs typeface="Gill Sans"/>
              <a:sym typeface="Gill Sans"/>
            </a:endParaRPr>
          </a:p>
        </p:txBody>
      </p:sp>
      <p:sp>
        <p:nvSpPr>
          <p:cNvPr id="300" name="Google Shape;300;p51"/>
          <p:cNvSpPr txBox="1"/>
          <p:nvPr/>
        </p:nvSpPr>
        <p:spPr>
          <a:xfrm>
            <a:off x="549502" y="1092959"/>
            <a:ext cx="3531167" cy="661699"/>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Digital Transformation in the care sector</a:t>
            </a:r>
            <a:endParaRPr sz="700"/>
          </a:p>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What is technology in care?</a:t>
            </a:r>
            <a:endParaRPr sz="1000" b="0" i="0" u="none" strike="noStrike" cap="none">
              <a:solidFill>
                <a:srgbClr val="595959"/>
              </a:solidFill>
              <a:latin typeface="Gill Sans"/>
              <a:ea typeface="Gill Sans"/>
              <a:cs typeface="Gill Sans"/>
              <a:sym typeface="Gill Sans"/>
            </a:endParaRPr>
          </a:p>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Types of technology and tools in care</a:t>
            </a:r>
            <a:endParaRPr sz="700" b="0" i="0" u="none" strike="noStrike" cap="none">
              <a:solidFill>
                <a:srgbClr val="000000"/>
              </a:solidFill>
              <a:latin typeface="Arial"/>
              <a:ea typeface="Arial"/>
              <a:cs typeface="Arial"/>
              <a:sym typeface="Arial"/>
            </a:endParaRPr>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
        <p:nvSpPr>
          <p:cNvPr id="301" name="Google Shape;301;p51"/>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de" sz="3000" b="1" i="0" u="none" strike="noStrike" cap="none">
                <a:solidFill>
                  <a:schemeClr val="lt1"/>
                </a:solidFill>
                <a:latin typeface="Gill Sans"/>
                <a:ea typeface="Gill Sans"/>
                <a:cs typeface="Gill Sans"/>
                <a:sym typeface="Gill Sans"/>
              </a:rPr>
              <a:t>TABLE OF CONTENTS</a:t>
            </a:r>
            <a:endParaRPr sz="3000" b="1" i="0" u="none" strike="noStrike" cap="none">
              <a:solidFill>
                <a:schemeClr val="lt1"/>
              </a:solidFill>
              <a:latin typeface="Gill Sans"/>
              <a:ea typeface="Gill Sans"/>
              <a:cs typeface="Gill Sans"/>
              <a:sym typeface="Gill Sans"/>
            </a:endParaRPr>
          </a:p>
        </p:txBody>
      </p:sp>
      <p:sp>
        <p:nvSpPr>
          <p:cNvPr id="302" name="Google Shape;302;p51"/>
          <p:cNvSpPr txBox="1"/>
          <p:nvPr/>
        </p:nvSpPr>
        <p:spPr>
          <a:xfrm>
            <a:off x="579438" y="3360738"/>
            <a:ext cx="3531167" cy="661700"/>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Barriers to technology adoption</a:t>
            </a:r>
            <a:endParaRPr sz="700"/>
          </a:p>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Digital divide</a:t>
            </a:r>
            <a:endParaRPr sz="1000" b="0" i="0" u="none" strike="noStrike" cap="none">
              <a:solidFill>
                <a:srgbClr val="595959"/>
              </a:solidFill>
              <a:latin typeface="Gill Sans"/>
              <a:ea typeface="Gill Sans"/>
              <a:cs typeface="Gill Sans"/>
              <a:sym typeface="Gill Sans"/>
            </a:endParaRPr>
          </a:p>
          <a:p>
            <a:pPr marL="177800" marR="0" lvl="0" indent="-177800" algn="l" rtl="0">
              <a:lnSpc>
                <a:spcPct val="100000"/>
              </a:lnSpc>
              <a:spcBef>
                <a:spcPts val="0"/>
              </a:spcBef>
              <a:spcAft>
                <a:spcPts val="0"/>
              </a:spcAft>
              <a:buClr>
                <a:srgbClr val="000000"/>
              </a:buClr>
              <a:buSzPts val="1000"/>
              <a:buFont typeface="Arial"/>
              <a:buChar char="•"/>
            </a:pPr>
            <a:r>
              <a:rPr lang="de" sz="1000" b="0" i="0" u="none" strike="noStrike" cap="none">
                <a:solidFill>
                  <a:srgbClr val="595959"/>
                </a:solidFill>
                <a:latin typeface="Gill Sans"/>
                <a:ea typeface="Gill Sans"/>
                <a:cs typeface="Gill Sans"/>
                <a:sym typeface="Gill Sans"/>
              </a:rPr>
              <a:t>Ethics, Privacy and Data Security</a:t>
            </a:r>
            <a:endParaRPr sz="700" b="0" i="0" u="none" strike="noStrike" cap="none">
              <a:solidFill>
                <a:srgbClr val="000000"/>
              </a:solidFill>
              <a:latin typeface="Arial"/>
              <a:ea typeface="Arial"/>
              <a:cs typeface="Arial"/>
              <a:sym typeface="Arial"/>
            </a:endParaRPr>
          </a:p>
          <a:p>
            <a:pPr marL="177800" marR="0" lvl="0" indent="-11430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40"/>
        <p:cNvGrpSpPr/>
        <p:nvPr/>
      </p:nvGrpSpPr>
      <p:grpSpPr>
        <a:xfrm>
          <a:off x="0" y="0"/>
          <a:ext cx="0" cy="0"/>
          <a:chOff x="0" y="0"/>
          <a:chExt cx="0" cy="0"/>
        </a:xfrm>
      </p:grpSpPr>
      <p:grpSp>
        <p:nvGrpSpPr>
          <p:cNvPr id="641" name="Google Shape;641;p79"/>
          <p:cNvGrpSpPr/>
          <p:nvPr/>
        </p:nvGrpSpPr>
        <p:grpSpPr>
          <a:xfrm>
            <a:off x="0" y="3104562"/>
            <a:ext cx="9144000" cy="2038939"/>
            <a:chOff x="0" y="-38100"/>
            <a:chExt cx="4816593" cy="1074009"/>
          </a:xfrm>
        </p:grpSpPr>
        <p:sp>
          <p:nvSpPr>
            <p:cNvPr id="642" name="Google Shape;642;p79"/>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643" name="Google Shape;643;p79"/>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644" name="Google Shape;644;p7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45" name="Google Shape;645;p79"/>
          <p:cNvSpPr txBox="1"/>
          <p:nvPr/>
        </p:nvSpPr>
        <p:spPr>
          <a:xfrm>
            <a:off x="595913" y="819485"/>
            <a:ext cx="8033738" cy="260378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de" sz="1800" b="0" i="0" u="none" strike="noStrike" cap="none">
                <a:solidFill>
                  <a:schemeClr val="lt1"/>
                </a:solidFill>
                <a:latin typeface="Arial"/>
                <a:ea typeface="Arial"/>
                <a:cs typeface="Arial"/>
                <a:sym typeface="Arial"/>
              </a:rPr>
              <a:t>The digital transformation in the care sector is ongoing. Many care providers have transitioned to electronic care systems and are using digital tools like smartphones and tablets for daily tasks. These technologies serve various purposes including improved connection and communication, increased efficiency and accuracy in care, reduced stress for care workers and higher independence and quality of life of care-dependent people. On the other side, also challenges need to be overcome, in particular with respect to privacy and data protection and ethical regulations.</a:t>
            </a:r>
            <a:endParaRPr sz="1800" b="0" i="0" u="none" strike="noStrike" cap="none">
              <a:solidFill>
                <a:schemeClr val="lt1"/>
              </a:solidFill>
              <a:latin typeface="Arial"/>
              <a:ea typeface="Arial"/>
              <a:cs typeface="Arial"/>
              <a:sym typeface="Arial"/>
            </a:endParaRPr>
          </a:p>
          <a:p>
            <a:pPr marL="0" marR="0" lvl="0" indent="0" algn="just" rtl="0">
              <a:lnSpc>
                <a:spcPct val="140011"/>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46" name="Google Shape;646;p79"/>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Summary</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50"/>
        <p:cNvGrpSpPr/>
        <p:nvPr/>
      </p:nvGrpSpPr>
      <p:grpSpPr>
        <a:xfrm>
          <a:off x="0" y="0"/>
          <a:ext cx="0" cy="0"/>
          <a:chOff x="0" y="0"/>
          <a:chExt cx="0" cy="0"/>
        </a:xfrm>
      </p:grpSpPr>
      <p:grpSp>
        <p:nvGrpSpPr>
          <p:cNvPr id="651" name="Google Shape;651;p80"/>
          <p:cNvGrpSpPr/>
          <p:nvPr/>
        </p:nvGrpSpPr>
        <p:grpSpPr>
          <a:xfrm>
            <a:off x="0" y="749145"/>
            <a:ext cx="9144000" cy="4394356"/>
            <a:chOff x="0" y="-38100"/>
            <a:chExt cx="4816593" cy="2314722"/>
          </a:xfrm>
        </p:grpSpPr>
        <p:sp>
          <p:nvSpPr>
            <p:cNvPr id="652" name="Google Shape;652;p8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53" name="Google Shape;653;p8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rgbClr val="000000"/>
                </a:solidFill>
                <a:latin typeface="Calibri"/>
                <a:ea typeface="Calibri"/>
                <a:cs typeface="Calibri"/>
                <a:sym typeface="Calibri"/>
              </a:endParaRPr>
            </a:p>
          </p:txBody>
        </p:sp>
      </p:grpSp>
      <p:sp>
        <p:nvSpPr>
          <p:cNvPr id="654" name="Google Shape;654;p8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55" name="Google Shape;655;p80"/>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656" name="Google Shape;656;p80"/>
          <p:cNvSpPr txBox="1"/>
          <p:nvPr/>
        </p:nvSpPr>
        <p:spPr>
          <a:xfrm>
            <a:off x="641526" y="2038375"/>
            <a:ext cx="5813100" cy="183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5800"/>
              <a:buFont typeface="Arial"/>
              <a:buNone/>
            </a:pPr>
            <a:r>
              <a:rPr lang="de" sz="5800" b="1" i="0" u="none" strike="noStrike" cap="none">
                <a:solidFill>
                  <a:srgbClr val="3F3F3F"/>
                </a:solidFill>
                <a:latin typeface="Arial"/>
                <a:ea typeface="Arial"/>
                <a:cs typeface="Arial"/>
                <a:sym typeface="Arial"/>
              </a:rPr>
              <a:t>Time for</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800"/>
              <a:buFont typeface="Arial"/>
              <a:buNone/>
            </a:pPr>
            <a:r>
              <a:rPr lang="de" sz="5800" b="1" i="0" u="none" strike="noStrike" cap="none">
                <a:solidFill>
                  <a:srgbClr val="339966"/>
                </a:solidFill>
                <a:latin typeface="Arial"/>
                <a:ea typeface="Arial"/>
                <a:cs typeface="Arial"/>
                <a:sym typeface="Arial"/>
              </a:rPr>
              <a:t>Self-Reflection</a:t>
            </a:r>
            <a:endParaRPr sz="5800" b="1" i="0" u="none" strike="noStrike" cap="none">
              <a:solidFill>
                <a:srgbClr val="339966"/>
              </a:solidFill>
              <a:latin typeface="Arial"/>
              <a:ea typeface="Arial"/>
              <a:cs typeface="Arial"/>
              <a:sym typeface="Arial"/>
            </a:endParaRPr>
          </a:p>
        </p:txBody>
      </p:sp>
      <p:sp>
        <p:nvSpPr>
          <p:cNvPr id="657" name="Google Shape;657;p80"/>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5700"/>
              <a:buFont typeface="Arial"/>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61"/>
        <p:cNvGrpSpPr/>
        <p:nvPr/>
      </p:nvGrpSpPr>
      <p:grpSpPr>
        <a:xfrm>
          <a:off x="0" y="0"/>
          <a:ext cx="0" cy="0"/>
          <a:chOff x="0" y="0"/>
          <a:chExt cx="0" cy="0"/>
        </a:xfrm>
      </p:grpSpPr>
      <p:grpSp>
        <p:nvGrpSpPr>
          <p:cNvPr id="662" name="Google Shape;662;p81"/>
          <p:cNvGrpSpPr/>
          <p:nvPr/>
        </p:nvGrpSpPr>
        <p:grpSpPr>
          <a:xfrm>
            <a:off x="0" y="749145"/>
            <a:ext cx="9144000" cy="4394356"/>
            <a:chOff x="0" y="-38100"/>
            <a:chExt cx="4816593" cy="2314722"/>
          </a:xfrm>
        </p:grpSpPr>
        <p:sp>
          <p:nvSpPr>
            <p:cNvPr id="663" name="Google Shape;663;p8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64" name="Google Shape;664;p8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rgbClr val="000000"/>
                </a:solidFill>
                <a:latin typeface="Calibri"/>
                <a:ea typeface="Calibri"/>
                <a:cs typeface="Calibri"/>
                <a:sym typeface="Calibri"/>
              </a:endParaRPr>
            </a:p>
          </p:txBody>
        </p:sp>
      </p:grpSp>
      <p:sp>
        <p:nvSpPr>
          <p:cNvPr id="665" name="Google Shape;665;p8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66" name="Google Shape;666;p81"/>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667" name="Google Shape;667;p81"/>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 sz="2400" b="0" i="0" u="none" strike="noStrike" cap="none">
                <a:solidFill>
                  <a:srgbClr val="595959"/>
                </a:solidFill>
                <a:latin typeface="Arial"/>
                <a:ea typeface="Arial"/>
                <a:cs typeface="Arial"/>
                <a:sym typeface="Arial"/>
              </a:rPr>
              <a:t>Next on, you will see questions related to the content of this unit.</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de" sz="30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de" sz="3000" b="1" i="0" u="none" strike="noStrike" cap="none">
                <a:solidFill>
                  <a:srgbClr val="FFC000"/>
                </a:solidFill>
                <a:latin typeface="Arial"/>
                <a:ea typeface="Arial"/>
                <a:cs typeface="Arial"/>
                <a:sym typeface="Arial"/>
              </a:rPr>
              <a:t>Reflect on the questions and answer them in writing in your (digital) journal!</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71"/>
        <p:cNvGrpSpPr/>
        <p:nvPr/>
      </p:nvGrpSpPr>
      <p:grpSpPr>
        <a:xfrm>
          <a:off x="0" y="0"/>
          <a:ext cx="0" cy="0"/>
          <a:chOff x="0" y="0"/>
          <a:chExt cx="0" cy="0"/>
        </a:xfrm>
      </p:grpSpPr>
      <p:grpSp>
        <p:nvGrpSpPr>
          <p:cNvPr id="672" name="Google Shape;672;p82"/>
          <p:cNvGrpSpPr/>
          <p:nvPr/>
        </p:nvGrpSpPr>
        <p:grpSpPr>
          <a:xfrm>
            <a:off x="0" y="-72331"/>
            <a:ext cx="3153709" cy="5215864"/>
            <a:chOff x="0" y="-38100"/>
            <a:chExt cx="1661202" cy="2747433"/>
          </a:xfrm>
        </p:grpSpPr>
        <p:sp>
          <p:nvSpPr>
            <p:cNvPr id="673" name="Google Shape;673;p82"/>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674" name="Google Shape;674;p82"/>
            <p:cNvSpPr txBox="1"/>
            <p:nvPr/>
          </p:nvSpPr>
          <p:spPr>
            <a:xfrm>
              <a:off x="0" y="-38100"/>
              <a:ext cx="1661100" cy="27474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675" name="Google Shape;675;p8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76" name="Google Shape;676;p82"/>
          <p:cNvSpPr txBox="1"/>
          <p:nvPr/>
        </p:nvSpPr>
        <p:spPr>
          <a:xfrm>
            <a:off x="3488071" y="280972"/>
            <a:ext cx="4215900" cy="38475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677" name="Google Shape;677;p82"/>
          <p:cNvSpPr txBox="1"/>
          <p:nvPr/>
        </p:nvSpPr>
        <p:spPr>
          <a:xfrm>
            <a:off x="3326737" y="959983"/>
            <a:ext cx="5540550" cy="7497437"/>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800" b="0" i="0" u="none" strike="noStrike" cap="none">
                <a:solidFill>
                  <a:srgbClr val="FFFFFF"/>
                </a:solidFill>
                <a:latin typeface="Arial"/>
                <a:ea typeface="Arial"/>
                <a:cs typeface="Arial"/>
                <a:sym typeface="Arial"/>
              </a:rPr>
              <a:t>The Digital Mindset of Carers</a:t>
            </a:r>
            <a:endParaRPr sz="700"/>
          </a:p>
          <a:p>
            <a:pPr marL="254000" marR="0" lvl="0" indent="-139700" algn="just" rtl="0">
              <a:lnSpc>
                <a:spcPct val="140011"/>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a:p>
            <a:pPr marL="254000" marR="0" lvl="0" indent="-254000" algn="just" rtl="0">
              <a:lnSpc>
                <a:spcPct val="140011"/>
              </a:lnSpc>
              <a:spcBef>
                <a:spcPts val="0"/>
              </a:spcBef>
              <a:spcAft>
                <a:spcPts val="0"/>
              </a:spcAft>
              <a:buClr>
                <a:srgbClr val="FFFFFF"/>
              </a:buClr>
              <a:buSzPts val="1800"/>
              <a:buFont typeface="Arial"/>
              <a:buChar char="•"/>
            </a:pPr>
            <a:r>
              <a:rPr lang="de" sz="1800" b="0" i="0" u="none" strike="noStrike" cap="none">
                <a:solidFill>
                  <a:srgbClr val="FFFFFF"/>
                </a:solidFill>
                <a:latin typeface="Arial"/>
                <a:ea typeface="Arial"/>
                <a:cs typeface="Arial"/>
                <a:sym typeface="Arial"/>
              </a:rPr>
              <a:t>How is technology affecting your role and your tasks as a careworker?</a:t>
            </a:r>
            <a:endParaRPr sz="700"/>
          </a:p>
          <a:p>
            <a:pPr marL="254000" marR="0" lvl="0" indent="-139700" algn="just" rtl="0">
              <a:lnSpc>
                <a:spcPct val="140011"/>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a:p>
            <a:pPr marL="254000" marR="0" lvl="0" indent="-254000" algn="just" rtl="0">
              <a:lnSpc>
                <a:spcPct val="140011"/>
              </a:lnSpc>
              <a:spcBef>
                <a:spcPts val="0"/>
              </a:spcBef>
              <a:spcAft>
                <a:spcPts val="0"/>
              </a:spcAft>
              <a:buClr>
                <a:srgbClr val="FFFFFF"/>
              </a:buClr>
              <a:buSzPts val="1800"/>
              <a:buFont typeface="Arial"/>
              <a:buChar char="•"/>
            </a:pPr>
            <a:r>
              <a:rPr lang="de" sz="1800" b="0" i="0" u="none" strike="noStrike" cap="none">
                <a:solidFill>
                  <a:srgbClr val="FFFFFF"/>
                </a:solidFill>
                <a:latin typeface="Arial"/>
                <a:ea typeface="Arial"/>
                <a:cs typeface="Arial"/>
                <a:sym typeface="Arial"/>
              </a:rPr>
              <a:t>Which digital tools do you think will improve your daily work?</a:t>
            </a:r>
            <a:endParaRPr sz="700"/>
          </a:p>
          <a:p>
            <a:pPr marL="254000" marR="0" lvl="0" indent="-139700" algn="just" rtl="0">
              <a:lnSpc>
                <a:spcPct val="140011"/>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a:p>
            <a:pPr marL="254000" marR="0" lvl="0" indent="-254000" algn="just" rtl="0">
              <a:lnSpc>
                <a:spcPct val="140011"/>
              </a:lnSpc>
              <a:spcBef>
                <a:spcPts val="0"/>
              </a:spcBef>
              <a:spcAft>
                <a:spcPts val="0"/>
              </a:spcAft>
              <a:buClr>
                <a:srgbClr val="FFFFFF"/>
              </a:buClr>
              <a:buSzPts val="1800"/>
              <a:buFont typeface="Arial"/>
              <a:buChar char="•"/>
            </a:pPr>
            <a:r>
              <a:rPr lang="de" sz="1800" b="0" i="0" u="none" strike="noStrike" cap="none">
                <a:solidFill>
                  <a:srgbClr val="FFFFFF"/>
                </a:solidFill>
                <a:latin typeface="Arial"/>
                <a:ea typeface="Arial"/>
                <a:cs typeface="Arial"/>
                <a:sym typeface="Arial"/>
              </a:rPr>
              <a:t>What is the biggest challenge for you in the context of digital transformation?</a:t>
            </a:r>
            <a:endParaRPr sz="700"/>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254000" marR="0" lvl="0" indent="-139700" algn="just" rtl="0">
              <a:lnSpc>
                <a:spcPct val="140011"/>
              </a:lnSpc>
              <a:spcBef>
                <a:spcPts val="0"/>
              </a:spcBef>
              <a:spcAft>
                <a:spcPts val="0"/>
              </a:spcAft>
              <a:buClr>
                <a:srgbClr val="FFFFFF"/>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400" b="0" i="0" u="none" strike="noStrike" cap="none">
              <a:solidFill>
                <a:srgbClr val="FFFFFF"/>
              </a:solidFill>
              <a:latin typeface="Arial"/>
              <a:ea typeface="Arial"/>
              <a:cs typeface="Arial"/>
              <a:sym typeface="Arial"/>
            </a:endParaRPr>
          </a:p>
        </p:txBody>
      </p:sp>
      <p:sp>
        <p:nvSpPr>
          <p:cNvPr id="678" name="Google Shape;678;p82"/>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pic>
        <p:nvPicPr>
          <p:cNvPr id="679" name="Google Shape;679;p82"/>
          <p:cNvPicPr preferRelativeResize="0"/>
          <p:nvPr/>
        </p:nvPicPr>
        <p:blipFill rotWithShape="1">
          <a:blip r:embed="rId4">
            <a:alphaModFix/>
          </a:blip>
          <a:srcRect/>
          <a:stretch/>
        </p:blipFill>
        <p:spPr>
          <a:xfrm>
            <a:off x="92882" y="1223077"/>
            <a:ext cx="2967923" cy="296792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83"/>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sz="6900">
                <a:solidFill>
                  <a:srgbClr val="FFC000"/>
                </a:solidFill>
                <a:latin typeface="Gill Sans"/>
                <a:ea typeface="Gill Sans"/>
                <a:cs typeface="Gill Sans"/>
                <a:sym typeface="Gill Sans"/>
              </a:rPr>
              <a:t>Well done!</a:t>
            </a:r>
            <a:endParaRPr sz="6900">
              <a:solidFill>
                <a:srgbClr val="FFC000"/>
              </a:solidFill>
              <a:latin typeface="Gill Sans"/>
              <a:ea typeface="Gill Sans"/>
              <a:cs typeface="Gill Sans"/>
              <a:sym typeface="Gill Sans"/>
            </a:endParaRPr>
          </a:p>
        </p:txBody>
      </p:sp>
      <p:pic>
        <p:nvPicPr>
          <p:cNvPr id="685" name="Google Shape;685;p83"/>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686" name="Google Shape;686;p83"/>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de" sz="3000" b="0" i="0" u="none" strike="noStrike" cap="none">
                <a:solidFill>
                  <a:srgbClr val="339966"/>
                </a:solidFill>
                <a:latin typeface="Gill Sans"/>
                <a:ea typeface="Gill Sans"/>
                <a:cs typeface="Gill Sans"/>
                <a:sym typeface="Gill Sans"/>
              </a:rPr>
              <a:t>Congratulations</a:t>
            </a:r>
            <a:r>
              <a:rPr lang="de" sz="3000" b="0" i="0" u="none" strike="noStrike" cap="none">
                <a:solidFill>
                  <a:srgbClr val="595959"/>
                </a:solidFill>
                <a:latin typeface="Gill Sans"/>
                <a:ea typeface="Gill Sans"/>
                <a:cs typeface="Gill Sans"/>
                <a:sym typeface="Gill Sans"/>
              </a:rPr>
              <a:t>, you completed Unit 1 of the Module 2.</a:t>
            </a:r>
            <a:endParaRPr sz="3000" b="0" i="0" u="none" strike="noStrike" cap="none">
              <a:solidFill>
                <a:srgbClr val="595959"/>
              </a:solidFill>
              <a:latin typeface="Gill Sans"/>
              <a:ea typeface="Gill Sans"/>
              <a:cs typeface="Gill Sans"/>
              <a:sym typeface="Gill Sans"/>
            </a:endParaRPr>
          </a:p>
        </p:txBody>
      </p:sp>
      <p:sp>
        <p:nvSpPr>
          <p:cNvPr id="687" name="Google Shape;687;p8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06"/>
        <p:cNvGrpSpPr/>
        <p:nvPr/>
      </p:nvGrpSpPr>
      <p:grpSpPr>
        <a:xfrm>
          <a:off x="0" y="0"/>
          <a:ext cx="0" cy="0"/>
          <a:chOff x="0" y="0"/>
          <a:chExt cx="0" cy="0"/>
        </a:xfrm>
      </p:grpSpPr>
      <p:sp>
        <p:nvSpPr>
          <p:cNvPr id="707" name="Google Shape;707;p86"/>
          <p:cNvSpPr/>
          <p:nvPr/>
        </p:nvSpPr>
        <p:spPr>
          <a:xfrm>
            <a:off x="3318625" y="223250"/>
            <a:ext cx="2156978" cy="869990"/>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708" name="Google Shape;708;p86"/>
          <p:cNvGrpSpPr/>
          <p:nvPr/>
        </p:nvGrpSpPr>
        <p:grpSpPr>
          <a:xfrm>
            <a:off x="0" y="2983476"/>
            <a:ext cx="9143818" cy="2160189"/>
            <a:chOff x="0" y="-38100"/>
            <a:chExt cx="4816592" cy="1137900"/>
          </a:xfrm>
        </p:grpSpPr>
        <p:sp>
          <p:nvSpPr>
            <p:cNvPr id="709" name="Google Shape;709;p86"/>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710" name="Google Shape;710;p86"/>
            <p:cNvSpPr txBox="1"/>
            <p:nvPr/>
          </p:nvSpPr>
          <p:spPr>
            <a:xfrm>
              <a:off x="0" y="-38100"/>
              <a:ext cx="4816500" cy="11379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cxnSp>
        <p:nvCxnSpPr>
          <p:cNvPr id="711" name="Google Shape;711;p86"/>
          <p:cNvCxnSpPr/>
          <p:nvPr/>
        </p:nvCxnSpPr>
        <p:spPr>
          <a:xfrm>
            <a:off x="1300469" y="4085365"/>
            <a:ext cx="6543000" cy="9600"/>
          </a:xfrm>
          <a:prstGeom prst="straightConnector1">
            <a:avLst/>
          </a:prstGeom>
          <a:noFill/>
          <a:ln w="19050" cap="flat" cmpd="sng">
            <a:solidFill>
              <a:srgbClr val="000000"/>
            </a:solidFill>
            <a:prstDash val="solid"/>
            <a:round/>
            <a:headEnd type="none" w="sm" len="sm"/>
            <a:tailEnd type="none" w="sm" len="sm"/>
          </a:ln>
        </p:spPr>
      </p:cxnSp>
      <p:sp>
        <p:nvSpPr>
          <p:cNvPr id="712" name="Google Shape;712;p86"/>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29"/>
            </a:stretch>
          </a:blipFill>
          <a:ln>
            <a:noFill/>
          </a:ln>
        </p:spPr>
      </p:sp>
      <p:grpSp>
        <p:nvGrpSpPr>
          <p:cNvPr id="713" name="Google Shape;713;p86"/>
          <p:cNvGrpSpPr/>
          <p:nvPr/>
        </p:nvGrpSpPr>
        <p:grpSpPr>
          <a:xfrm>
            <a:off x="1894727" y="3243330"/>
            <a:ext cx="5434499" cy="575335"/>
            <a:chOff x="0" y="0"/>
            <a:chExt cx="14491997" cy="1534226"/>
          </a:xfrm>
        </p:grpSpPr>
        <p:sp>
          <p:nvSpPr>
            <p:cNvPr id="714" name="Google Shape;714;p86"/>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715" name="Google Shape;715;p86"/>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716" name="Google Shape;716;p86"/>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717" name="Google Shape;717;p86"/>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718" name="Google Shape;718;p86"/>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719" name="Google Shape;719;p86"/>
          <p:cNvSpPr txBox="1"/>
          <p:nvPr/>
        </p:nvSpPr>
        <p:spPr>
          <a:xfrm>
            <a:off x="727553" y="4347303"/>
            <a:ext cx="5471400" cy="640800"/>
          </a:xfrm>
          <a:prstGeom prst="rect">
            <a:avLst/>
          </a:prstGeom>
          <a:noFill/>
          <a:ln>
            <a:noFill/>
          </a:ln>
        </p:spPr>
        <p:txBody>
          <a:bodyPr spcFirstLastPara="1" wrap="square" lIns="0" tIns="0" rIns="0" bIns="0" anchor="t" anchorCtr="0">
            <a:spAutoFit/>
          </a:bodyPr>
          <a:lstStyle/>
          <a:p>
            <a:pPr marL="0" marR="0" lvl="0" indent="0" algn="r" rtl="0">
              <a:lnSpc>
                <a:spcPct val="140147"/>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sz="700" b="0" i="0" u="none" strike="noStrike" cap="none">
              <a:solidFill>
                <a:srgbClr val="000000"/>
              </a:solidFill>
              <a:latin typeface="Arial"/>
              <a:ea typeface="Arial"/>
              <a:cs typeface="Arial"/>
              <a:sym typeface="Arial"/>
            </a:endParaRPr>
          </a:p>
          <a:p>
            <a:pPr marL="0" marR="0" lvl="0" indent="0" algn="r" rtl="0">
              <a:lnSpc>
                <a:spcPct val="140061"/>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20" name="Google Shape;720;p86"/>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rtl="0">
              <a:lnSpc>
                <a:spcPct val="115000"/>
              </a:lnSpc>
              <a:spcBef>
                <a:spcPts val="200"/>
              </a:spcBef>
              <a:spcAft>
                <a:spcPts val="0"/>
              </a:spcAft>
              <a:buClr>
                <a:srgbClr val="000000"/>
              </a:buClr>
              <a:buSzPts val="1200"/>
              <a:buFont typeface="Arial"/>
              <a:buNone/>
            </a:pPr>
            <a:r>
              <a:rPr lang="de" sz="1200" b="0" i="0" u="none" strike="noStrike" cap="none">
                <a:solidFill>
                  <a:schemeClr val="lt1"/>
                </a:solidFill>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sz="1200" b="0" i="0" u="none" strike="noStrike" cap="none">
              <a:solidFill>
                <a:schemeClr val="lt1"/>
              </a:solidFill>
              <a:latin typeface="Arial"/>
              <a:ea typeface="Arial"/>
              <a:cs typeface="Arial"/>
              <a:sym typeface="Arial"/>
            </a:endParaRPr>
          </a:p>
          <a:p>
            <a:pPr marL="63500" marR="0" lvl="0" indent="0" algn="just" rtl="0">
              <a:lnSpc>
                <a:spcPct val="115000"/>
              </a:lnSpc>
              <a:spcBef>
                <a:spcPts val="2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21" name="Google Shape;721;p86"/>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85"/>
          <p:cNvSpPr txBox="1"/>
          <p:nvPr/>
        </p:nvSpPr>
        <p:spPr>
          <a:xfrm>
            <a:off x="325664" y="422173"/>
            <a:ext cx="7260900" cy="41565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700" b="1" i="0" u="none" strike="noStrike" cap="none">
                <a:solidFill>
                  <a:srgbClr val="379C73"/>
                </a:solidFill>
                <a:latin typeface="Gill Sans"/>
                <a:ea typeface="Gill Sans"/>
                <a:cs typeface="Gill Sans"/>
                <a:sym typeface="Gill Sans"/>
              </a:rPr>
              <a:t>List of References</a:t>
            </a:r>
            <a:endParaRPr sz="800" b="0" i="0" u="none" strike="noStrike" cap="none">
              <a:solidFill>
                <a:srgbClr val="000000"/>
              </a:solidFill>
              <a:latin typeface="Arial"/>
              <a:ea typeface="Arial"/>
              <a:cs typeface="Arial"/>
              <a:sym typeface="Arial"/>
            </a:endParaRPr>
          </a:p>
        </p:txBody>
      </p:sp>
      <p:sp>
        <p:nvSpPr>
          <p:cNvPr id="701" name="Google Shape;701;p8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702" name="Google Shape;702;p85"/>
          <p:cNvSpPr txBox="1"/>
          <p:nvPr/>
        </p:nvSpPr>
        <p:spPr>
          <a:xfrm>
            <a:off x="325663" y="1155900"/>
            <a:ext cx="7546200" cy="3711770"/>
          </a:xfrm>
          <a:prstGeom prst="rect">
            <a:avLst/>
          </a:prstGeom>
          <a:noFill/>
          <a:ln>
            <a:noFill/>
          </a:ln>
        </p:spPr>
        <p:txBody>
          <a:bodyPr spcFirstLastPara="1" wrap="square" lIns="45725" tIns="45725" rIns="45725" bIns="45725" anchor="t" anchorCtr="0">
            <a:spAutoFit/>
          </a:bodyPr>
          <a:lstStyle/>
          <a:p>
            <a:pPr marL="0" marR="0" lvl="0" indent="0" algn="l" rtl="0">
              <a:lnSpc>
                <a:spcPct val="140011"/>
              </a:lnSpc>
              <a:spcBef>
                <a:spcPts val="0"/>
              </a:spcBef>
              <a:spcAft>
                <a:spcPts val="0"/>
              </a:spcAft>
              <a:buNone/>
            </a:pPr>
            <a:r>
              <a:rPr lang="de" sz="1200" b="0" i="0" u="none" strike="noStrike" cap="none">
                <a:solidFill>
                  <a:srgbClr val="595959"/>
                </a:solidFill>
                <a:latin typeface="Arial"/>
                <a:ea typeface="Arial"/>
                <a:cs typeface="Arial"/>
                <a:sym typeface="Arial"/>
              </a:rPr>
              <a:t>Averio (2023): The Role of Technology in Social Care; </a:t>
            </a:r>
            <a:r>
              <a:rPr lang="de" sz="1200" b="0" i="0" u="sng" strike="noStrike" cap="none">
                <a:solidFill>
                  <a:schemeClr val="hlink"/>
                </a:solidFill>
                <a:latin typeface="Arial"/>
                <a:ea typeface="Arial"/>
                <a:cs typeface="Arial"/>
                <a:sym typeface="Arial"/>
                <a:hlinkClick r:id="rId4"/>
              </a:rPr>
              <a:t>https://averio.co.uk/2023/06/15/the-role-of-technology-in-social-care/</a:t>
            </a:r>
            <a:endParaRPr sz="12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200" b="0" i="0" u="none" strike="noStrike" cap="none">
                <a:solidFill>
                  <a:srgbClr val="595959"/>
                </a:solidFill>
                <a:latin typeface="Arial"/>
                <a:ea typeface="Arial"/>
                <a:cs typeface="Arial"/>
                <a:sym typeface="Arial"/>
              </a:rPr>
              <a:t>EC (2020): The role of new technologies in modernizing long-term care systems. A scoping review, Brussels.</a:t>
            </a:r>
            <a:endParaRPr sz="700"/>
          </a:p>
          <a:p>
            <a:pPr marL="0" marR="0" lvl="0" indent="0" algn="l" rtl="0">
              <a:lnSpc>
                <a:spcPct val="140011"/>
              </a:lnSpc>
              <a:spcBef>
                <a:spcPts val="0"/>
              </a:spcBef>
              <a:spcAft>
                <a:spcPts val="0"/>
              </a:spcAft>
              <a:buNone/>
            </a:pPr>
            <a:r>
              <a:rPr lang="de" sz="1200" b="0" i="0" u="none" strike="noStrike" cap="none">
                <a:solidFill>
                  <a:srgbClr val="595959"/>
                </a:solidFill>
                <a:latin typeface="Arial"/>
                <a:ea typeface="Arial"/>
                <a:cs typeface="Arial"/>
                <a:sym typeface="Arial"/>
              </a:rPr>
              <a:t>Lorenz K. et al (2017): Technology-based tools and services for people with dementia and </a:t>
            </a:r>
            <a:endParaRPr sz="700"/>
          </a:p>
          <a:p>
            <a:pPr marL="0" marR="0" lvl="0" indent="0" algn="l" rtl="0">
              <a:lnSpc>
                <a:spcPct val="140011"/>
              </a:lnSpc>
              <a:spcBef>
                <a:spcPts val="0"/>
              </a:spcBef>
              <a:spcAft>
                <a:spcPts val="0"/>
              </a:spcAft>
              <a:buNone/>
            </a:pPr>
            <a:r>
              <a:rPr lang="de" sz="1200" b="0" i="0" u="none" strike="noStrike" cap="none">
                <a:solidFill>
                  <a:srgbClr val="595959"/>
                </a:solidFill>
                <a:latin typeface="Arial"/>
                <a:ea typeface="Arial"/>
                <a:cs typeface="Arial"/>
                <a:sym typeface="Arial"/>
              </a:rPr>
              <a:t>carers: Mapping technology onto the dementia care pathway’, Dementia. SAGE Publications </a:t>
            </a:r>
            <a:endParaRPr sz="700"/>
          </a:p>
          <a:p>
            <a:pPr marL="0" marR="0" lvl="0" indent="0" algn="l" rtl="0">
              <a:lnSpc>
                <a:spcPct val="140011"/>
              </a:lnSpc>
              <a:spcBef>
                <a:spcPts val="0"/>
              </a:spcBef>
              <a:spcAft>
                <a:spcPts val="0"/>
              </a:spcAft>
              <a:buNone/>
            </a:pPr>
            <a:r>
              <a:rPr lang="de" sz="1200" b="0" i="0" u="none" strike="noStrike" cap="none">
                <a:solidFill>
                  <a:srgbClr val="595959"/>
                </a:solidFill>
                <a:latin typeface="Arial"/>
                <a:ea typeface="Arial"/>
                <a:cs typeface="Arial"/>
                <a:sym typeface="Arial"/>
              </a:rPr>
              <a:t>Ltd, pp. 725–741. </a:t>
            </a:r>
            <a:endParaRPr sz="700"/>
          </a:p>
          <a:p>
            <a:pPr marL="0" marR="0" lvl="0" indent="0" algn="l" rtl="0">
              <a:lnSpc>
                <a:spcPct val="140011"/>
              </a:lnSpc>
              <a:spcBef>
                <a:spcPts val="0"/>
              </a:spcBef>
              <a:spcAft>
                <a:spcPts val="0"/>
              </a:spcAft>
              <a:buNone/>
            </a:pPr>
            <a:r>
              <a:rPr lang="de" sz="1200" b="0" i="0" u="none" strike="noStrike" cap="none">
                <a:solidFill>
                  <a:srgbClr val="595959"/>
                </a:solidFill>
                <a:latin typeface="Arial"/>
                <a:ea typeface="Arial"/>
                <a:cs typeface="Arial"/>
                <a:sym typeface="Arial"/>
              </a:rPr>
              <a:t>Stoumpos et al.(2023): Digital Transformation in Healthcare. Technology Acceptance and its Applications, in: International Journal of Environmental Research and Public Health, 20/4: 3407; </a:t>
            </a:r>
            <a:r>
              <a:rPr lang="de" sz="1200" b="0" i="0" u="sng" strike="noStrike" cap="none">
                <a:solidFill>
                  <a:schemeClr val="hlink"/>
                </a:solidFill>
                <a:latin typeface="Arial"/>
                <a:ea typeface="Arial"/>
                <a:cs typeface="Arial"/>
                <a:sym typeface="Arial"/>
                <a:hlinkClick r:id="rId5"/>
              </a:rPr>
              <a:t>https://www.ncbi.nlm.nih.gov/pmc/articles/PMC9963556/</a:t>
            </a:r>
            <a:r>
              <a:rPr lang="de" sz="1200" b="0" i="0" u="none" strike="noStrike" cap="none">
                <a:solidFill>
                  <a:srgbClr val="595959"/>
                </a:solidFill>
                <a:latin typeface="Arial"/>
                <a:ea typeface="Arial"/>
                <a:cs typeface="Arial"/>
                <a:sym typeface="Arial"/>
              </a:rPr>
              <a:t> </a:t>
            </a:r>
            <a:endParaRPr sz="700"/>
          </a:p>
          <a:p>
            <a:pPr marL="0" marR="0" lvl="0" indent="0" algn="l" rtl="0">
              <a:lnSpc>
                <a:spcPct val="140011"/>
              </a:lnSpc>
              <a:spcBef>
                <a:spcPts val="0"/>
              </a:spcBef>
              <a:spcAft>
                <a:spcPts val="0"/>
              </a:spcAft>
              <a:buNone/>
            </a:pPr>
            <a:r>
              <a:rPr lang="de" sz="1200" b="0" i="0" u="none" strike="noStrike" cap="none">
                <a:solidFill>
                  <a:srgbClr val="595959"/>
                </a:solidFill>
                <a:latin typeface="Arial"/>
                <a:ea typeface="Arial"/>
                <a:cs typeface="Arial"/>
                <a:sym typeface="Arial"/>
              </a:rPr>
              <a:t>Tak, Sunghee H. et al (2010): Technology for Long-Term Care, in Research in Gerontological Nursing 3 (1), 61-72; </a:t>
            </a:r>
            <a:r>
              <a:rPr lang="de" sz="1200" b="0" i="0" u="sng" strike="noStrike" cap="none">
                <a:solidFill>
                  <a:schemeClr val="hlink"/>
                </a:solidFill>
                <a:latin typeface="Arial"/>
                <a:ea typeface="Arial"/>
                <a:cs typeface="Arial"/>
                <a:sym typeface="Arial"/>
                <a:hlinkClick r:id="rId6"/>
              </a:rPr>
              <a:t>https://www.ncbi.nlm.nih.gov/pmc/articles/PMC3622259/</a:t>
            </a:r>
            <a:r>
              <a:rPr lang="de" sz="1200" b="0" i="0" u="none" strike="noStrike" cap="none">
                <a:solidFill>
                  <a:srgbClr val="595959"/>
                </a:solidFill>
                <a:latin typeface="Arial"/>
                <a:ea typeface="Arial"/>
                <a:cs typeface="Arial"/>
                <a:sym typeface="Arial"/>
              </a:rPr>
              <a:t> </a:t>
            </a:r>
            <a:endParaRPr sz="700"/>
          </a:p>
          <a:p>
            <a:pPr marL="0" marR="0" lvl="0" indent="0" algn="l" rtl="0">
              <a:lnSpc>
                <a:spcPct val="140011"/>
              </a:lnSpc>
              <a:spcBef>
                <a:spcPts val="0"/>
              </a:spcBef>
              <a:spcAft>
                <a:spcPts val="0"/>
              </a:spcAft>
              <a:buNone/>
            </a:pPr>
            <a:r>
              <a:rPr lang="de" sz="1200" b="0" i="0" u="none" strike="noStrike" cap="none">
                <a:solidFill>
                  <a:srgbClr val="595959"/>
                </a:solidFill>
                <a:latin typeface="Arial"/>
                <a:ea typeface="Arial"/>
                <a:cs typeface="Arial"/>
                <a:sym typeface="Arial"/>
              </a:rPr>
              <a:t>University of Plymouth: How can closing the digital divide improve older people’s lives: </a:t>
            </a:r>
            <a:r>
              <a:rPr lang="de" sz="1200" b="0" i="0" u="sng" strike="noStrike" cap="none">
                <a:solidFill>
                  <a:schemeClr val="hlink"/>
                </a:solidFill>
                <a:latin typeface="Arial"/>
                <a:ea typeface="Arial"/>
                <a:cs typeface="Arial"/>
                <a:sym typeface="Arial"/>
                <a:hlinkClick r:id="rId7"/>
              </a:rPr>
              <a:t>https://www.plymouth.ac.uk/discover/how-can-breaking-the-digital-divide-improve-the-health-and-wellbeing-of-older-people</a:t>
            </a:r>
            <a:r>
              <a:rPr lang="de" sz="1200" b="0" i="0" u="none" strike="noStrike" cap="none">
                <a:solidFill>
                  <a:srgbClr val="595959"/>
                </a:solidFill>
                <a:latin typeface="Arial"/>
                <a:ea typeface="Arial"/>
                <a:cs typeface="Arial"/>
                <a:sym typeface="Arial"/>
              </a:rPr>
              <a:t> </a:t>
            </a:r>
            <a:endParaRPr sz="7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78"/>
        <p:cNvGrpSpPr/>
        <p:nvPr/>
      </p:nvGrpSpPr>
      <p:grpSpPr>
        <a:xfrm>
          <a:off x="0" y="0"/>
          <a:ext cx="0" cy="0"/>
          <a:chOff x="0" y="0"/>
          <a:chExt cx="0" cy="0"/>
        </a:xfrm>
      </p:grpSpPr>
      <p:grpSp>
        <p:nvGrpSpPr>
          <p:cNvPr id="279" name="Google Shape;279;p49"/>
          <p:cNvGrpSpPr/>
          <p:nvPr/>
        </p:nvGrpSpPr>
        <p:grpSpPr>
          <a:xfrm>
            <a:off x="1465235" y="781805"/>
            <a:ext cx="6213531" cy="3507559"/>
            <a:chOff x="0" y="-38100"/>
            <a:chExt cx="3272971" cy="1847603"/>
          </a:xfrm>
        </p:grpSpPr>
        <p:sp>
          <p:nvSpPr>
            <p:cNvPr id="280" name="Google Shape;280;p49"/>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1" name="Google Shape;281;p49"/>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82" name="Google Shape;282;p49"/>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4159978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86"/>
        <p:cNvGrpSpPr/>
        <p:nvPr/>
      </p:nvGrpSpPr>
      <p:grpSpPr>
        <a:xfrm>
          <a:off x="0" y="0"/>
          <a:ext cx="0" cy="0"/>
          <a:chOff x="0" y="0"/>
          <a:chExt cx="0" cy="0"/>
        </a:xfrm>
      </p:grpSpPr>
      <p:sp>
        <p:nvSpPr>
          <p:cNvPr id="287" name="Google Shape;287;p50"/>
          <p:cNvSpPr txBox="1"/>
          <p:nvPr/>
        </p:nvSpPr>
        <p:spPr>
          <a:xfrm>
            <a:off x="495300" y="1401856"/>
            <a:ext cx="7404213" cy="44005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600"/>
              <a:buFont typeface="Arial"/>
              <a:buNone/>
              <a:tabLst/>
              <a:defRPr/>
            </a:pPr>
            <a:r>
              <a:rPr kumimoji="0" lang="de" sz="26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Care-specific technology</a:t>
            </a:r>
            <a:endParaRPr kumimoji="0" sz="2600" b="0" i="0" u="none" strike="noStrike" kern="0" cap="none" spc="0" normalizeH="0" baseline="0" noProof="0">
              <a:ln>
                <a:noFill/>
              </a:ln>
              <a:solidFill>
                <a:srgbClr val="FFFFFF"/>
              </a:solidFill>
              <a:effectLst/>
              <a:uLnTx/>
              <a:uFillTx/>
              <a:latin typeface="League Spartan"/>
              <a:ea typeface="League Spartan"/>
              <a:cs typeface="League Spartan"/>
              <a:sym typeface="League Spartan"/>
            </a:endParaRPr>
          </a:p>
        </p:txBody>
      </p:sp>
      <p:sp>
        <p:nvSpPr>
          <p:cNvPr id="288" name="Google Shape;288;p50"/>
          <p:cNvSpPr txBox="1"/>
          <p:nvPr/>
        </p:nvSpPr>
        <p:spPr>
          <a:xfrm>
            <a:off x="3657089" y="727324"/>
            <a:ext cx="1247031" cy="3206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Module 2  </a:t>
            </a: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89" name="Google Shape;289;p50"/>
          <p:cNvSpPr txBox="1"/>
          <p:nvPr/>
        </p:nvSpPr>
        <p:spPr>
          <a:xfrm>
            <a:off x="3807183" y="2255571"/>
            <a:ext cx="946845" cy="2929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2</a:t>
            </a: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90" name="Google Shape;290;p50"/>
          <p:cNvSpPr txBox="1"/>
          <p:nvPr/>
        </p:nvSpPr>
        <p:spPr>
          <a:xfrm>
            <a:off x="869893" y="2935831"/>
            <a:ext cx="7404214" cy="94897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700"/>
              <a:buFont typeface="Arial"/>
              <a:buNone/>
              <a:tabLst/>
              <a:defRPr/>
            </a:pPr>
            <a:r>
              <a:rPr kumimoji="0" lang="de" sz="2700" b="0" i="0" u="none" strike="noStrike" kern="0" cap="none" spc="0" normalizeH="0" baseline="0" noProof="0">
                <a:ln>
                  <a:noFill/>
                </a:ln>
                <a:solidFill>
                  <a:srgbClr val="FFFFFF"/>
                </a:solidFill>
                <a:effectLst/>
                <a:uLnTx/>
                <a:uFillTx/>
                <a:latin typeface="League Spartan"/>
                <a:ea typeface="League Spartan"/>
                <a:cs typeface="League Spartan"/>
                <a:sym typeface="League Spartan"/>
              </a:rPr>
              <a:t>Tools and Technology for Managing and Organising Care Services</a:t>
            </a:r>
            <a:endParaRPr kumimoji="0" sz="2700" b="0" i="0" u="none" strike="noStrike" kern="0" cap="none" spc="0" normalizeH="0" baseline="0" noProof="0">
              <a:ln>
                <a:noFill/>
              </a:ln>
              <a:solidFill>
                <a:srgbClr val="FFFFFF"/>
              </a:solidFill>
              <a:effectLst/>
              <a:uLnTx/>
              <a:uFillTx/>
              <a:latin typeface="League Spartan"/>
              <a:ea typeface="League Spartan"/>
              <a:cs typeface="League Spartan"/>
              <a:sym typeface="League Spartan"/>
            </a:endParaRPr>
          </a:p>
        </p:txBody>
      </p:sp>
    </p:spTree>
    <p:extLst>
      <p:ext uri="{BB962C8B-B14F-4D97-AF65-F5344CB8AC3E}">
        <p14:creationId xmlns:p14="http://schemas.microsoft.com/office/powerpoint/2010/main" val="3038538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51"/>
          <p:cNvSpPr/>
          <p:nvPr/>
        </p:nvSpPr>
        <p:spPr>
          <a:xfrm>
            <a:off x="5724939" y="0"/>
            <a:ext cx="3419100" cy="5143500"/>
          </a:xfrm>
          <a:prstGeom prst="rect">
            <a:avLst/>
          </a:prstGeom>
          <a:solidFill>
            <a:srgbClr val="339966">
              <a:alpha val="65490"/>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6" name="Google Shape;296;p5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97" name="Google Shape;297;p51"/>
          <p:cNvSpPr txBox="1"/>
          <p:nvPr/>
        </p:nvSpPr>
        <p:spPr>
          <a:xfrm>
            <a:off x="404619" y="1655324"/>
            <a:ext cx="4211100" cy="2925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Electronic Care Documentation</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98" name="Google Shape;298;p51"/>
          <p:cNvSpPr txBox="1"/>
          <p:nvPr/>
        </p:nvSpPr>
        <p:spPr>
          <a:xfrm>
            <a:off x="404619" y="2639596"/>
            <a:ext cx="4693200" cy="2925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Route Planning Tools</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299" name="Google Shape;299;p51"/>
          <p:cNvSpPr txBox="1"/>
          <p:nvPr/>
        </p:nvSpPr>
        <p:spPr>
          <a:xfrm>
            <a:off x="404618" y="3523406"/>
            <a:ext cx="6273000" cy="7851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04 Digital Communication &amp; Coordination</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300" name="Google Shape;300;p51"/>
          <p:cNvSpPr txBox="1"/>
          <p:nvPr/>
        </p:nvSpPr>
        <p:spPr>
          <a:xfrm>
            <a:off x="481853" y="1947815"/>
            <a:ext cx="3531300" cy="354000"/>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Benefits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Care Documentation Softwares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301" name="Google Shape;301;p51"/>
          <p:cNvSpPr txBox="1"/>
          <p:nvPr/>
        </p:nvSpPr>
        <p:spPr>
          <a:xfrm>
            <a:off x="6045180" y="2157871"/>
            <a:ext cx="2765400" cy="96975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302" name="Google Shape;302;p51"/>
          <p:cNvSpPr txBox="1"/>
          <p:nvPr/>
        </p:nvSpPr>
        <p:spPr>
          <a:xfrm>
            <a:off x="404615" y="3859884"/>
            <a:ext cx="3531300" cy="507900"/>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Digital Collaboration Tools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Digital Collaboration in Telehealth</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303" name="Google Shape;303;p51"/>
          <p:cNvSpPr txBox="1"/>
          <p:nvPr/>
        </p:nvSpPr>
        <p:spPr>
          <a:xfrm>
            <a:off x="444594" y="794561"/>
            <a:ext cx="4211100" cy="2925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Introduction</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304" name="Google Shape;304;p51"/>
          <p:cNvSpPr txBox="1"/>
          <p:nvPr/>
        </p:nvSpPr>
        <p:spPr>
          <a:xfrm>
            <a:off x="481928" y="1147421"/>
            <a:ext cx="3531150" cy="354000"/>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Tools and Technology in Care</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305" name="Google Shape;305;p51"/>
          <p:cNvSpPr txBox="1"/>
          <p:nvPr/>
        </p:nvSpPr>
        <p:spPr>
          <a:xfrm>
            <a:off x="481853" y="2946378"/>
            <a:ext cx="3531300" cy="354000"/>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Possible Features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Route Planning Apps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308117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06"/>
        <p:cNvGrpSpPr/>
        <p:nvPr/>
      </p:nvGrpSpPr>
      <p:grpSpPr>
        <a:xfrm>
          <a:off x="0" y="0"/>
          <a:ext cx="0" cy="0"/>
          <a:chOff x="0" y="0"/>
          <a:chExt cx="0" cy="0"/>
        </a:xfrm>
      </p:grpSpPr>
      <p:grpSp>
        <p:nvGrpSpPr>
          <p:cNvPr id="307" name="Google Shape;307;p52"/>
          <p:cNvGrpSpPr/>
          <p:nvPr/>
        </p:nvGrpSpPr>
        <p:grpSpPr>
          <a:xfrm>
            <a:off x="0" y="749145"/>
            <a:ext cx="9144000" cy="4394356"/>
            <a:chOff x="0" y="-38100"/>
            <a:chExt cx="4816593" cy="2314722"/>
          </a:xfrm>
        </p:grpSpPr>
        <p:sp>
          <p:nvSpPr>
            <p:cNvPr id="308" name="Google Shape;308;p5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09" name="Google Shape;309;p5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800" b="0" i="0" u="none" strike="noStrike" cap="none">
                <a:solidFill>
                  <a:srgbClr val="000000"/>
                </a:solidFill>
                <a:latin typeface="Calibri"/>
                <a:ea typeface="Calibri"/>
                <a:cs typeface="Calibri"/>
                <a:sym typeface="Calibri"/>
              </a:endParaRPr>
            </a:p>
          </p:txBody>
        </p:sp>
      </p:grpSp>
      <p:sp>
        <p:nvSpPr>
          <p:cNvPr id="310" name="Google Shape;310;p5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1" name="Google Shape;311;p52"/>
          <p:cNvSpPr txBox="1"/>
          <p:nvPr/>
        </p:nvSpPr>
        <p:spPr>
          <a:xfrm>
            <a:off x="454201" y="144675"/>
            <a:ext cx="8020200" cy="6465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What is technology in long-term care?</a:t>
            </a:r>
            <a:endParaRPr sz="2700" b="0" i="0" u="none" strike="noStrike" cap="none">
              <a:solidFill>
                <a:srgbClr val="000000"/>
              </a:solidFill>
              <a:latin typeface="Arial"/>
              <a:ea typeface="Arial"/>
              <a:cs typeface="Arial"/>
              <a:sym typeface="Arial"/>
            </a:endParaRPr>
          </a:p>
          <a:p>
            <a:pPr marL="0" marR="0" lvl="0" indent="0" algn="l" rtl="0">
              <a:lnSpc>
                <a:spcPct val="140008"/>
              </a:lnSpc>
              <a:spcBef>
                <a:spcPts val="0"/>
              </a:spcBef>
              <a:spcAft>
                <a:spcPts val="0"/>
              </a:spcAft>
              <a:buClr>
                <a:srgbClr val="000000"/>
              </a:buClr>
              <a:buSzPts val="2500"/>
              <a:buFont typeface="Arial"/>
              <a:buNone/>
            </a:pPr>
            <a:endParaRPr sz="700" b="0" i="0" u="none" strike="noStrike" cap="none">
              <a:solidFill>
                <a:srgbClr val="000000"/>
              </a:solidFill>
              <a:latin typeface="Arial"/>
              <a:ea typeface="Arial"/>
              <a:cs typeface="Arial"/>
              <a:sym typeface="Arial"/>
            </a:endParaRPr>
          </a:p>
        </p:txBody>
      </p:sp>
      <p:sp>
        <p:nvSpPr>
          <p:cNvPr id="312" name="Google Shape;312;p52"/>
          <p:cNvSpPr txBox="1"/>
          <p:nvPr/>
        </p:nvSpPr>
        <p:spPr>
          <a:xfrm>
            <a:off x="542244" y="1666753"/>
            <a:ext cx="5547715" cy="2631469"/>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2800" b="1" i="0" u="none" strike="noStrike" cap="none" dirty="0">
                <a:solidFill>
                  <a:srgbClr val="3F3F3F"/>
                </a:solidFill>
                <a:latin typeface="Arial"/>
                <a:ea typeface="Arial"/>
                <a:cs typeface="Arial"/>
                <a:sym typeface="Arial"/>
              </a:rPr>
              <a:t>The digital transformation in the care sector</a:t>
            </a:r>
            <a:endParaRPr sz="500" dirty="0"/>
          </a:p>
          <a:p>
            <a:pPr marL="0" marR="0" lvl="0" indent="0" algn="l" rtl="0">
              <a:lnSpc>
                <a:spcPct val="100000"/>
              </a:lnSpc>
              <a:spcBef>
                <a:spcPts val="0"/>
              </a:spcBef>
              <a:spcAft>
                <a:spcPts val="0"/>
              </a:spcAft>
              <a:buNone/>
            </a:pPr>
            <a:endParaRPr sz="28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de" sz="2800" b="1" i="0" u="none" strike="noStrike" cap="none" dirty="0">
                <a:solidFill>
                  <a:srgbClr val="3F3F3F"/>
                </a:solidFill>
                <a:latin typeface="Arial"/>
                <a:ea typeface="Arial"/>
                <a:cs typeface="Arial"/>
                <a:sym typeface="Arial"/>
              </a:rPr>
              <a:t>What is technology in care?</a:t>
            </a:r>
            <a:endParaRPr sz="500" dirty="0"/>
          </a:p>
          <a:p>
            <a:pPr marL="0" marR="0" lvl="0" indent="0" algn="l" rtl="0">
              <a:lnSpc>
                <a:spcPct val="100000"/>
              </a:lnSpc>
              <a:spcBef>
                <a:spcPts val="0"/>
              </a:spcBef>
              <a:spcAft>
                <a:spcPts val="0"/>
              </a:spcAft>
              <a:buNone/>
            </a:pPr>
            <a:endParaRPr sz="28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de" sz="2800" b="1" i="0" u="none" strike="noStrike" cap="none" dirty="0">
                <a:solidFill>
                  <a:srgbClr val="3F3F3F"/>
                </a:solidFill>
                <a:latin typeface="Arial"/>
                <a:ea typeface="Arial"/>
                <a:cs typeface="Arial"/>
                <a:sym typeface="Arial"/>
              </a:rPr>
              <a:t>Types of technology in care</a:t>
            </a:r>
            <a:endParaRPr sz="500" dirty="0"/>
          </a:p>
        </p:txBody>
      </p:sp>
      <p:sp>
        <p:nvSpPr>
          <p:cNvPr id="313" name="Google Shape;313;p52"/>
          <p:cNvSpPr txBox="1"/>
          <p:nvPr/>
        </p:nvSpPr>
        <p:spPr>
          <a:xfrm>
            <a:off x="5907618"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5700"/>
              <a:buFont typeface="Arial"/>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
        <p:nvSpPr>
          <p:cNvPr id="314" name="Google Shape;314;p5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09"/>
        <p:cNvGrpSpPr/>
        <p:nvPr/>
      </p:nvGrpSpPr>
      <p:grpSpPr>
        <a:xfrm>
          <a:off x="0" y="0"/>
          <a:ext cx="0" cy="0"/>
          <a:chOff x="0" y="0"/>
          <a:chExt cx="0" cy="0"/>
        </a:xfrm>
      </p:grpSpPr>
      <p:grpSp>
        <p:nvGrpSpPr>
          <p:cNvPr id="310" name="Google Shape;310;p52"/>
          <p:cNvGrpSpPr/>
          <p:nvPr/>
        </p:nvGrpSpPr>
        <p:grpSpPr>
          <a:xfrm>
            <a:off x="-31" y="700844"/>
            <a:ext cx="9144059" cy="4394532"/>
            <a:chOff x="0" y="-38100"/>
            <a:chExt cx="4816592" cy="2314800"/>
          </a:xfrm>
        </p:grpSpPr>
        <p:sp>
          <p:nvSpPr>
            <p:cNvPr id="311" name="Google Shape;311;p5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12" name="Google Shape;312;p52"/>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13" name="Google Shape;313;p5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4" name="Google Shape;314;p52"/>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Introduction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52"/>
          <p:cNvSpPr txBox="1"/>
          <p:nvPr/>
        </p:nvSpPr>
        <p:spPr>
          <a:xfrm>
            <a:off x="393162" y="2298725"/>
            <a:ext cx="6041100" cy="10620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What do we understand by tools and technology in care</a:t>
            </a:r>
            <a:endParaRPr kumimoji="0" sz="33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16" name="Google Shape;316;p52"/>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17" name="Google Shape;317;p52"/>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290653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21"/>
        <p:cNvGrpSpPr/>
        <p:nvPr/>
      </p:nvGrpSpPr>
      <p:grpSpPr>
        <a:xfrm>
          <a:off x="0" y="0"/>
          <a:ext cx="0" cy="0"/>
          <a:chOff x="0" y="0"/>
          <a:chExt cx="0" cy="0"/>
        </a:xfrm>
      </p:grpSpPr>
      <p:grpSp>
        <p:nvGrpSpPr>
          <p:cNvPr id="322" name="Google Shape;322;p53"/>
          <p:cNvGrpSpPr/>
          <p:nvPr/>
        </p:nvGrpSpPr>
        <p:grpSpPr>
          <a:xfrm>
            <a:off x="0" y="749145"/>
            <a:ext cx="9144000" cy="4394356"/>
            <a:chOff x="0" y="-38100"/>
            <a:chExt cx="4816593" cy="2314722"/>
          </a:xfrm>
        </p:grpSpPr>
        <p:sp>
          <p:nvSpPr>
            <p:cNvPr id="323" name="Google Shape;323;p5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24" name="Google Shape;324;p5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25" name="Google Shape;325;p5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26" name="Google Shape;326;p53"/>
          <p:cNvSpPr txBox="1"/>
          <p:nvPr/>
        </p:nvSpPr>
        <p:spPr>
          <a:xfrm>
            <a:off x="3581400" y="1276886"/>
            <a:ext cx="5151900" cy="2992500"/>
          </a:xfrm>
          <a:prstGeom prst="rect">
            <a:avLst/>
          </a:prstGeom>
          <a:noFill/>
          <a:ln>
            <a:noFill/>
          </a:ln>
        </p:spPr>
        <p:txBody>
          <a:bodyPr spcFirstLastPara="1" wrap="square" lIns="0" tIns="0" rIns="0" bIns="0" anchor="t" anchorCtr="0">
            <a:spAutoFit/>
          </a:bodyPr>
          <a:lstStyle/>
          <a:p>
            <a:pPr marL="393700" marR="0" lvl="1" indent="-2032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Tools in healthcare can help with managing and organising daily tasks.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93700" marR="0" lvl="1" indent="-2032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Some organisations have their own digital tools and you may only be allowed to use them for work.</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93700" marR="0" lvl="1" indent="-2032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There are different tools for planning, monitoring and reporting.</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7" name="Google Shape;327;p53"/>
          <p:cNvSpPr txBox="1"/>
          <p:nvPr/>
        </p:nvSpPr>
        <p:spPr>
          <a:xfrm>
            <a:off x="514350" y="229400"/>
            <a:ext cx="81153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Introduction</a:t>
            </a:r>
            <a:endParaRPr kumimoji="0" sz="19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328" name="Google Shape;328;p53"/>
          <p:cNvPicPr preferRelativeResize="0"/>
          <p:nvPr/>
        </p:nvPicPr>
        <p:blipFill rotWithShape="1">
          <a:blip r:embed="rId4">
            <a:alphaModFix/>
          </a:blip>
          <a:srcRect/>
          <a:stretch/>
        </p:blipFill>
        <p:spPr>
          <a:xfrm>
            <a:off x="357017" y="2942550"/>
            <a:ext cx="2828925" cy="1889722"/>
          </a:xfrm>
          <a:prstGeom prst="rect">
            <a:avLst/>
          </a:prstGeom>
          <a:noFill/>
          <a:ln>
            <a:noFill/>
          </a:ln>
        </p:spPr>
      </p:pic>
      <p:pic>
        <p:nvPicPr>
          <p:cNvPr id="329" name="Google Shape;329;p53"/>
          <p:cNvPicPr preferRelativeResize="0"/>
          <p:nvPr/>
        </p:nvPicPr>
        <p:blipFill rotWithShape="1">
          <a:blip r:embed="rId5">
            <a:alphaModFix/>
          </a:blip>
          <a:srcRect/>
          <a:stretch/>
        </p:blipFill>
        <p:spPr>
          <a:xfrm>
            <a:off x="357017" y="1060372"/>
            <a:ext cx="2828925" cy="1885950"/>
          </a:xfrm>
          <a:prstGeom prst="rect">
            <a:avLst/>
          </a:prstGeom>
          <a:noFill/>
          <a:ln>
            <a:noFill/>
          </a:ln>
        </p:spPr>
      </p:pic>
      <p:sp>
        <p:nvSpPr>
          <p:cNvPr id="330" name="Google Shape;330;p53"/>
          <p:cNvSpPr/>
          <p:nvPr/>
        </p:nvSpPr>
        <p:spPr>
          <a:xfrm rot="10800000">
            <a:off x="7686339" y="3947713"/>
            <a:ext cx="1457660" cy="1195786"/>
          </a:xfrm>
          <a:custGeom>
            <a:avLst/>
            <a:gdLst/>
            <a:ahLst/>
            <a:cxnLst/>
            <a:rect l="l" t="t" r="r" b="b"/>
            <a:pathLst>
              <a:path w="3798464" h="3404374" extrusionOk="0">
                <a:moveTo>
                  <a:pt x="0" y="0"/>
                </a:moveTo>
                <a:lnTo>
                  <a:pt x="3798464" y="0"/>
                </a:lnTo>
                <a:lnTo>
                  <a:pt x="3798464" y="3404374"/>
                </a:lnTo>
                <a:lnTo>
                  <a:pt x="0" y="3404374"/>
                </a:lnTo>
                <a:lnTo>
                  <a:pt x="0" y="0"/>
                </a:lnTo>
                <a:close/>
              </a:path>
            </a:pathLst>
          </a:custGeom>
          <a:blipFill rotWithShape="1">
            <a:blip r:embed="rId6">
              <a:alphaModFix/>
            </a:blip>
            <a:stretch>
              <a:fillRect/>
            </a:stretch>
          </a:blipFill>
          <a:ln>
            <a:noFill/>
          </a:ln>
        </p:spPr>
      </p:sp>
    </p:spTree>
    <p:extLst>
      <p:ext uri="{BB962C8B-B14F-4D97-AF65-F5344CB8AC3E}">
        <p14:creationId xmlns:p14="http://schemas.microsoft.com/office/powerpoint/2010/main" val="4206181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34"/>
        <p:cNvGrpSpPr/>
        <p:nvPr/>
      </p:nvGrpSpPr>
      <p:grpSpPr>
        <a:xfrm>
          <a:off x="0" y="0"/>
          <a:ext cx="0" cy="0"/>
          <a:chOff x="0" y="0"/>
          <a:chExt cx="0" cy="0"/>
        </a:xfrm>
      </p:grpSpPr>
      <p:grpSp>
        <p:nvGrpSpPr>
          <p:cNvPr id="335" name="Google Shape;335;p54"/>
          <p:cNvGrpSpPr/>
          <p:nvPr/>
        </p:nvGrpSpPr>
        <p:grpSpPr>
          <a:xfrm>
            <a:off x="-59" y="748968"/>
            <a:ext cx="9144059" cy="4394532"/>
            <a:chOff x="0" y="-38100"/>
            <a:chExt cx="4816592" cy="2314800"/>
          </a:xfrm>
        </p:grpSpPr>
        <p:sp>
          <p:nvSpPr>
            <p:cNvPr id="336" name="Google Shape;336;p5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37" name="Google Shape;337;p54"/>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38" name="Google Shape;338;p5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39" name="Google Shape;339;p54"/>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Electronic Care Documentation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54"/>
          <p:cNvSpPr txBox="1"/>
          <p:nvPr/>
        </p:nvSpPr>
        <p:spPr>
          <a:xfrm>
            <a:off x="320441" y="1702533"/>
            <a:ext cx="6041100" cy="2708414"/>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r>
              <a:rPr kumimoji="0" lang="de" sz="2800" b="1" i="0" u="none" strike="noStrike" kern="0" cap="none" spc="0" normalizeH="0" baseline="0" noProof="0" dirty="0">
                <a:ln>
                  <a:noFill/>
                </a:ln>
                <a:solidFill>
                  <a:srgbClr val="3F3F3F"/>
                </a:solidFill>
                <a:effectLst/>
                <a:uLnTx/>
                <a:uFillTx/>
                <a:latin typeface="Arial"/>
                <a:ea typeface="Arial"/>
                <a:cs typeface="Arial"/>
                <a:sym typeface="Arial"/>
              </a:rPr>
              <a:t>What are the benefits of electronic care documentation</a:t>
            </a:r>
            <a:endParaRPr kumimoji="0" sz="2800" b="1" i="0" u="none" strike="noStrike" kern="0" cap="none" spc="0" normalizeH="0" baseline="0" noProof="0" dirty="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endParaRPr kumimoji="0" sz="2800" b="1" i="0" u="none" strike="noStrike" kern="0" cap="none" spc="0" normalizeH="0" baseline="0" noProof="0" dirty="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r>
              <a:rPr kumimoji="0" lang="de" sz="2800" b="1" i="0" u="none" strike="noStrike" kern="0" cap="none" spc="0" normalizeH="0" baseline="0" noProof="0" dirty="0">
                <a:ln>
                  <a:noFill/>
                </a:ln>
                <a:solidFill>
                  <a:srgbClr val="3F3F3F"/>
                </a:solidFill>
                <a:effectLst/>
                <a:uLnTx/>
                <a:uFillTx/>
                <a:latin typeface="Arial"/>
                <a:ea typeface="Arial"/>
                <a:cs typeface="Arial"/>
                <a:sym typeface="Arial"/>
              </a:rPr>
              <a:t>What are care documentation softwares</a:t>
            </a:r>
            <a:endParaRPr kumimoji="0" sz="2800" b="1" i="0" u="none" strike="noStrike" kern="0" cap="none" spc="0" normalizeH="0" baseline="0" noProof="0" dirty="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300"/>
              <a:buFont typeface="Arial"/>
              <a:buNone/>
              <a:tabLst/>
              <a:defRPr/>
            </a:pPr>
            <a:endParaRPr kumimoji="0" sz="3300" b="1" i="0" u="none" strike="noStrike" kern="0" cap="none" spc="0" normalizeH="0" baseline="0" noProof="0" dirty="0">
              <a:ln>
                <a:noFill/>
              </a:ln>
              <a:solidFill>
                <a:srgbClr val="3F3F3F"/>
              </a:solidFill>
              <a:effectLst/>
              <a:uLnTx/>
              <a:uFillTx/>
              <a:latin typeface="Arial"/>
              <a:ea typeface="Arial"/>
              <a:cs typeface="Arial"/>
              <a:sym typeface="Arial"/>
            </a:endParaRPr>
          </a:p>
        </p:txBody>
      </p:sp>
      <p:sp>
        <p:nvSpPr>
          <p:cNvPr id="341" name="Google Shape;341;p54"/>
          <p:cNvSpPr txBox="1"/>
          <p:nvPr/>
        </p:nvSpPr>
        <p:spPr>
          <a:xfrm>
            <a:off x="6194088" y="0"/>
            <a:ext cx="86370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dirty="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dirty="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3390309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46"/>
        <p:cNvGrpSpPr/>
        <p:nvPr/>
      </p:nvGrpSpPr>
      <p:grpSpPr>
        <a:xfrm>
          <a:off x="0" y="0"/>
          <a:ext cx="0" cy="0"/>
          <a:chOff x="0" y="0"/>
          <a:chExt cx="0" cy="0"/>
        </a:xfrm>
      </p:grpSpPr>
      <p:grpSp>
        <p:nvGrpSpPr>
          <p:cNvPr id="347" name="Google Shape;347;p55"/>
          <p:cNvGrpSpPr/>
          <p:nvPr/>
        </p:nvGrpSpPr>
        <p:grpSpPr>
          <a:xfrm>
            <a:off x="-31" y="900069"/>
            <a:ext cx="9144061" cy="4394384"/>
            <a:chOff x="0" y="-38100"/>
            <a:chExt cx="4816593" cy="2314722"/>
          </a:xfrm>
        </p:grpSpPr>
        <p:sp>
          <p:nvSpPr>
            <p:cNvPr id="348" name="Google Shape;348;p5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49" name="Google Shape;349;p5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50" name="Google Shape;350;p5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51" name="Google Shape;351;p55"/>
          <p:cNvSpPr txBox="1"/>
          <p:nvPr/>
        </p:nvSpPr>
        <p:spPr>
          <a:xfrm>
            <a:off x="4098875" y="1302592"/>
            <a:ext cx="4766100" cy="2992500"/>
          </a:xfrm>
          <a:prstGeom prst="rect">
            <a:avLst/>
          </a:prstGeom>
          <a:noFill/>
          <a:ln>
            <a:noFill/>
          </a:ln>
        </p:spPr>
        <p:txBody>
          <a:bodyPr spcFirstLastPara="1" wrap="square" lIns="0" tIns="0" rIns="0" bIns="0" anchor="t" anchorCtr="0">
            <a:spAutoFit/>
          </a:bodyPr>
          <a:lstStyle/>
          <a:p>
            <a:pPr marL="393700" marR="0" lvl="1" indent="-2032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Care documentation is an important basis for </a:t>
            </a:r>
            <a:r>
              <a:rPr kumimoji="0" lang="de" sz="1800" b="1" i="0" u="none" strike="noStrike" kern="0" cap="none" spc="0" normalizeH="0" baseline="0" noProof="0" dirty="0">
                <a:ln>
                  <a:noFill/>
                </a:ln>
                <a:solidFill>
                  <a:srgbClr val="339966"/>
                </a:solidFill>
                <a:effectLst/>
                <a:uLnTx/>
                <a:uFillTx/>
                <a:latin typeface="Arial"/>
                <a:cs typeface="Arial"/>
                <a:sym typeface="Arial"/>
              </a:rPr>
              <a:t>needs-based, quality-oriented and safe care.</a:t>
            </a:r>
            <a:endParaRPr kumimoji="0" sz="1800" b="1" i="0" u="none" strike="noStrike" kern="0" cap="none" spc="0" normalizeH="0" baseline="0" noProof="0" dirty="0">
              <a:ln>
                <a:noFill/>
              </a:ln>
              <a:solidFill>
                <a:srgbClr val="339966"/>
              </a:solidFill>
              <a:effectLst/>
              <a:uLnTx/>
              <a:uFillTx/>
              <a:latin typeface="Arial"/>
              <a:cs typeface="Arial"/>
              <a:sym typeface="Arial"/>
            </a:endParaRPr>
          </a:p>
          <a:p>
            <a:pPr marL="393700" marR="0" lvl="1" indent="-2032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Nowadays, many care providers abandon paper and pen in favor of digital care documentation. </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393700" marR="0" lvl="1" indent="-2032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In Austria, digital care documentation is already quite widespread.</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2" name="Google Shape;352;p55"/>
          <p:cNvSpPr txBox="1"/>
          <p:nvPr/>
        </p:nvSpPr>
        <p:spPr>
          <a:xfrm>
            <a:off x="514350" y="229406"/>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Electronic Care Documentation</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353" name="Google Shape;353;p55"/>
          <p:cNvPicPr preferRelativeResize="0"/>
          <p:nvPr/>
        </p:nvPicPr>
        <p:blipFill rotWithShape="1">
          <a:blip r:embed="rId4">
            <a:alphaModFix/>
          </a:blip>
          <a:srcRect/>
          <a:stretch/>
        </p:blipFill>
        <p:spPr>
          <a:xfrm>
            <a:off x="584150" y="1369850"/>
            <a:ext cx="3514727" cy="2343151"/>
          </a:xfrm>
          <a:prstGeom prst="rect">
            <a:avLst/>
          </a:prstGeom>
          <a:noFill/>
          <a:ln>
            <a:noFill/>
          </a:ln>
        </p:spPr>
      </p:pic>
      <p:sp>
        <p:nvSpPr>
          <p:cNvPr id="354" name="Google Shape;354;p55"/>
          <p:cNvSpPr/>
          <p:nvPr/>
        </p:nvSpPr>
        <p:spPr>
          <a:xfrm>
            <a:off x="190500" y="4489950"/>
            <a:ext cx="8674500" cy="653550"/>
          </a:xfrm>
          <a:prstGeom prst="rect">
            <a:avLst/>
          </a:prstGeom>
          <a:noFill/>
          <a:ln>
            <a:noFill/>
          </a:ln>
        </p:spPr>
        <p:txBody>
          <a:bodyPr spcFirstLastPara="1" wrap="square" lIns="45725" tIns="22850" rIns="45725" bIns="22850" anchor="t" anchorCtr="0">
            <a:noAutofit/>
          </a:bodyPr>
          <a:lstStyle/>
          <a:p>
            <a:pPr marL="393700" marR="0" lvl="1" indent="-2032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Electronic Care Documentation helps to </a:t>
            </a:r>
            <a:r>
              <a:rPr kumimoji="0" lang="de" sz="1800" b="1" i="0" u="none" strike="noStrike" kern="0" cap="none" spc="0" normalizeH="0" baseline="0" noProof="0" dirty="0">
                <a:ln>
                  <a:noFill/>
                </a:ln>
                <a:solidFill>
                  <a:srgbClr val="339966"/>
                </a:solidFill>
                <a:effectLst/>
                <a:uLnTx/>
                <a:uFillTx/>
                <a:latin typeface="Arial"/>
                <a:cs typeface="Arial"/>
                <a:sym typeface="Arial"/>
              </a:rPr>
              <a:t>maintain more accurate and consistent documentation</a:t>
            </a: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 compared</a:t>
            </a:r>
            <a:r>
              <a:rPr kumimoji="0" lang="de" sz="16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to</a:t>
            </a:r>
            <a:r>
              <a:rPr kumimoji="0" lang="de" sz="16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paper</a:t>
            </a:r>
            <a:r>
              <a:rPr kumimoji="0" lang="de" sz="16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documentation</a:t>
            </a:r>
            <a:r>
              <a:rPr kumimoji="0" lang="de" sz="16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43893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6"/>
          <p:cNvSpPr txBox="1"/>
          <p:nvPr/>
        </p:nvSpPr>
        <p:spPr>
          <a:xfrm>
            <a:off x="514350" y="1200150"/>
            <a:ext cx="8115300" cy="337965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Before you move on to the next slide, take a pen and a paper and reflect on the following questions: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57468"/>
              </a:lnSpc>
              <a:spcBef>
                <a:spcPts val="0"/>
              </a:spcBef>
              <a:spcAft>
                <a:spcPts val="0"/>
              </a:spcAft>
              <a:buClr>
                <a:srgbClr val="379C73"/>
              </a:buClr>
              <a:buSzPts val="1600"/>
              <a:buFont typeface="Arial"/>
              <a:buChar char="•"/>
              <a:tabLst/>
              <a:defRPr/>
            </a:pPr>
            <a:r>
              <a:rPr kumimoji="0" lang="de" sz="1600" b="1" i="1" u="none" strike="noStrike" kern="0" cap="none" spc="0" normalizeH="0" baseline="0" noProof="0">
                <a:ln>
                  <a:noFill/>
                </a:ln>
                <a:solidFill>
                  <a:srgbClr val="379C73"/>
                </a:solidFill>
                <a:effectLst/>
                <a:uLnTx/>
                <a:uFillTx/>
                <a:latin typeface="Gill Sans"/>
                <a:ea typeface="Gill Sans"/>
                <a:cs typeface="Gill Sans"/>
                <a:sym typeface="Gill Sans"/>
              </a:rPr>
              <a:t>What are possible benefits of electronic care documentation compared to paper-based documentation?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57468"/>
              </a:lnSpc>
              <a:spcBef>
                <a:spcPts val="0"/>
              </a:spcBef>
              <a:spcAft>
                <a:spcPts val="0"/>
              </a:spcAft>
              <a:buClr>
                <a:srgbClr val="379C73"/>
              </a:buClr>
              <a:buSzPts val="1600"/>
              <a:buFont typeface="Arial"/>
              <a:buChar char="•"/>
              <a:tabLst/>
              <a:defRPr/>
            </a:pPr>
            <a:r>
              <a:rPr kumimoji="0" lang="de" sz="1600" b="1" i="1" u="none" strike="noStrike" kern="0" cap="none" spc="0" normalizeH="0" baseline="0" noProof="0">
                <a:ln>
                  <a:noFill/>
                </a:ln>
                <a:solidFill>
                  <a:srgbClr val="379C73"/>
                </a:solidFill>
                <a:effectLst/>
                <a:uLnTx/>
                <a:uFillTx/>
                <a:latin typeface="Gill Sans"/>
                <a:ea typeface="Gill Sans"/>
                <a:cs typeface="Gill Sans"/>
                <a:sym typeface="Gill Sans"/>
              </a:rPr>
              <a:t>If you already have experience with both methods, which method was more beneficial to you?</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292100" algn="l" defTabSz="914400" rtl="0" eaLnBrk="1" fontAlgn="auto" latinLnBrk="0" hangingPunct="1">
              <a:lnSpc>
                <a:spcPct val="157468"/>
              </a:lnSpc>
              <a:spcBef>
                <a:spcPts val="0"/>
              </a:spcBef>
              <a:spcAft>
                <a:spcPts val="0"/>
              </a:spcAft>
              <a:buClr>
                <a:srgbClr val="379C73"/>
              </a:buClr>
              <a:buSzPts val="1600"/>
              <a:buFont typeface="Arial"/>
              <a:buChar char="•"/>
              <a:tabLst/>
              <a:defRPr/>
            </a:pPr>
            <a:r>
              <a:rPr kumimoji="0" lang="de" sz="1600" b="1" i="1" u="none" strike="noStrike" kern="0" cap="none" spc="0" normalizeH="0" baseline="0" noProof="0">
                <a:ln>
                  <a:noFill/>
                </a:ln>
                <a:solidFill>
                  <a:srgbClr val="379C73"/>
                </a:solidFill>
                <a:effectLst/>
                <a:uLnTx/>
                <a:uFillTx/>
                <a:latin typeface="Gill Sans"/>
                <a:ea typeface="Gill Sans"/>
                <a:cs typeface="Gill Sans"/>
                <a:sym typeface="Gill Sans"/>
              </a:rPr>
              <a:t>What are possible downsides of electronic care documentation?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360" name="Google Shape;360;p56"/>
          <p:cNvSpPr txBox="1"/>
          <p:nvPr/>
        </p:nvSpPr>
        <p:spPr>
          <a:xfrm>
            <a:off x="514350" y="312259"/>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61" name="Google Shape;361;p5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62" name="Google Shape;362;p56"/>
          <p:cNvPicPr preferRelativeResize="0"/>
          <p:nvPr/>
        </p:nvPicPr>
        <p:blipFill rotWithShape="1">
          <a:blip r:embed="rId4">
            <a:alphaModFix/>
          </a:blip>
          <a:srcRect/>
          <a:stretch/>
        </p:blipFill>
        <p:spPr>
          <a:xfrm>
            <a:off x="7195711" y="3486150"/>
            <a:ext cx="1561948" cy="1561948"/>
          </a:xfrm>
          <a:prstGeom prst="rect">
            <a:avLst/>
          </a:prstGeom>
          <a:noFill/>
          <a:ln>
            <a:noFill/>
          </a:ln>
        </p:spPr>
      </p:pic>
    </p:spTree>
    <p:extLst>
      <p:ext uri="{BB962C8B-B14F-4D97-AF65-F5344CB8AC3E}">
        <p14:creationId xmlns:p14="http://schemas.microsoft.com/office/powerpoint/2010/main" val="1744245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7"/>
          <p:cNvSpPr txBox="1"/>
          <p:nvPr/>
        </p:nvSpPr>
        <p:spPr>
          <a:xfrm>
            <a:off x="446809" y="1833996"/>
            <a:ext cx="5049900" cy="26814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Data can be entered at the point of treatment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through mobile devices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Quick access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to specific data for all professionals involved in the care process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cs typeface="Arial"/>
                <a:sym typeface="Arial"/>
              </a:rPr>
              <a:t>Standardised, legible documentation</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ensures a reliable flow of documentation</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368" name="Google Shape;368;p57"/>
          <p:cNvSpPr txBox="1"/>
          <p:nvPr/>
        </p:nvSpPr>
        <p:spPr>
          <a:xfrm>
            <a:off x="514350" y="312258"/>
            <a:ext cx="7462335" cy="8976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Positive Aspects of Electronic Care Documentation</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69" name="Google Shape;369;p5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70" name="Google Shape;370;p57"/>
          <p:cNvPicPr preferRelativeResize="0"/>
          <p:nvPr/>
        </p:nvPicPr>
        <p:blipFill rotWithShape="1">
          <a:blip r:embed="rId4">
            <a:alphaModFix/>
          </a:blip>
          <a:srcRect/>
          <a:stretch/>
        </p:blipFill>
        <p:spPr>
          <a:xfrm>
            <a:off x="6210300" y="1123950"/>
            <a:ext cx="2553748" cy="3830622"/>
          </a:xfrm>
          <a:prstGeom prst="rect">
            <a:avLst/>
          </a:prstGeom>
          <a:noFill/>
          <a:ln>
            <a:noFill/>
          </a:ln>
        </p:spPr>
      </p:pic>
    </p:spTree>
    <p:extLst>
      <p:ext uri="{BB962C8B-B14F-4D97-AF65-F5344CB8AC3E}">
        <p14:creationId xmlns:p14="http://schemas.microsoft.com/office/powerpoint/2010/main" val="3603915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p:nvPr/>
        </p:nvSpPr>
        <p:spPr>
          <a:xfrm>
            <a:off x="514350" y="1622714"/>
            <a:ext cx="8115300" cy="29925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The use of </a:t>
            </a:r>
            <a:r>
              <a:rPr kumimoji="0" lang="de" sz="1800" b="1" i="0" u="none" strike="noStrike" kern="0" cap="none" spc="0" normalizeH="0" baseline="0" noProof="0" dirty="0">
                <a:ln>
                  <a:noFill/>
                </a:ln>
                <a:solidFill>
                  <a:srgbClr val="339966"/>
                </a:solidFill>
                <a:effectLst/>
                <a:uLnTx/>
                <a:uFillTx/>
                <a:latin typeface="Arial"/>
                <a:ea typeface="Arial"/>
                <a:cs typeface="Arial"/>
                <a:sym typeface="Arial"/>
              </a:rPr>
              <a:t>standardised technical terms</a:t>
            </a: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 is less prone to errors as everyone involved “speaks” the same language. It facilitates the  exchange with other care professionals involved</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dirty="0">
                <a:ln>
                  <a:noFill/>
                </a:ln>
                <a:solidFill>
                  <a:srgbClr val="339966"/>
                </a:solidFill>
                <a:effectLst/>
                <a:uLnTx/>
                <a:uFillTx/>
                <a:latin typeface="Arial"/>
                <a:ea typeface="Arial"/>
                <a:cs typeface="Arial"/>
                <a:sym typeface="Arial"/>
              </a:rPr>
              <a:t>Digital photos</a:t>
            </a: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 can be added (e.g. wound documentation)</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Optimisation of the care process by a </a:t>
            </a:r>
            <a:r>
              <a:rPr kumimoji="0" lang="de" sz="1800" b="1" i="0" u="none" strike="noStrike" kern="0" cap="none" spc="0" normalizeH="0" baseline="0" noProof="0" dirty="0">
                <a:ln>
                  <a:noFill/>
                </a:ln>
                <a:solidFill>
                  <a:srgbClr val="339966"/>
                </a:solidFill>
                <a:effectLst/>
                <a:uLnTx/>
                <a:uFillTx/>
                <a:latin typeface="Arial"/>
                <a:ea typeface="Arial"/>
                <a:cs typeface="Arial"/>
                <a:sym typeface="Arial"/>
              </a:rPr>
              <a:t>systematic analysis of important risk factors </a:t>
            </a: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(Falls, Pressure sores, Pain, Malnutrition, Incontinence)</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 Higher safety for the patient</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Sansita"/>
              <a:ea typeface="Sansita"/>
              <a:cs typeface="Sansita"/>
              <a:sym typeface="Sansita"/>
            </a:endParaRPr>
          </a:p>
        </p:txBody>
      </p:sp>
      <p:sp>
        <p:nvSpPr>
          <p:cNvPr id="376" name="Google Shape;376;p58"/>
          <p:cNvSpPr txBox="1"/>
          <p:nvPr/>
        </p:nvSpPr>
        <p:spPr>
          <a:xfrm>
            <a:off x="514350" y="312258"/>
            <a:ext cx="7462335" cy="8976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Positive Aspects of Electronic Care Documentation</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77" name="Google Shape;377;p5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4174832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9"/>
          <p:cNvSpPr txBox="1"/>
          <p:nvPr/>
        </p:nvSpPr>
        <p:spPr>
          <a:xfrm>
            <a:off x="512826" y="1428750"/>
            <a:ext cx="8115300" cy="190575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Reliance on technology</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Initial learning curve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Risk of technical issues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384" name="Google Shape;384;p59"/>
          <p:cNvSpPr txBox="1"/>
          <p:nvPr/>
        </p:nvSpPr>
        <p:spPr>
          <a:xfrm>
            <a:off x="514350" y="312258"/>
            <a:ext cx="7462335" cy="86183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Possible Downsides of Electronic Care Documentation</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85" name="Google Shape;385;p5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86" name="Google Shape;386;p59"/>
          <p:cNvPicPr preferRelativeResize="0"/>
          <p:nvPr/>
        </p:nvPicPr>
        <p:blipFill rotWithShape="1">
          <a:blip r:embed="rId4">
            <a:alphaModFix/>
          </a:blip>
          <a:srcRect/>
          <a:stretch/>
        </p:blipFill>
        <p:spPr>
          <a:xfrm>
            <a:off x="457200" y="2724150"/>
            <a:ext cx="3505200" cy="2332207"/>
          </a:xfrm>
          <a:prstGeom prst="rect">
            <a:avLst/>
          </a:prstGeom>
          <a:noFill/>
          <a:ln>
            <a:noFill/>
          </a:ln>
        </p:spPr>
      </p:pic>
      <p:pic>
        <p:nvPicPr>
          <p:cNvPr id="387" name="Google Shape;387;p59"/>
          <p:cNvPicPr preferRelativeResize="0"/>
          <p:nvPr/>
        </p:nvPicPr>
        <p:blipFill rotWithShape="1">
          <a:blip r:embed="rId5">
            <a:alphaModFix/>
          </a:blip>
          <a:srcRect/>
          <a:stretch/>
        </p:blipFill>
        <p:spPr>
          <a:xfrm>
            <a:off x="4939574" y="1306900"/>
            <a:ext cx="3251912" cy="2280674"/>
          </a:xfrm>
          <a:prstGeom prst="rect">
            <a:avLst/>
          </a:prstGeom>
          <a:noFill/>
          <a:ln>
            <a:noFill/>
          </a:ln>
        </p:spPr>
      </p:pic>
    </p:spTree>
    <p:extLst>
      <p:ext uri="{BB962C8B-B14F-4D97-AF65-F5344CB8AC3E}">
        <p14:creationId xmlns:p14="http://schemas.microsoft.com/office/powerpoint/2010/main" val="253537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0"/>
          <p:cNvSpPr txBox="1"/>
          <p:nvPr/>
        </p:nvSpPr>
        <p:spPr>
          <a:xfrm>
            <a:off x="514350" y="1200150"/>
            <a:ext cx="8115300" cy="37683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Care organisations use different softwares for electronic care documentation. In Austria there is no uniform software used by all care organisations.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means that depending on where you work in the care sector, you will be using a specific software. To navigate this, introductory training is usually provided to familiarise you with the particular features and functionalities of the software.</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395" name="Google Shape;395;p60"/>
          <p:cNvSpPr txBox="1"/>
          <p:nvPr/>
        </p:nvSpPr>
        <p:spPr>
          <a:xfrm>
            <a:off x="514350" y="312259"/>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Care Documentation Software</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96" name="Google Shape;396;p6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3906406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1"/>
          <p:cNvSpPr txBox="1"/>
          <p:nvPr/>
        </p:nvSpPr>
        <p:spPr>
          <a:xfrm>
            <a:off x="514350" y="312258"/>
            <a:ext cx="7462335" cy="8976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AI-supported care documentation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02" name="Google Shape;402;p6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03" name="Google Shape;403;p61"/>
          <p:cNvSpPr txBox="1"/>
          <p:nvPr/>
        </p:nvSpPr>
        <p:spPr>
          <a:xfrm>
            <a:off x="514350" y="1520950"/>
            <a:ext cx="3651000" cy="4156200"/>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Some care documentation softwares are already offering </a:t>
            </a:r>
            <a:r>
              <a:rPr kumimoji="0" lang="de" sz="1800" b="1" i="0" u="none" strike="noStrike" kern="0" cap="none" spc="0" normalizeH="0" baseline="0" noProof="0">
                <a:ln>
                  <a:noFill/>
                </a:ln>
                <a:solidFill>
                  <a:srgbClr val="339966"/>
                </a:solidFill>
                <a:effectLst/>
                <a:uLnTx/>
                <a:uFillTx/>
                <a:latin typeface="Arial"/>
                <a:cs typeface="Arial"/>
                <a:sym typeface="Arial"/>
              </a:rPr>
              <a:t>intelligent documentation via voice input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on a smartphone.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allows carers to dictate notes hands-free directly into the patient’s record.</a:t>
            </a:r>
            <a:r>
              <a:rPr kumimoji="0" lang="de" sz="1800" b="0" i="0" u="none" strike="noStrike" kern="0" cap="none" spc="0" normalizeH="0" baseline="0" noProof="0">
                <a:ln>
                  <a:noFill/>
                </a:ln>
                <a:solidFill>
                  <a:srgbClr val="000000"/>
                </a:solidFill>
                <a:effectLst/>
                <a:uLnTx/>
                <a:uFillTx/>
                <a:latin typeface="Arial"/>
                <a:ea typeface="Arial"/>
                <a:cs typeface="Arial"/>
                <a:sym typeface="Arial"/>
              </a:rPr>
              <a:t>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pic>
        <p:nvPicPr>
          <p:cNvPr id="404" name="Google Shape;404;p61"/>
          <p:cNvPicPr preferRelativeResize="0"/>
          <p:nvPr/>
        </p:nvPicPr>
        <p:blipFill>
          <a:blip r:embed="rId4">
            <a:alphaModFix/>
          </a:blip>
          <a:stretch>
            <a:fillRect/>
          </a:stretch>
        </p:blipFill>
        <p:spPr>
          <a:xfrm>
            <a:off x="4396525" y="1520938"/>
            <a:ext cx="4545875" cy="2689474"/>
          </a:xfrm>
          <a:prstGeom prst="rect">
            <a:avLst/>
          </a:prstGeom>
          <a:noFill/>
          <a:ln>
            <a:noFill/>
          </a:ln>
        </p:spPr>
      </p:pic>
    </p:spTree>
    <p:extLst>
      <p:ext uri="{BB962C8B-B14F-4D97-AF65-F5344CB8AC3E}">
        <p14:creationId xmlns:p14="http://schemas.microsoft.com/office/powerpoint/2010/main" val="290846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19"/>
        <p:cNvGrpSpPr/>
        <p:nvPr/>
      </p:nvGrpSpPr>
      <p:grpSpPr>
        <a:xfrm>
          <a:off x="0" y="0"/>
          <a:ext cx="0" cy="0"/>
          <a:chOff x="0" y="0"/>
          <a:chExt cx="0" cy="0"/>
        </a:xfrm>
      </p:grpSpPr>
      <p:grpSp>
        <p:nvGrpSpPr>
          <p:cNvPr id="320" name="Google Shape;320;p53"/>
          <p:cNvGrpSpPr/>
          <p:nvPr/>
        </p:nvGrpSpPr>
        <p:grpSpPr>
          <a:xfrm>
            <a:off x="0" y="749145"/>
            <a:ext cx="9144000" cy="4394356"/>
            <a:chOff x="0" y="-38100"/>
            <a:chExt cx="4816593" cy="2314722"/>
          </a:xfrm>
        </p:grpSpPr>
        <p:sp>
          <p:nvSpPr>
            <p:cNvPr id="321" name="Google Shape;321;p5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22" name="Google Shape;322;p5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323" name="Google Shape;323;p5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24" name="Google Shape;324;p53"/>
          <p:cNvSpPr txBox="1"/>
          <p:nvPr/>
        </p:nvSpPr>
        <p:spPr>
          <a:xfrm>
            <a:off x="3477788" y="1050621"/>
            <a:ext cx="4027913" cy="17876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25" name="Google Shape;325;p53"/>
          <p:cNvSpPr txBox="1"/>
          <p:nvPr/>
        </p:nvSpPr>
        <p:spPr>
          <a:xfrm>
            <a:off x="514350" y="229406"/>
            <a:ext cx="7260855"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Digital transformation in the care sector</a:t>
            </a:r>
            <a:endParaRPr sz="700"/>
          </a:p>
        </p:txBody>
      </p:sp>
      <p:sp>
        <p:nvSpPr>
          <p:cNvPr id="326" name="Google Shape;326;p53"/>
          <p:cNvSpPr txBox="1"/>
          <p:nvPr/>
        </p:nvSpPr>
        <p:spPr>
          <a:xfrm>
            <a:off x="454192" y="1356903"/>
            <a:ext cx="3948475" cy="3093134"/>
          </a:xfrm>
          <a:prstGeom prst="rect">
            <a:avLst/>
          </a:prstGeom>
          <a:noFill/>
          <a:ln>
            <a:noFill/>
          </a:ln>
        </p:spPr>
        <p:txBody>
          <a:bodyPr spcFirstLastPara="1" wrap="square" lIns="45725" tIns="22850" rIns="45725" bIns="22850" anchor="t" anchorCtr="0">
            <a:spAutoFit/>
          </a:bodyPr>
          <a:lstStyle/>
          <a:p>
            <a:pPr marL="292100" marR="0" lvl="0" indent="-292100" algn="l" rtl="0">
              <a:lnSpc>
                <a:spcPct val="100000"/>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Digital transformation or digitalisation in the care sector refers to use of digital technologies and internet to improve the delivery and management of care </a:t>
            </a:r>
            <a:endParaRPr sz="700"/>
          </a:p>
          <a:p>
            <a:pPr marL="292100" marR="0" lvl="0" indent="-17780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92100" marR="0" lvl="0" indent="-292100" algn="l" rtl="0">
              <a:lnSpc>
                <a:spcPct val="100000"/>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The aim is to relieve burden of care staff and at the same time improve care conditions and the well-being of care-dependent individuals</a:t>
            </a:r>
            <a:endParaRPr sz="700"/>
          </a:p>
        </p:txBody>
      </p:sp>
      <p:pic>
        <p:nvPicPr>
          <p:cNvPr id="327" name="Google Shape;327;p53"/>
          <p:cNvPicPr preferRelativeResize="0"/>
          <p:nvPr/>
        </p:nvPicPr>
        <p:blipFill rotWithShape="1">
          <a:blip r:embed="rId4">
            <a:alphaModFix/>
          </a:blip>
          <a:srcRect/>
          <a:stretch/>
        </p:blipFill>
        <p:spPr>
          <a:xfrm>
            <a:off x="4705078" y="1356904"/>
            <a:ext cx="3852727" cy="256848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08"/>
        <p:cNvGrpSpPr/>
        <p:nvPr/>
      </p:nvGrpSpPr>
      <p:grpSpPr>
        <a:xfrm>
          <a:off x="0" y="0"/>
          <a:ext cx="0" cy="0"/>
          <a:chOff x="0" y="0"/>
          <a:chExt cx="0" cy="0"/>
        </a:xfrm>
      </p:grpSpPr>
      <p:grpSp>
        <p:nvGrpSpPr>
          <p:cNvPr id="409" name="Google Shape;409;p62"/>
          <p:cNvGrpSpPr/>
          <p:nvPr/>
        </p:nvGrpSpPr>
        <p:grpSpPr>
          <a:xfrm>
            <a:off x="0" y="749145"/>
            <a:ext cx="9144000" cy="4394356"/>
            <a:chOff x="0" y="-38100"/>
            <a:chExt cx="4816593" cy="2314722"/>
          </a:xfrm>
        </p:grpSpPr>
        <p:sp>
          <p:nvSpPr>
            <p:cNvPr id="410" name="Google Shape;410;p6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11" name="Google Shape;411;p6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12" name="Google Shape;412;p6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13" name="Google Shape;413;p62"/>
          <p:cNvSpPr txBox="1"/>
          <p:nvPr/>
        </p:nvSpPr>
        <p:spPr>
          <a:xfrm>
            <a:off x="3818063" y="1075371"/>
            <a:ext cx="4766100" cy="5578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 Electronic Health Record (EHR) is like a digital file that keeps track of a person’s health history. It is managed by the care provider and contains important information such as: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03200" algn="l" defTabSz="914400" rtl="0" eaLnBrk="1" fontAlgn="auto" latinLnBrk="0" hangingPunct="1">
              <a:lnSpc>
                <a:spcPct val="140011"/>
              </a:lnSpc>
              <a:spcBef>
                <a:spcPts val="0"/>
              </a:spcBef>
              <a:spcAft>
                <a:spcPts val="0"/>
              </a:spcAft>
              <a:buClr>
                <a:srgbClr val="595959"/>
              </a:buClr>
              <a:buSzPts val="14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Personal details</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03200" algn="l" defTabSz="914400" rtl="0" eaLnBrk="1" fontAlgn="auto" latinLnBrk="0" hangingPunct="1">
              <a:lnSpc>
                <a:spcPct val="140011"/>
              </a:lnSpc>
              <a:spcBef>
                <a:spcPts val="0"/>
              </a:spcBef>
              <a:spcAft>
                <a:spcPts val="0"/>
              </a:spcAft>
              <a:buClr>
                <a:srgbClr val="595959"/>
              </a:buClr>
              <a:buSzPts val="14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Progress notes</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03200" algn="l" defTabSz="914400" rtl="0" eaLnBrk="1" fontAlgn="auto" latinLnBrk="0" hangingPunct="1">
              <a:lnSpc>
                <a:spcPct val="140011"/>
              </a:lnSpc>
              <a:spcBef>
                <a:spcPts val="0"/>
              </a:spcBef>
              <a:spcAft>
                <a:spcPts val="0"/>
              </a:spcAft>
              <a:buClr>
                <a:srgbClr val="595959"/>
              </a:buClr>
              <a:buSzPts val="14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Medical issues</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03200" algn="l" defTabSz="914400" rtl="0" eaLnBrk="1" fontAlgn="auto" latinLnBrk="0" hangingPunct="1">
              <a:lnSpc>
                <a:spcPct val="140011"/>
              </a:lnSpc>
              <a:spcBef>
                <a:spcPts val="0"/>
              </a:spcBef>
              <a:spcAft>
                <a:spcPts val="0"/>
              </a:spcAft>
              <a:buClr>
                <a:srgbClr val="595959"/>
              </a:buClr>
              <a:buSzPts val="14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Medications</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03200" algn="l" defTabSz="914400" rtl="0" eaLnBrk="1" fontAlgn="auto" latinLnBrk="0" hangingPunct="1">
              <a:lnSpc>
                <a:spcPct val="140011"/>
              </a:lnSpc>
              <a:spcBef>
                <a:spcPts val="0"/>
              </a:spcBef>
              <a:spcAft>
                <a:spcPts val="0"/>
              </a:spcAft>
              <a:buClr>
                <a:srgbClr val="595959"/>
              </a:buClr>
              <a:buSzPts val="14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Vital signs</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03200" algn="l" defTabSz="914400" rtl="0" eaLnBrk="1" fontAlgn="auto" latinLnBrk="0" hangingPunct="1">
              <a:lnSpc>
                <a:spcPct val="140011"/>
              </a:lnSpc>
              <a:spcBef>
                <a:spcPts val="0"/>
              </a:spcBef>
              <a:spcAft>
                <a:spcPts val="0"/>
              </a:spcAft>
              <a:buClr>
                <a:srgbClr val="595959"/>
              </a:buClr>
              <a:buSzPts val="14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Test results</a:t>
            </a:r>
            <a:endParaRPr kumimoji="0" sz="14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400" b="0" i="0" u="none" strike="noStrike" kern="0" cap="none" spc="0" normalizeH="0" baseline="0" noProof="0">
                <a:ln>
                  <a:noFill/>
                </a:ln>
                <a:solidFill>
                  <a:srgbClr val="595959"/>
                </a:solidFill>
                <a:effectLst/>
                <a:uLnTx/>
                <a:uFillTx/>
                <a:latin typeface="Arial"/>
                <a:ea typeface="Arial"/>
                <a:cs typeface="Arial"/>
                <a:sym typeface="Arial"/>
              </a:rPr>
              <a:t>etc.</a:t>
            </a:r>
            <a:r>
              <a:rPr kumimoji="0" lang="de" sz="1000" b="0" i="0" u="none" strike="noStrike" kern="0" cap="none" spc="0" normalizeH="0" baseline="0" noProof="0">
                <a:ln>
                  <a:noFill/>
                </a:ln>
                <a:solidFill>
                  <a:srgbClr val="000000"/>
                </a:solidFill>
                <a:effectLst/>
                <a:uLnTx/>
                <a:uFillTx/>
                <a:latin typeface="Arial"/>
                <a:ea typeface="Arial"/>
                <a:cs typeface="Arial"/>
                <a:sym typeface="Arial"/>
              </a:rPr>
              <a:t> </a:t>
            </a: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4" name="Google Shape;414;p62"/>
          <p:cNvSpPr txBox="1"/>
          <p:nvPr/>
        </p:nvSpPr>
        <p:spPr>
          <a:xfrm>
            <a:off x="514350" y="229406"/>
            <a:ext cx="726085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Electronic Health Records (EHR)</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415" name="Google Shape;415;p62"/>
          <p:cNvPicPr preferRelativeResize="0"/>
          <p:nvPr/>
        </p:nvPicPr>
        <p:blipFill>
          <a:blip r:embed="rId4">
            <a:alphaModFix/>
          </a:blip>
          <a:stretch>
            <a:fillRect/>
          </a:stretch>
        </p:blipFill>
        <p:spPr>
          <a:xfrm>
            <a:off x="301725" y="1124875"/>
            <a:ext cx="3385525" cy="2258125"/>
          </a:xfrm>
          <a:prstGeom prst="rect">
            <a:avLst/>
          </a:prstGeom>
          <a:noFill/>
          <a:ln>
            <a:noFill/>
          </a:ln>
        </p:spPr>
      </p:pic>
    </p:spTree>
    <p:extLst>
      <p:ext uri="{BB962C8B-B14F-4D97-AF65-F5344CB8AC3E}">
        <p14:creationId xmlns:p14="http://schemas.microsoft.com/office/powerpoint/2010/main" val="4253145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19"/>
        <p:cNvGrpSpPr/>
        <p:nvPr/>
      </p:nvGrpSpPr>
      <p:grpSpPr>
        <a:xfrm>
          <a:off x="0" y="0"/>
          <a:ext cx="0" cy="0"/>
          <a:chOff x="0" y="0"/>
          <a:chExt cx="0" cy="0"/>
        </a:xfrm>
      </p:grpSpPr>
      <p:grpSp>
        <p:nvGrpSpPr>
          <p:cNvPr id="420" name="Google Shape;420;p63"/>
          <p:cNvGrpSpPr/>
          <p:nvPr/>
        </p:nvGrpSpPr>
        <p:grpSpPr>
          <a:xfrm>
            <a:off x="0" y="-72331"/>
            <a:ext cx="3153688" cy="5215831"/>
            <a:chOff x="0" y="-38100"/>
            <a:chExt cx="1661202" cy="2747433"/>
          </a:xfrm>
        </p:grpSpPr>
        <p:sp>
          <p:nvSpPr>
            <p:cNvPr id="421" name="Google Shape;421;p63"/>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422" name="Google Shape;422;p63"/>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pic>
        <p:nvPicPr>
          <p:cNvPr id="423" name="Google Shape;423;p63"/>
          <p:cNvPicPr preferRelativeResize="0"/>
          <p:nvPr/>
        </p:nvPicPr>
        <p:blipFill rotWithShape="1">
          <a:blip r:embed="rId3">
            <a:alphaModFix/>
          </a:blip>
          <a:srcRect l="10837" r="12227"/>
          <a:stretch/>
        </p:blipFill>
        <p:spPr>
          <a:xfrm>
            <a:off x="152400" y="895350"/>
            <a:ext cx="2895600" cy="3763612"/>
          </a:xfrm>
          <a:prstGeom prst="rect">
            <a:avLst/>
          </a:prstGeom>
          <a:noFill/>
          <a:ln>
            <a:noFill/>
          </a:ln>
        </p:spPr>
      </p:pic>
      <p:sp>
        <p:nvSpPr>
          <p:cNvPr id="424" name="Google Shape;424;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
        <p:nvSpPr>
          <p:cNvPr id="425" name="Google Shape;425;p63"/>
          <p:cNvSpPr txBox="1"/>
          <p:nvPr/>
        </p:nvSpPr>
        <p:spPr>
          <a:xfrm>
            <a:off x="3488071" y="280971"/>
            <a:ext cx="4817730" cy="134652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Basic Digital skills requirement for electronic care documentation</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426" name="Google Shape;426;p63"/>
          <p:cNvSpPr txBox="1"/>
          <p:nvPr/>
        </p:nvSpPr>
        <p:spPr>
          <a:xfrm>
            <a:off x="3477788" y="2000250"/>
            <a:ext cx="5151863" cy="352660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Handling digital devices such as Smartphones or Tablets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IT-Basics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PC-Basics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Software-specific knowledge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624472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30"/>
        <p:cNvGrpSpPr/>
        <p:nvPr/>
      </p:nvGrpSpPr>
      <p:grpSpPr>
        <a:xfrm>
          <a:off x="0" y="0"/>
          <a:ext cx="0" cy="0"/>
          <a:chOff x="0" y="0"/>
          <a:chExt cx="0" cy="0"/>
        </a:xfrm>
      </p:grpSpPr>
      <p:grpSp>
        <p:nvGrpSpPr>
          <p:cNvPr id="431" name="Google Shape;431;p64"/>
          <p:cNvGrpSpPr/>
          <p:nvPr/>
        </p:nvGrpSpPr>
        <p:grpSpPr>
          <a:xfrm>
            <a:off x="-59" y="748968"/>
            <a:ext cx="9144059" cy="4394532"/>
            <a:chOff x="0" y="-38100"/>
            <a:chExt cx="4816592" cy="2314800"/>
          </a:xfrm>
        </p:grpSpPr>
        <p:sp>
          <p:nvSpPr>
            <p:cNvPr id="432" name="Google Shape;432;p6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33" name="Google Shape;433;p64"/>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34" name="Google Shape;434;p6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35" name="Google Shape;435;p64"/>
          <p:cNvSpPr txBox="1"/>
          <p:nvPr/>
        </p:nvSpPr>
        <p:spPr>
          <a:xfrm>
            <a:off x="454192" y="144674"/>
            <a:ext cx="7260900" cy="923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Digital Route Planning</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436" name="Google Shape;436;p64"/>
          <p:cNvSpPr txBox="1"/>
          <p:nvPr/>
        </p:nvSpPr>
        <p:spPr>
          <a:xfrm>
            <a:off x="322623" y="1630499"/>
            <a:ext cx="6041100" cy="2631469"/>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2800" b="1" i="0" u="none" strike="noStrike" kern="0" cap="none" spc="0" normalizeH="0" baseline="0" noProof="0" dirty="0">
                <a:ln>
                  <a:noFill/>
                </a:ln>
                <a:solidFill>
                  <a:srgbClr val="3F3F3F"/>
                </a:solidFill>
                <a:effectLst/>
                <a:uLnTx/>
                <a:uFillTx/>
                <a:latin typeface="Arial"/>
                <a:ea typeface="Arial"/>
                <a:cs typeface="Arial"/>
                <a:sym typeface="Arial"/>
              </a:rPr>
              <a:t>What are the essential features of digital route planning tools?</a:t>
            </a:r>
            <a:endParaRPr kumimoji="0" sz="2800" b="1" i="0" u="none" strike="noStrike" kern="0" cap="none" spc="0" normalizeH="0" baseline="0" noProof="0" dirty="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2800" b="1" i="0" u="none" strike="noStrike" kern="0" cap="none" spc="0" normalizeH="0" baseline="0" noProof="0" dirty="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2800" b="1" i="0" u="none" strike="noStrike" kern="0" cap="none" spc="0" normalizeH="0" baseline="0" noProof="0" dirty="0">
                <a:ln>
                  <a:noFill/>
                </a:ln>
                <a:solidFill>
                  <a:srgbClr val="3F3F3F"/>
                </a:solidFill>
                <a:effectLst/>
                <a:uLnTx/>
                <a:uFillTx/>
                <a:latin typeface="Arial"/>
                <a:ea typeface="Arial"/>
                <a:cs typeface="Arial"/>
                <a:sym typeface="Arial"/>
              </a:rPr>
              <a:t>What Apps are available for digital route planning and what are their benefits? </a:t>
            </a:r>
            <a:endParaRPr kumimoji="0" sz="2800" b="1" i="0" u="none" strike="noStrike" kern="0" cap="none" spc="0" normalizeH="0" baseline="0" noProof="0" dirty="0">
              <a:ln>
                <a:noFill/>
              </a:ln>
              <a:solidFill>
                <a:srgbClr val="3F3F3F"/>
              </a:solidFill>
              <a:effectLst/>
              <a:uLnTx/>
              <a:uFillTx/>
              <a:latin typeface="Arial"/>
              <a:ea typeface="Arial"/>
              <a:cs typeface="Arial"/>
              <a:sym typeface="Arial"/>
            </a:endParaRPr>
          </a:p>
        </p:txBody>
      </p:sp>
      <p:sp>
        <p:nvSpPr>
          <p:cNvPr id="437" name="Google Shape;437;p64"/>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dirty="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38" name="Google Shape;438;p64"/>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761630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43"/>
        <p:cNvGrpSpPr/>
        <p:nvPr/>
      </p:nvGrpSpPr>
      <p:grpSpPr>
        <a:xfrm>
          <a:off x="0" y="0"/>
          <a:ext cx="0" cy="0"/>
          <a:chOff x="0" y="0"/>
          <a:chExt cx="0" cy="0"/>
        </a:xfrm>
      </p:grpSpPr>
      <p:grpSp>
        <p:nvGrpSpPr>
          <p:cNvPr id="444" name="Google Shape;444;p65"/>
          <p:cNvGrpSpPr/>
          <p:nvPr/>
        </p:nvGrpSpPr>
        <p:grpSpPr>
          <a:xfrm>
            <a:off x="-61" y="749116"/>
            <a:ext cx="9144061" cy="4394384"/>
            <a:chOff x="0" y="-38100"/>
            <a:chExt cx="4816593" cy="2314722"/>
          </a:xfrm>
        </p:grpSpPr>
        <p:sp>
          <p:nvSpPr>
            <p:cNvPr id="445" name="Google Shape;445;p6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46" name="Google Shape;446;p6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47" name="Google Shape;447;p6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48" name="Google Shape;448;p65"/>
          <p:cNvSpPr txBox="1"/>
          <p:nvPr/>
        </p:nvSpPr>
        <p:spPr>
          <a:xfrm>
            <a:off x="4457700" y="1394460"/>
            <a:ext cx="4305300" cy="4544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Digital Route Planning is especially beneficial in home care, where you need to travel between various client locations.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Instead of manual route planning, digital tools can help you in planning your client visits by calculating travel times and suggesting the most efficient routes</a:t>
            </a:r>
            <a:r>
              <a:rPr kumimoji="0" lang="de" sz="1800" b="0" i="0" u="none" strike="noStrike" kern="0" cap="none" spc="0" normalizeH="0" baseline="0" noProof="0">
                <a:ln>
                  <a:noFill/>
                </a:ln>
                <a:solidFill>
                  <a:srgbClr val="000000"/>
                </a:solidFill>
                <a:effectLst/>
                <a:uLnTx/>
                <a:uFillTx/>
                <a:latin typeface="Arial"/>
                <a:ea typeface="Arial"/>
                <a:cs typeface="Arial"/>
                <a:sym typeface="Arial"/>
              </a:rPr>
              <a:t>.</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9" name="Google Shape;449;p65"/>
          <p:cNvSpPr txBox="1"/>
          <p:nvPr/>
        </p:nvSpPr>
        <p:spPr>
          <a:xfrm>
            <a:off x="514350" y="229406"/>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Digital Route Planning</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450" name="Google Shape;450;p65"/>
          <p:cNvPicPr preferRelativeResize="0"/>
          <p:nvPr/>
        </p:nvPicPr>
        <p:blipFill rotWithShape="1">
          <a:blip r:embed="rId4">
            <a:alphaModFix/>
          </a:blip>
          <a:srcRect/>
          <a:stretch/>
        </p:blipFill>
        <p:spPr>
          <a:xfrm>
            <a:off x="304801" y="1524000"/>
            <a:ext cx="3687655" cy="2095500"/>
          </a:xfrm>
          <a:prstGeom prst="rect">
            <a:avLst/>
          </a:prstGeom>
          <a:noFill/>
          <a:ln>
            <a:noFill/>
          </a:ln>
        </p:spPr>
      </p:pic>
    </p:spTree>
    <p:extLst>
      <p:ext uri="{BB962C8B-B14F-4D97-AF65-F5344CB8AC3E}">
        <p14:creationId xmlns:p14="http://schemas.microsoft.com/office/powerpoint/2010/main" val="2349036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6"/>
          <p:cNvSpPr txBox="1"/>
          <p:nvPr/>
        </p:nvSpPr>
        <p:spPr>
          <a:xfrm>
            <a:off x="685800" y="1352550"/>
            <a:ext cx="8115300" cy="2293650"/>
          </a:xfrm>
          <a:prstGeom prst="rect">
            <a:avLst/>
          </a:prstGeom>
          <a:noFill/>
          <a:ln>
            <a:noFill/>
          </a:ln>
        </p:spPr>
        <p:txBody>
          <a:bodyPr spcFirstLastPara="1" wrap="square" lIns="0" tIns="0" rIns="0" bIns="0" anchor="t" anchorCtr="0">
            <a:spAutoFit/>
          </a:bodyPr>
          <a:lstStyle/>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Priority status can be allocated to clients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Time constraints of clients can be added to the route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Real-time tracking</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client can be updated about the arrival time with text notification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Visit cancellations and new appointments can be added to create a new route</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456" name="Google Shape;456;p66"/>
          <p:cNvSpPr txBox="1"/>
          <p:nvPr/>
        </p:nvSpPr>
        <p:spPr>
          <a:xfrm>
            <a:off x="514350" y="312259"/>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Possible Features of Route Planning Tools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57" name="Google Shape;457;p6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818174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7"/>
          <p:cNvSpPr/>
          <p:nvPr/>
        </p:nvSpPr>
        <p:spPr>
          <a:xfrm>
            <a:off x="571500" y="4211575"/>
            <a:ext cx="5943600" cy="746850"/>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4" name="Google Shape;464;p67"/>
          <p:cNvSpPr/>
          <p:nvPr/>
        </p:nvSpPr>
        <p:spPr>
          <a:xfrm>
            <a:off x="561975" y="1424188"/>
            <a:ext cx="5962650" cy="1987950"/>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5" name="Google Shape;465;p67"/>
          <p:cNvSpPr txBox="1"/>
          <p:nvPr/>
        </p:nvSpPr>
        <p:spPr>
          <a:xfrm>
            <a:off x="514350" y="312258"/>
            <a:ext cx="7462335" cy="8976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Google Maps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66" name="Google Shape;466;p6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67" name="Google Shape;467;p67"/>
          <p:cNvSpPr txBox="1"/>
          <p:nvPr/>
        </p:nvSpPr>
        <p:spPr>
          <a:xfrm>
            <a:off x="485775" y="1085850"/>
            <a:ext cx="6115050" cy="18282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8" name="Google Shape;468;p67"/>
          <p:cNvSpPr/>
          <p:nvPr/>
        </p:nvSpPr>
        <p:spPr>
          <a:xfrm>
            <a:off x="561975" y="1043773"/>
            <a:ext cx="7067550" cy="325215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Google Maps is the most widely used routing software.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free tool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easy interface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 can plan up to 10 stops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 can plan the routes on a desktop and </a:t>
            </a:r>
            <a:r>
              <a:rPr kumimoji="0" lang="de" sz="1800" b="0" i="0" u="none" strike="noStrike" kern="0" cap="none" spc="0" normalizeH="0" baseline="0" noProof="0">
                <a:ln>
                  <a:noFill/>
                </a:ln>
                <a:solidFill>
                  <a:srgbClr val="595959"/>
                </a:solidFill>
                <a:effectLst/>
                <a:uLnTx/>
                <a:uFillTx/>
                <a:latin typeface="Arial"/>
                <a:cs typeface="Arial"/>
                <a:sym typeface="Arial"/>
              </a:rPr>
              <a:t>email</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them to</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your mobile device for navigation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57468"/>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7468"/>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Limit of 10 stops per route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No route optimisation</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73012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8"/>
          <p:cNvSpPr/>
          <p:nvPr/>
        </p:nvSpPr>
        <p:spPr>
          <a:xfrm>
            <a:off x="514350" y="4071075"/>
            <a:ext cx="7030950" cy="897750"/>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5" name="Google Shape;475;p68"/>
          <p:cNvSpPr/>
          <p:nvPr/>
        </p:nvSpPr>
        <p:spPr>
          <a:xfrm>
            <a:off x="514350" y="1773625"/>
            <a:ext cx="7030950" cy="1733550"/>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6" name="Google Shape;476;p68"/>
          <p:cNvSpPr txBox="1"/>
          <p:nvPr/>
        </p:nvSpPr>
        <p:spPr>
          <a:xfrm>
            <a:off x="514350" y="312259"/>
            <a:ext cx="7462350" cy="897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Route Planning App “Straightaway”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77" name="Google Shape;477;p6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78" name="Google Shape;478;p68"/>
          <p:cNvSpPr txBox="1"/>
          <p:nvPr/>
        </p:nvSpPr>
        <p:spPr>
          <a:xfrm>
            <a:off x="514350" y="1085850"/>
            <a:ext cx="6115050" cy="16030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9" name="Google Shape;479;p68"/>
          <p:cNvSpPr/>
          <p:nvPr/>
        </p:nvSpPr>
        <p:spPr>
          <a:xfrm>
            <a:off x="477750" y="1033517"/>
            <a:ext cx="7067550" cy="325215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Straightaway is a Smartphone App for efficient route planning available on Google Play and the App </a:t>
            </a:r>
            <a:r>
              <a:rPr kumimoji="0" lang="de" sz="1800" b="0" i="0" u="none" strike="noStrike" kern="0" cap="none" spc="0" normalizeH="0" baseline="0" noProof="0" dirty="0" smtClean="0">
                <a:ln>
                  <a:noFill/>
                </a:ln>
                <a:solidFill>
                  <a:srgbClr val="595959"/>
                </a:solidFill>
                <a:effectLst/>
                <a:uLnTx/>
                <a:uFillTx/>
                <a:latin typeface="Arial"/>
                <a:ea typeface="Arial"/>
                <a:cs typeface="Arial"/>
                <a:sym typeface="Arial"/>
              </a:rPr>
              <a:t>Store</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 you can upload the addresses by taking a picture of the stops</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 you can plan up to 25 stops for free</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 an algorithm finds the most optimal route taking into account traffic patterns, road conditions, distance between stops, etc.</a:t>
            </a: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dirty="0">
                <a:ln>
                  <a:noFill/>
                </a:ln>
                <a:solidFill>
                  <a:srgbClr val="595959"/>
                </a:solidFill>
                <a:effectLst/>
                <a:uLnTx/>
                <a:uFillTx/>
                <a:latin typeface="Arial"/>
                <a:ea typeface="Arial"/>
                <a:cs typeface="Arial"/>
                <a:sym typeface="Arial"/>
              </a:rPr>
              <a:t>You need to upgrade to a premium account to unlock additional features</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94884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9"/>
          <p:cNvSpPr/>
          <p:nvPr/>
        </p:nvSpPr>
        <p:spPr>
          <a:xfrm>
            <a:off x="514350" y="4160613"/>
            <a:ext cx="6343650" cy="849600"/>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6" name="Google Shape;486;p69"/>
          <p:cNvSpPr/>
          <p:nvPr/>
        </p:nvSpPr>
        <p:spPr>
          <a:xfrm>
            <a:off x="502375" y="1943588"/>
            <a:ext cx="6355650" cy="2152200"/>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7" name="Google Shape;487;p69"/>
          <p:cNvSpPr txBox="1"/>
          <p:nvPr/>
        </p:nvSpPr>
        <p:spPr>
          <a:xfrm>
            <a:off x="514350" y="312258"/>
            <a:ext cx="7462335" cy="8976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Route Planning App “MyWay Route”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88" name="Google Shape;488;p6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89" name="Google Shape;489;p69"/>
          <p:cNvSpPr txBox="1"/>
          <p:nvPr/>
        </p:nvSpPr>
        <p:spPr>
          <a:xfrm>
            <a:off x="514350" y="1085850"/>
            <a:ext cx="6115050" cy="16030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0" name="Google Shape;490;p69"/>
          <p:cNvSpPr/>
          <p:nvPr/>
        </p:nvSpPr>
        <p:spPr>
          <a:xfrm>
            <a:off x="502369" y="1172990"/>
            <a:ext cx="6546150" cy="38934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Another option for efficient route planning is the„MyWay Route“ App, also available on Google Play and the App Store.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 can import the addresses from Excel or a photo of the adresses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 can plan up to 20 stops for free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an optimisation algorithm finds the most efficient route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 have unlimited routes and optimisations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You need to buy the premium account for planning more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than 20 stops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06355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0"/>
          <p:cNvSpPr txBox="1"/>
          <p:nvPr/>
        </p:nvSpPr>
        <p:spPr>
          <a:xfrm>
            <a:off x="514350" y="1461200"/>
            <a:ext cx="4269900" cy="3380400"/>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Some care providers have their own special route planning software, so their staff doesn't have to plan routes on their own.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However, the suggested Apps can support you in case you have to use your own tools for planning.</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496" name="Google Shape;496;p70"/>
          <p:cNvSpPr txBox="1"/>
          <p:nvPr/>
        </p:nvSpPr>
        <p:spPr>
          <a:xfrm>
            <a:off x="514350" y="312259"/>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Use of Digital Route Planning Tools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97" name="Google Shape;497;p7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498" name="Google Shape;498;p70"/>
          <p:cNvPicPr preferRelativeResize="0"/>
          <p:nvPr/>
        </p:nvPicPr>
        <p:blipFill>
          <a:blip r:embed="rId4">
            <a:alphaModFix/>
          </a:blip>
          <a:stretch>
            <a:fillRect/>
          </a:stretch>
        </p:blipFill>
        <p:spPr>
          <a:xfrm>
            <a:off x="5004888" y="1461200"/>
            <a:ext cx="3836880" cy="2604600"/>
          </a:xfrm>
          <a:prstGeom prst="rect">
            <a:avLst/>
          </a:prstGeom>
          <a:noFill/>
          <a:ln>
            <a:noFill/>
          </a:ln>
        </p:spPr>
      </p:pic>
    </p:spTree>
    <p:extLst>
      <p:ext uri="{BB962C8B-B14F-4D97-AF65-F5344CB8AC3E}">
        <p14:creationId xmlns:p14="http://schemas.microsoft.com/office/powerpoint/2010/main" val="3503660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02"/>
        <p:cNvGrpSpPr/>
        <p:nvPr/>
      </p:nvGrpSpPr>
      <p:grpSpPr>
        <a:xfrm>
          <a:off x="0" y="0"/>
          <a:ext cx="0" cy="0"/>
          <a:chOff x="0" y="0"/>
          <a:chExt cx="0" cy="0"/>
        </a:xfrm>
      </p:grpSpPr>
      <p:grpSp>
        <p:nvGrpSpPr>
          <p:cNvPr id="503" name="Google Shape;503;p71"/>
          <p:cNvGrpSpPr/>
          <p:nvPr/>
        </p:nvGrpSpPr>
        <p:grpSpPr>
          <a:xfrm>
            <a:off x="-31" y="700844"/>
            <a:ext cx="9144059" cy="4394532"/>
            <a:chOff x="0" y="-38100"/>
            <a:chExt cx="4816592" cy="2314800"/>
          </a:xfrm>
        </p:grpSpPr>
        <p:sp>
          <p:nvSpPr>
            <p:cNvPr id="504" name="Google Shape;504;p7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05" name="Google Shape;505;p71"/>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06" name="Google Shape;506;p7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07" name="Google Shape;507;p71"/>
          <p:cNvSpPr txBox="1"/>
          <p:nvPr/>
        </p:nvSpPr>
        <p:spPr>
          <a:xfrm>
            <a:off x="454192" y="144674"/>
            <a:ext cx="7260900" cy="923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Digital Communication and Collaboration</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508" name="Google Shape;508;p71"/>
          <p:cNvSpPr txBox="1"/>
          <p:nvPr/>
        </p:nvSpPr>
        <p:spPr>
          <a:xfrm>
            <a:off x="232312" y="2571762"/>
            <a:ext cx="6041100" cy="32787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000" b="1" i="0" u="none" strike="noStrike" kern="0" cap="none" spc="0" normalizeH="0" baseline="0" noProof="0">
                <a:ln>
                  <a:noFill/>
                </a:ln>
                <a:solidFill>
                  <a:srgbClr val="3F3F3F"/>
                </a:solidFill>
                <a:effectLst/>
                <a:uLnTx/>
                <a:uFillTx/>
                <a:latin typeface="Arial"/>
                <a:ea typeface="Arial"/>
                <a:cs typeface="Arial"/>
                <a:sym typeface="Arial"/>
              </a:rPr>
              <a:t>What are the essential features of digital communication and collaboration tools?</a:t>
            </a:r>
            <a:endParaRPr kumimoji="0" sz="30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30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30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30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30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509" name="Google Shape;509;p71"/>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510" name="Google Shape;510;p71"/>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18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p:nvPr/>
        </p:nvSpPr>
        <p:spPr>
          <a:xfrm rot="10800000">
            <a:off x="7244768" y="3441313"/>
            <a:ext cx="1899232" cy="1702187"/>
          </a:xfrm>
          <a:custGeom>
            <a:avLst/>
            <a:gdLst/>
            <a:ahLst/>
            <a:cxnLst/>
            <a:rect l="l" t="t" r="r" b="b"/>
            <a:pathLst>
              <a:path w="3798464" h="3404374" extrusionOk="0">
                <a:moveTo>
                  <a:pt x="0" y="0"/>
                </a:moveTo>
                <a:lnTo>
                  <a:pt x="3798464" y="0"/>
                </a:lnTo>
                <a:lnTo>
                  <a:pt x="3798464" y="3404374"/>
                </a:lnTo>
                <a:lnTo>
                  <a:pt x="0" y="3404374"/>
                </a:lnTo>
                <a:lnTo>
                  <a:pt x="0" y="0"/>
                </a:lnTo>
                <a:close/>
              </a:path>
            </a:pathLst>
          </a:custGeom>
          <a:blipFill rotWithShape="1">
            <a:blip r:embed="rId3">
              <a:alphaModFix/>
            </a:blip>
            <a:stretch>
              <a:fillRect/>
            </a:stretch>
          </a:blipFill>
          <a:ln>
            <a:noFill/>
          </a:ln>
        </p:spPr>
      </p:sp>
      <p:sp>
        <p:nvSpPr>
          <p:cNvPr id="334" name="Google Shape;334;p54"/>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Digital transformation in the care sector</a:t>
            </a:r>
            <a:endParaRPr sz="2500" b="1" i="0" u="none" strike="noStrike" cap="none">
              <a:solidFill>
                <a:srgbClr val="379C73"/>
              </a:solidFill>
              <a:latin typeface="Gill Sans"/>
              <a:ea typeface="Gill Sans"/>
              <a:cs typeface="Gill Sans"/>
              <a:sym typeface="Gill Sans"/>
            </a:endParaRPr>
          </a:p>
        </p:txBody>
      </p:sp>
      <p:sp>
        <p:nvSpPr>
          <p:cNvPr id="335" name="Google Shape;335;p5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336" name="Google Shape;336;p54"/>
          <p:cNvSpPr txBox="1"/>
          <p:nvPr/>
        </p:nvSpPr>
        <p:spPr>
          <a:xfrm>
            <a:off x="454192" y="1356903"/>
            <a:ext cx="7944742" cy="1708140"/>
          </a:xfrm>
          <a:prstGeom prst="rect">
            <a:avLst/>
          </a:prstGeom>
          <a:noFill/>
          <a:ln>
            <a:noFill/>
          </a:ln>
        </p:spPr>
        <p:txBody>
          <a:bodyPr spcFirstLastPara="1" wrap="square" lIns="45725" tIns="22850" rIns="45725" bIns="22850" anchor="t" anchorCtr="0">
            <a:spAutoFit/>
          </a:bodyPr>
          <a:lstStyle/>
          <a:p>
            <a:pPr marL="292100" marR="0" lvl="0" indent="-292100" algn="l" rtl="0">
              <a:lnSpc>
                <a:spcPct val="100000"/>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The Covid-19 pandemic has accelerated the use of digital technologies in care</a:t>
            </a:r>
            <a:endParaRPr sz="700"/>
          </a:p>
          <a:p>
            <a:pPr marL="0" marR="0" lvl="0" indent="0" algn="l"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292100" marR="0" lvl="0" indent="-292100" algn="l" rtl="0">
              <a:lnSpc>
                <a:spcPct val="100000"/>
              </a:lnSpc>
              <a:spcBef>
                <a:spcPts val="0"/>
              </a:spcBef>
              <a:spcAft>
                <a:spcPts val="0"/>
              </a:spcAft>
              <a:buClr>
                <a:srgbClr val="000000"/>
              </a:buClr>
              <a:buSzPts val="1800"/>
              <a:buFont typeface="Arial"/>
              <a:buChar char="•"/>
            </a:pPr>
            <a:r>
              <a:rPr lang="de" sz="1800" b="0" i="0" u="none" strike="noStrike" cap="none">
                <a:solidFill>
                  <a:srgbClr val="595959"/>
                </a:solidFill>
                <a:latin typeface="Arial"/>
                <a:ea typeface="Arial"/>
                <a:cs typeface="Arial"/>
                <a:sym typeface="Arial"/>
              </a:rPr>
              <a:t>However, the digital transformation in the care sector has just started and is an ongoing process</a:t>
            </a:r>
            <a:endParaRPr sz="700"/>
          </a:p>
          <a:p>
            <a:pPr marL="292100" marR="0" lvl="0" indent="-17780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337" name="Google Shape;337;p54"/>
          <p:cNvPicPr preferRelativeResize="0"/>
          <p:nvPr/>
        </p:nvPicPr>
        <p:blipFill rotWithShape="1">
          <a:blip r:embed="rId5">
            <a:alphaModFix/>
          </a:blip>
          <a:srcRect/>
          <a:stretch/>
        </p:blipFill>
        <p:spPr>
          <a:xfrm>
            <a:off x="1093079" y="3023937"/>
            <a:ext cx="1268470" cy="1268470"/>
          </a:xfrm>
          <a:prstGeom prst="rect">
            <a:avLst/>
          </a:prstGeom>
          <a:noFill/>
          <a:ln>
            <a:noFill/>
          </a:ln>
        </p:spPr>
      </p:pic>
      <p:pic>
        <p:nvPicPr>
          <p:cNvPr id="338" name="Google Shape;338;p54"/>
          <p:cNvPicPr preferRelativeResize="0"/>
          <p:nvPr/>
        </p:nvPicPr>
        <p:blipFill rotWithShape="1">
          <a:blip r:embed="rId6">
            <a:alphaModFix/>
          </a:blip>
          <a:srcRect/>
          <a:stretch/>
        </p:blipFill>
        <p:spPr>
          <a:xfrm>
            <a:off x="4458309" y="2757319"/>
            <a:ext cx="1949023" cy="194902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14"/>
        <p:cNvGrpSpPr/>
        <p:nvPr/>
      </p:nvGrpSpPr>
      <p:grpSpPr>
        <a:xfrm>
          <a:off x="0" y="0"/>
          <a:ext cx="0" cy="0"/>
          <a:chOff x="0" y="0"/>
          <a:chExt cx="0" cy="0"/>
        </a:xfrm>
      </p:grpSpPr>
      <p:grpSp>
        <p:nvGrpSpPr>
          <p:cNvPr id="515" name="Google Shape;515;p72"/>
          <p:cNvGrpSpPr/>
          <p:nvPr/>
        </p:nvGrpSpPr>
        <p:grpSpPr>
          <a:xfrm>
            <a:off x="0" y="740882"/>
            <a:ext cx="9144000" cy="4394356"/>
            <a:chOff x="0" y="-38100"/>
            <a:chExt cx="4816593" cy="2314722"/>
          </a:xfrm>
        </p:grpSpPr>
        <p:sp>
          <p:nvSpPr>
            <p:cNvPr id="516" name="Google Shape;516;p7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17" name="Google Shape;517;p7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pic>
        <p:nvPicPr>
          <p:cNvPr id="518" name="Google Shape;518;p72"/>
          <p:cNvPicPr preferRelativeResize="0"/>
          <p:nvPr/>
        </p:nvPicPr>
        <p:blipFill rotWithShape="1">
          <a:blip r:embed="rId3">
            <a:alphaModFix/>
          </a:blip>
          <a:srcRect/>
          <a:stretch/>
        </p:blipFill>
        <p:spPr>
          <a:xfrm>
            <a:off x="190500" y="1034836"/>
            <a:ext cx="3514725" cy="2343150"/>
          </a:xfrm>
          <a:prstGeom prst="rect">
            <a:avLst/>
          </a:prstGeom>
          <a:noFill/>
          <a:ln>
            <a:noFill/>
          </a:ln>
        </p:spPr>
      </p:pic>
      <p:sp>
        <p:nvSpPr>
          <p:cNvPr id="519" name="Google Shape;519;p7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
        <p:nvSpPr>
          <p:cNvPr id="520" name="Google Shape;520;p72"/>
          <p:cNvSpPr txBox="1"/>
          <p:nvPr/>
        </p:nvSpPr>
        <p:spPr>
          <a:xfrm>
            <a:off x="3848100" y="1238250"/>
            <a:ext cx="4831650" cy="2992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Remote communication tools help you to connect easily with your colleagues, receive immediate updates and exchange sensitive patient information</a:t>
            </a:r>
            <a:r>
              <a:rPr kumimoji="0" lang="de" sz="1800" b="0" i="0" u="none" strike="noStrike" kern="0" cap="none" spc="0" normalizeH="0" baseline="0" noProof="0">
                <a:ln>
                  <a:noFill/>
                </a:ln>
                <a:solidFill>
                  <a:srgbClr val="000000"/>
                </a:solidFill>
                <a:effectLst/>
                <a:uLnTx/>
                <a:uFillTx/>
                <a:latin typeface="Arial"/>
                <a:ea typeface="Arial"/>
                <a:cs typeface="Arial"/>
                <a:sym typeface="Arial"/>
              </a:rPr>
              <a:t>.</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1" name="Google Shape;521;p72"/>
          <p:cNvSpPr txBox="1"/>
          <p:nvPr/>
        </p:nvSpPr>
        <p:spPr>
          <a:xfrm>
            <a:off x="514350" y="229406"/>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Digital collaboration tools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522" name="Google Shape;522;p72"/>
          <p:cNvPicPr preferRelativeResize="0"/>
          <p:nvPr/>
        </p:nvPicPr>
        <p:blipFill rotWithShape="1">
          <a:blip r:embed="rId5">
            <a:alphaModFix/>
          </a:blip>
          <a:srcRect/>
          <a:stretch/>
        </p:blipFill>
        <p:spPr>
          <a:xfrm>
            <a:off x="762000" y="3535161"/>
            <a:ext cx="1428750" cy="1428750"/>
          </a:xfrm>
          <a:prstGeom prst="rect">
            <a:avLst/>
          </a:prstGeom>
          <a:noFill/>
          <a:ln>
            <a:noFill/>
          </a:ln>
        </p:spPr>
      </p:pic>
    </p:spTree>
    <p:extLst>
      <p:ext uri="{BB962C8B-B14F-4D97-AF65-F5344CB8AC3E}">
        <p14:creationId xmlns:p14="http://schemas.microsoft.com/office/powerpoint/2010/main" val="3624189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3"/>
          <p:cNvSpPr txBox="1"/>
          <p:nvPr/>
        </p:nvSpPr>
        <p:spPr>
          <a:xfrm>
            <a:off x="514350" y="1200150"/>
            <a:ext cx="8115300" cy="2992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Secure messaging platforms enable you to securely and efficiently exchange sensitive patient information. They emphasise data privacy and encryption.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Examples: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SecureHealth Messaging</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MedChat</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529" name="Google Shape;529;p73"/>
          <p:cNvSpPr txBox="1"/>
          <p:nvPr/>
        </p:nvSpPr>
        <p:spPr>
          <a:xfrm>
            <a:off x="514350" y="312259"/>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Secure Messaging Platforms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30" name="Google Shape;530;p7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899433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5"/>
          <p:cNvSpPr txBox="1"/>
          <p:nvPr/>
        </p:nvSpPr>
        <p:spPr>
          <a:xfrm>
            <a:off x="514350" y="1200150"/>
            <a:ext cx="8428200" cy="3768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Video conferencing tools enable you to connect in real-time with colleagues, participate in (interdisciplinary) meetings or attend online trainings.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Examples: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HealthConnect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MediMet</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544" name="Google Shape;544;p75"/>
          <p:cNvSpPr txBox="1"/>
          <p:nvPr/>
        </p:nvSpPr>
        <p:spPr>
          <a:xfrm>
            <a:off x="514350" y="312259"/>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 Conferencing Tools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45" name="Google Shape;545;p7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546" name="Google Shape;546;p75"/>
          <p:cNvPicPr preferRelativeResize="0"/>
          <p:nvPr/>
        </p:nvPicPr>
        <p:blipFill>
          <a:blip r:embed="rId4">
            <a:alphaModFix/>
          </a:blip>
          <a:stretch>
            <a:fillRect/>
          </a:stretch>
        </p:blipFill>
        <p:spPr>
          <a:xfrm>
            <a:off x="4356450" y="2252050"/>
            <a:ext cx="3496499" cy="2329869"/>
          </a:xfrm>
          <a:prstGeom prst="rect">
            <a:avLst/>
          </a:prstGeom>
          <a:noFill/>
          <a:ln>
            <a:noFill/>
          </a:ln>
        </p:spPr>
      </p:pic>
    </p:spTree>
    <p:extLst>
      <p:ext uri="{BB962C8B-B14F-4D97-AF65-F5344CB8AC3E}">
        <p14:creationId xmlns:p14="http://schemas.microsoft.com/office/powerpoint/2010/main" val="3917537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6"/>
          <p:cNvSpPr txBox="1"/>
          <p:nvPr/>
        </p:nvSpPr>
        <p:spPr>
          <a:xfrm>
            <a:off x="514350" y="1232177"/>
            <a:ext cx="6970650" cy="2125200"/>
          </a:xfrm>
          <a:prstGeom prst="rect">
            <a:avLst/>
          </a:prstGeom>
          <a:noFill/>
          <a:ln>
            <a:noFill/>
          </a:ln>
        </p:spPr>
        <p:txBody>
          <a:bodyPr spcFirstLastPara="1" wrap="square" lIns="0" tIns="0" rIns="0" bIns="0" anchor="t" anchorCtr="0">
            <a:spAutoFit/>
          </a:bodyPr>
          <a:lstStyle/>
          <a:p>
            <a:pPr marL="228600" marR="0" lvl="0" indent="-228600" algn="l" defTabSz="914400" rtl="0" eaLnBrk="1" fontAlgn="auto" latinLnBrk="0" hangingPunct="1">
              <a:lnSpc>
                <a:spcPct val="140011"/>
              </a:lnSpc>
              <a:spcBef>
                <a:spcPts val="0"/>
              </a:spcBef>
              <a:spcAft>
                <a:spcPts val="0"/>
              </a:spcAft>
              <a:buClr>
                <a:srgbClr val="339966"/>
              </a:buClr>
              <a:buSzPts val="1800"/>
              <a:buFont typeface="Arial"/>
              <a:buChar char="●"/>
              <a:tabLst/>
              <a:defRPr/>
            </a:pPr>
            <a:r>
              <a:rPr kumimoji="0" lang="de" sz="1800" b="1" i="1" u="none" strike="noStrike" kern="0" cap="none" spc="0" normalizeH="0" baseline="0" noProof="0">
                <a:ln>
                  <a:noFill/>
                </a:ln>
                <a:solidFill>
                  <a:srgbClr val="339966"/>
                </a:solidFill>
                <a:effectLst/>
                <a:uLnTx/>
                <a:uFillTx/>
                <a:latin typeface="Arial"/>
                <a:cs typeface="Arial"/>
                <a:sym typeface="Arial"/>
              </a:rPr>
              <a:t>What kind of digital collaboration tools do you use for work?</a:t>
            </a:r>
            <a:endParaRPr kumimoji="0" sz="1800" b="1" i="1" u="none" strike="noStrike" kern="0" cap="none" spc="0" normalizeH="0" baseline="0" noProof="0">
              <a:ln>
                <a:noFill/>
              </a:ln>
              <a:solidFill>
                <a:srgbClr val="339966"/>
              </a:solidFill>
              <a:effectLst/>
              <a:uLnTx/>
              <a:uFillTx/>
              <a:latin typeface="Arial"/>
              <a:cs typeface="Arial"/>
              <a:sym typeface="Arial"/>
            </a:endParaRPr>
          </a:p>
          <a:p>
            <a:pPr marL="22860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1" u="none" strike="noStrike" kern="0" cap="none" spc="0" normalizeH="0" baseline="0" noProof="0">
              <a:ln>
                <a:noFill/>
              </a:ln>
              <a:solidFill>
                <a:srgbClr val="339966"/>
              </a:solidFill>
              <a:effectLst/>
              <a:uLnTx/>
              <a:uFillTx/>
              <a:latin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339966"/>
              </a:buClr>
              <a:buSzPts val="1800"/>
              <a:buFont typeface="Arial"/>
              <a:buChar char="●"/>
              <a:tabLst/>
              <a:defRPr/>
            </a:pPr>
            <a:r>
              <a:rPr kumimoji="0" lang="de" sz="1800" b="1" i="1" u="none" strike="noStrike" kern="0" cap="none" spc="0" normalizeH="0" baseline="0" noProof="0">
                <a:ln>
                  <a:noFill/>
                </a:ln>
                <a:solidFill>
                  <a:srgbClr val="339966"/>
                </a:solidFill>
                <a:effectLst/>
                <a:uLnTx/>
                <a:uFillTx/>
                <a:latin typeface="Arial"/>
                <a:cs typeface="Arial"/>
                <a:sym typeface="Arial"/>
              </a:rPr>
              <a:t>Do you think you have sufficient skills to use the collaboration tools at work? What skills are you lacking?</a:t>
            </a:r>
            <a:endParaRPr kumimoji="0" sz="1800" b="1" i="1" u="none" strike="noStrike" kern="0" cap="none" spc="0" normalizeH="0" baseline="0" noProof="0">
              <a:ln>
                <a:noFill/>
              </a:ln>
              <a:solidFill>
                <a:srgbClr val="339966"/>
              </a:solidFill>
              <a:effectLst/>
              <a:uLnTx/>
              <a:uFillTx/>
              <a:latin typeface="Arial"/>
              <a:cs typeface="Arial"/>
              <a:sym typeface="Arial"/>
            </a:endParaRPr>
          </a:p>
          <a:p>
            <a:pPr marL="177800" marR="0" lvl="0" indent="-139700" algn="l" defTabSz="914400" rtl="0" eaLnBrk="1" fontAlgn="auto" latinLnBrk="0" hangingPunct="1">
              <a:lnSpc>
                <a:spcPct val="107000"/>
              </a:lnSpc>
              <a:spcBef>
                <a:spcPts val="0"/>
              </a:spcBef>
              <a:spcAft>
                <a:spcPts val="0"/>
              </a:spcAft>
              <a:buClr>
                <a:srgbClr val="212529"/>
              </a:buClr>
              <a:buSzPts val="700"/>
              <a:buFont typeface="Arial"/>
              <a:buNone/>
              <a:tabLst/>
              <a:defRPr/>
            </a:pPr>
            <a:endParaRPr kumimoji="0" sz="1800" b="0" i="0" u="none" strike="noStrike" kern="0" cap="none" spc="0" normalizeH="0" baseline="0" noProof="0">
              <a:ln>
                <a:noFill/>
              </a:ln>
              <a:solidFill>
                <a:srgbClr val="303030"/>
              </a:solidFill>
              <a:effectLst/>
              <a:uLnTx/>
              <a:uFillTx/>
              <a:latin typeface="Helvetica Neue"/>
              <a:ea typeface="Helvetica Neue"/>
              <a:cs typeface="Helvetica Neue"/>
              <a:sym typeface="Helvetica Neue"/>
            </a:endParaRPr>
          </a:p>
          <a:p>
            <a:pPr marL="177800" marR="0" lvl="0" indent="-139700" algn="l" defTabSz="914400" rtl="0" eaLnBrk="1" fontAlgn="auto" latinLnBrk="0" hangingPunct="1">
              <a:lnSpc>
                <a:spcPct val="107000"/>
              </a:lnSpc>
              <a:spcBef>
                <a:spcPts val="0"/>
              </a:spcBef>
              <a:spcAft>
                <a:spcPts val="0"/>
              </a:spcAft>
              <a:buClr>
                <a:srgbClr val="212529"/>
              </a:buClr>
              <a:buSzPts val="700"/>
              <a:buFont typeface="Arial"/>
              <a:buNone/>
              <a:tabLst/>
              <a:defRPr/>
            </a:pPr>
            <a:endParaRPr kumimoji="0" sz="1800" b="0" i="0" u="none" strike="noStrike" kern="0" cap="none" spc="0" normalizeH="0" baseline="0" noProof="0">
              <a:ln>
                <a:noFill/>
              </a:ln>
              <a:solidFill>
                <a:srgbClr val="303030"/>
              </a:solidFill>
              <a:effectLst/>
              <a:uLnTx/>
              <a:uFillTx/>
              <a:latin typeface="Helvetica Neue"/>
              <a:ea typeface="Helvetica Neue"/>
              <a:cs typeface="Helvetica Neue"/>
              <a:sym typeface="Helvetica Neue"/>
            </a:endParaRPr>
          </a:p>
        </p:txBody>
      </p:sp>
      <p:sp>
        <p:nvSpPr>
          <p:cNvPr id="552" name="Google Shape;552;p76"/>
          <p:cNvSpPr txBox="1"/>
          <p:nvPr/>
        </p:nvSpPr>
        <p:spPr>
          <a:xfrm>
            <a:off x="622534" y="302180"/>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379C73"/>
              </a:buClr>
              <a:buSzPts val="2500"/>
              <a:buFont typeface="Gill Sans"/>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3" name="Google Shape;553;p7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554" name="Google Shape;554;p76"/>
          <p:cNvPicPr preferRelativeResize="0"/>
          <p:nvPr/>
        </p:nvPicPr>
        <p:blipFill rotWithShape="1">
          <a:blip r:embed="rId4">
            <a:alphaModFix/>
          </a:blip>
          <a:srcRect/>
          <a:stretch/>
        </p:blipFill>
        <p:spPr>
          <a:xfrm>
            <a:off x="6941973" y="3230879"/>
            <a:ext cx="1611477" cy="1611478"/>
          </a:xfrm>
          <a:prstGeom prst="rect">
            <a:avLst/>
          </a:prstGeom>
          <a:noFill/>
          <a:ln>
            <a:noFill/>
          </a:ln>
        </p:spPr>
      </p:pic>
    </p:spTree>
    <p:extLst>
      <p:ext uri="{BB962C8B-B14F-4D97-AF65-F5344CB8AC3E}">
        <p14:creationId xmlns:p14="http://schemas.microsoft.com/office/powerpoint/2010/main" val="737514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58"/>
        <p:cNvGrpSpPr/>
        <p:nvPr/>
      </p:nvGrpSpPr>
      <p:grpSpPr>
        <a:xfrm>
          <a:off x="0" y="0"/>
          <a:ext cx="0" cy="0"/>
          <a:chOff x="0" y="0"/>
          <a:chExt cx="0" cy="0"/>
        </a:xfrm>
      </p:grpSpPr>
      <p:grpSp>
        <p:nvGrpSpPr>
          <p:cNvPr id="559" name="Google Shape;559;p77"/>
          <p:cNvGrpSpPr/>
          <p:nvPr/>
        </p:nvGrpSpPr>
        <p:grpSpPr>
          <a:xfrm>
            <a:off x="0" y="749145"/>
            <a:ext cx="9144000" cy="4394356"/>
            <a:chOff x="0" y="-38100"/>
            <a:chExt cx="4816593" cy="2314722"/>
          </a:xfrm>
        </p:grpSpPr>
        <p:sp>
          <p:nvSpPr>
            <p:cNvPr id="560" name="Google Shape;560;p7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61" name="Google Shape;561;p7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62" name="Google Shape;562;p7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63" name="Google Shape;563;p77"/>
          <p:cNvSpPr txBox="1"/>
          <p:nvPr/>
        </p:nvSpPr>
        <p:spPr>
          <a:xfrm>
            <a:off x="3477788" y="1050621"/>
            <a:ext cx="5399700" cy="5707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1" u="none" strike="noStrike" kern="0" cap="none" spc="0" normalizeH="0" baseline="0" noProof="0">
                <a:ln>
                  <a:noFill/>
                </a:ln>
                <a:solidFill>
                  <a:srgbClr val="339966"/>
                </a:solidFill>
                <a:effectLst/>
                <a:uLnTx/>
                <a:uFillTx/>
                <a:latin typeface="Arial"/>
                <a:cs typeface="Arial"/>
                <a:sym typeface="Arial"/>
              </a:rPr>
              <a:t>Telehealth</a:t>
            </a:r>
            <a:r>
              <a:rPr kumimoji="0" lang="de" sz="1800" b="0" i="1"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a broad term defining the use of communication technologies to provide health at a distance.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It is a way of </a:t>
            </a:r>
            <a:r>
              <a:rPr kumimoji="0" lang="de" sz="1800" b="1" i="0" u="none" strike="noStrike" kern="0" cap="none" spc="0" normalizeH="0" baseline="0" noProof="0">
                <a:ln>
                  <a:noFill/>
                </a:ln>
                <a:solidFill>
                  <a:srgbClr val="339966"/>
                </a:solidFill>
                <a:effectLst/>
                <a:uLnTx/>
                <a:uFillTx/>
                <a:latin typeface="Arial"/>
                <a:cs typeface="Arial"/>
                <a:sym typeface="Arial"/>
              </a:rPr>
              <a:t>virtual consultation between care provider and client.</a:t>
            </a:r>
            <a:endParaRPr kumimoji="0" sz="1800" b="1" i="0" u="none" strike="noStrike" kern="0" cap="none" spc="0" normalizeH="0" baseline="0" noProof="0">
              <a:ln>
                <a:noFill/>
              </a:ln>
              <a:solidFill>
                <a:srgbClr val="339966"/>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Even if you're not directly participating in telehealth activities, it's beneficial to have some knowledge about the various technologies being used.</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4" name="Google Shape;564;p77"/>
          <p:cNvSpPr txBox="1"/>
          <p:nvPr/>
        </p:nvSpPr>
        <p:spPr>
          <a:xfrm>
            <a:off x="514350" y="229406"/>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Digital Collaboration in Telehealth</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565" name="Google Shape;565;p77"/>
          <p:cNvPicPr preferRelativeResize="0"/>
          <p:nvPr/>
        </p:nvPicPr>
        <p:blipFill>
          <a:blip r:embed="rId4">
            <a:alphaModFix/>
          </a:blip>
          <a:stretch>
            <a:fillRect/>
          </a:stretch>
        </p:blipFill>
        <p:spPr>
          <a:xfrm>
            <a:off x="0" y="1158850"/>
            <a:ext cx="3413151" cy="3413151"/>
          </a:xfrm>
          <a:prstGeom prst="rect">
            <a:avLst/>
          </a:prstGeom>
          <a:noFill/>
          <a:ln>
            <a:noFill/>
          </a:ln>
        </p:spPr>
      </p:pic>
    </p:spTree>
    <p:extLst>
      <p:ext uri="{BB962C8B-B14F-4D97-AF65-F5344CB8AC3E}">
        <p14:creationId xmlns:p14="http://schemas.microsoft.com/office/powerpoint/2010/main" val="1687082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8"/>
          <p:cNvSpPr/>
          <p:nvPr/>
        </p:nvSpPr>
        <p:spPr>
          <a:xfrm>
            <a:off x="514350" y="2024743"/>
            <a:ext cx="8107200" cy="1214700"/>
          </a:xfrm>
          <a:prstGeom prst="rect">
            <a:avLst/>
          </a:prstGeom>
          <a:solidFill>
            <a:srgbClr val="339966"/>
          </a:solidFill>
          <a:ln w="25400" cap="flat" cmpd="sng">
            <a:solidFill>
              <a:srgbClr val="718840"/>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1" name="Google Shape;571;p78"/>
          <p:cNvSpPr txBox="1"/>
          <p:nvPr/>
        </p:nvSpPr>
        <p:spPr>
          <a:xfrm>
            <a:off x="514350" y="1200150"/>
            <a:ext cx="8115300" cy="41562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terms </a:t>
            </a:r>
            <a:r>
              <a:rPr kumimoji="0" lang="de" sz="1800" b="0" i="1" u="none" strike="noStrike" kern="0" cap="none" spc="0" normalizeH="0" baseline="0" noProof="0">
                <a:ln>
                  <a:noFill/>
                </a:ln>
                <a:solidFill>
                  <a:srgbClr val="595959"/>
                </a:solidFill>
                <a:effectLst/>
                <a:uLnTx/>
                <a:uFillTx/>
                <a:latin typeface="Arial"/>
                <a:ea typeface="Arial"/>
                <a:cs typeface="Arial"/>
                <a:sym typeface="Arial"/>
              </a:rPr>
              <a:t>telehealth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and </a:t>
            </a:r>
            <a:r>
              <a:rPr kumimoji="0" lang="de" sz="1800" b="0" i="1" u="none" strike="noStrike" kern="0" cap="none" spc="0" normalizeH="0" baseline="0" noProof="0">
                <a:ln>
                  <a:noFill/>
                </a:ln>
                <a:solidFill>
                  <a:srgbClr val="595959"/>
                </a:solidFill>
                <a:effectLst/>
                <a:uLnTx/>
                <a:uFillTx/>
                <a:latin typeface="Arial"/>
                <a:ea typeface="Arial"/>
                <a:cs typeface="Arial"/>
                <a:sym typeface="Arial"/>
              </a:rPr>
              <a:t>telemedicine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are often used interchangeably.</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However, to be precise, </a:t>
            </a:r>
            <a:r>
              <a:rPr kumimoji="0" lang="de" sz="1800" b="0" i="1" u="none" strike="noStrike" kern="0" cap="none" spc="0" normalizeH="0" baseline="0" noProof="0">
                <a:ln>
                  <a:noFill/>
                </a:ln>
                <a:solidFill>
                  <a:srgbClr val="FFFFFF"/>
                </a:solidFill>
                <a:effectLst/>
                <a:uLnTx/>
                <a:uFillTx/>
                <a:latin typeface="Arial"/>
                <a:ea typeface="Arial"/>
                <a:cs typeface="Arial"/>
                <a:sym typeface="Arial"/>
              </a:rPr>
              <a:t>telemedicine </a:t>
            </a:r>
            <a:r>
              <a:rPr kumimoji="0" lang="de" sz="1800" b="0" i="0" u="none" strike="noStrike" kern="0" cap="none" spc="0" normalizeH="0" baseline="0" noProof="0">
                <a:ln>
                  <a:noFill/>
                </a:ln>
                <a:solidFill>
                  <a:srgbClr val="FFFFFF"/>
                </a:solidFill>
                <a:effectLst/>
                <a:uLnTx/>
                <a:uFillTx/>
                <a:latin typeface="Arial"/>
                <a:ea typeface="Arial"/>
                <a:cs typeface="Arial"/>
                <a:sym typeface="Arial"/>
              </a:rPr>
              <a:t>is a segment of telehealth. It refers specifically to the use of technologies and telecommunication systems for medical diagnosis and treatment of clients at distance. </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 instance, a doctor conducting a video consultation for urgent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care in non-life-threatening situations.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572" name="Google Shape;572;p78"/>
          <p:cNvSpPr txBox="1"/>
          <p:nvPr/>
        </p:nvSpPr>
        <p:spPr>
          <a:xfrm>
            <a:off x="514350" y="312259"/>
            <a:ext cx="7462200" cy="384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Telehealth vs. Telemedicine</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73" name="Google Shape;573;p7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1077616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9"/>
          <p:cNvSpPr txBox="1"/>
          <p:nvPr/>
        </p:nvSpPr>
        <p:spPr>
          <a:xfrm>
            <a:off x="514350" y="1200150"/>
            <a:ext cx="8115300" cy="45442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Mobile health apps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(M-Health)</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Video technology on tablets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40011"/>
              </a:lnSpc>
              <a:spcBef>
                <a:spcPts val="0"/>
              </a:spcBef>
              <a:spcAft>
                <a:spcPts val="0"/>
              </a:spcAft>
              <a:buClr>
                <a:srgbClr val="595959"/>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Remote patient monitoring</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Different types of information technology (IT) is used to monitor clients at a distance, typically at home. It includes the monitoring of information, like blood pressure, heart rate, body weight or blood sugar levels. The measured health parameters are then transmitted to the provider.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92100" marR="0" lvl="0" indent="-17780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579" name="Google Shape;579;p79"/>
          <p:cNvSpPr txBox="1"/>
          <p:nvPr/>
        </p:nvSpPr>
        <p:spPr>
          <a:xfrm>
            <a:off x="514350" y="312259"/>
            <a:ext cx="746233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Example technologies used in telehealth</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80" name="Google Shape;580;p7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462315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0"/>
          <p:cNvSpPr txBox="1"/>
          <p:nvPr/>
        </p:nvSpPr>
        <p:spPr>
          <a:xfrm>
            <a:off x="514350" y="312259"/>
            <a:ext cx="7462200" cy="384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Benefits of Telehealth</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86" name="Google Shape;586;p8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87" name="Google Shape;587;p80"/>
          <p:cNvSpPr/>
          <p:nvPr/>
        </p:nvSpPr>
        <p:spPr>
          <a:xfrm rot="10800000">
            <a:off x="7691088" y="3943458"/>
            <a:ext cx="1452912" cy="1200042"/>
          </a:xfrm>
          <a:custGeom>
            <a:avLst/>
            <a:gdLst/>
            <a:ahLst/>
            <a:cxnLst/>
            <a:rect l="l" t="t" r="r" b="b"/>
            <a:pathLst>
              <a:path w="3798464" h="3404374" extrusionOk="0">
                <a:moveTo>
                  <a:pt x="0" y="0"/>
                </a:moveTo>
                <a:lnTo>
                  <a:pt x="3798464" y="0"/>
                </a:lnTo>
                <a:lnTo>
                  <a:pt x="3798464" y="3404374"/>
                </a:lnTo>
                <a:lnTo>
                  <a:pt x="0" y="3404374"/>
                </a:lnTo>
                <a:lnTo>
                  <a:pt x="0" y="0"/>
                </a:lnTo>
                <a:close/>
              </a:path>
            </a:pathLst>
          </a:custGeom>
          <a:blipFill rotWithShape="1">
            <a:blip r:embed="rId4">
              <a:alphaModFix/>
            </a:blip>
            <a:stretch>
              <a:fillRect/>
            </a:stretch>
          </a:blipFill>
          <a:ln>
            <a:noFill/>
          </a:ln>
        </p:spPr>
      </p:sp>
      <p:grpSp>
        <p:nvGrpSpPr>
          <p:cNvPr id="588" name="Google Shape;588;p80"/>
          <p:cNvGrpSpPr/>
          <p:nvPr/>
        </p:nvGrpSpPr>
        <p:grpSpPr>
          <a:xfrm>
            <a:off x="582641" y="1355828"/>
            <a:ext cx="8313150" cy="2952515"/>
            <a:chOff x="0" y="2711656"/>
            <a:chExt cx="16626300" cy="5905030"/>
          </a:xfrm>
        </p:grpSpPr>
        <p:sp>
          <p:nvSpPr>
            <p:cNvPr id="589" name="Google Shape;589;p80"/>
            <p:cNvSpPr/>
            <p:nvPr/>
          </p:nvSpPr>
          <p:spPr>
            <a:xfrm>
              <a:off x="0" y="3831753"/>
              <a:ext cx="16626300" cy="781200"/>
            </a:xfrm>
            <a:prstGeom prst="rect">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80"/>
            <p:cNvSpPr/>
            <p:nvPr/>
          </p:nvSpPr>
          <p:spPr>
            <a:xfrm>
              <a:off x="831316" y="2711656"/>
              <a:ext cx="11869500" cy="1577700"/>
            </a:xfrm>
            <a:prstGeom prst="roundRect">
              <a:avLst>
                <a:gd name="adj" fmla="val 16667"/>
              </a:avLst>
            </a:prstGeom>
            <a:solidFill>
              <a:srgbClr val="B2A0C7"/>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80"/>
            <p:cNvSpPr txBox="1"/>
            <p:nvPr/>
          </p:nvSpPr>
          <p:spPr>
            <a:xfrm>
              <a:off x="908331" y="2788671"/>
              <a:ext cx="11715600" cy="1423500"/>
            </a:xfrm>
            <a:prstGeom prst="rect">
              <a:avLst/>
            </a:prstGeom>
            <a:noFill/>
            <a:ln>
              <a:noFill/>
            </a:ln>
          </p:spPr>
          <p:txBody>
            <a:bodyPr spcFirstLastPara="1" wrap="square" lIns="219950" tIns="0" rIns="219950"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FFFFFF"/>
                  </a:solidFill>
                  <a:effectLst/>
                  <a:uLnTx/>
                  <a:uFillTx/>
                  <a:latin typeface="Arial"/>
                  <a:ea typeface="Arial"/>
                  <a:cs typeface="Arial"/>
                  <a:sym typeface="Arial"/>
                </a:rPr>
                <a:t>Telehealth services allow clients who reside in rural areas or areas that are difficult to access to get immediate support </a:t>
              </a: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2" name="Google Shape;592;p80"/>
            <p:cNvSpPr/>
            <p:nvPr/>
          </p:nvSpPr>
          <p:spPr>
            <a:xfrm>
              <a:off x="0" y="5799550"/>
              <a:ext cx="16626300" cy="781200"/>
            </a:xfrm>
            <a:prstGeom prst="rect">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80"/>
            <p:cNvSpPr/>
            <p:nvPr/>
          </p:nvSpPr>
          <p:spPr>
            <a:xfrm>
              <a:off x="831316" y="4780353"/>
              <a:ext cx="11760900" cy="14769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80"/>
            <p:cNvSpPr txBox="1"/>
            <p:nvPr/>
          </p:nvSpPr>
          <p:spPr>
            <a:xfrm>
              <a:off x="903405" y="4852442"/>
              <a:ext cx="11616900" cy="1332600"/>
            </a:xfrm>
            <a:prstGeom prst="rect">
              <a:avLst/>
            </a:prstGeom>
            <a:noFill/>
            <a:ln>
              <a:noFill/>
            </a:ln>
          </p:spPr>
          <p:txBody>
            <a:bodyPr spcFirstLastPara="1" wrap="square" lIns="219950" tIns="0" rIns="219950"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FFFFFF"/>
                  </a:solidFill>
                  <a:effectLst/>
                  <a:uLnTx/>
                  <a:uFillTx/>
                  <a:latin typeface="Arial"/>
                  <a:ea typeface="Arial"/>
                  <a:cs typeface="Arial"/>
                  <a:sym typeface="Arial"/>
                </a:rPr>
                <a:t>Can provide timely and patient-centered care to those living at a distance with chronic disease</a:t>
              </a: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5" name="Google Shape;595;p80"/>
            <p:cNvSpPr/>
            <p:nvPr/>
          </p:nvSpPr>
          <p:spPr>
            <a:xfrm>
              <a:off x="0" y="7835486"/>
              <a:ext cx="16626300" cy="781200"/>
            </a:xfrm>
            <a:prstGeom prst="rect">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80"/>
            <p:cNvSpPr/>
            <p:nvPr/>
          </p:nvSpPr>
          <p:spPr>
            <a:xfrm>
              <a:off x="883564" y="6852657"/>
              <a:ext cx="11869500" cy="1545000"/>
            </a:xfrm>
            <a:prstGeom prst="roundRect">
              <a:avLst>
                <a:gd name="adj" fmla="val 16667"/>
              </a:avLst>
            </a:prstGeom>
            <a:solidFill>
              <a:srgbClr val="E36C09"/>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80"/>
            <p:cNvSpPr txBox="1"/>
            <p:nvPr/>
          </p:nvSpPr>
          <p:spPr>
            <a:xfrm>
              <a:off x="958980" y="6928073"/>
              <a:ext cx="11718600" cy="1394100"/>
            </a:xfrm>
            <a:prstGeom prst="rect">
              <a:avLst/>
            </a:prstGeom>
            <a:noFill/>
            <a:ln>
              <a:noFill/>
            </a:ln>
          </p:spPr>
          <p:txBody>
            <a:bodyPr spcFirstLastPara="1" wrap="square" lIns="219950" tIns="0" rIns="219950"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FFFFFF"/>
                  </a:solidFill>
                  <a:effectLst/>
                  <a:uLnTx/>
                  <a:uFillTx/>
                  <a:latin typeface="Arial"/>
                  <a:ea typeface="Arial"/>
                  <a:cs typeface="Arial"/>
                  <a:sym typeface="Arial"/>
                </a:rPr>
                <a:t>Improve the coordination of care when multiple providers are involved</a:t>
              </a: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514332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01"/>
        <p:cNvGrpSpPr/>
        <p:nvPr/>
      </p:nvGrpSpPr>
      <p:grpSpPr>
        <a:xfrm>
          <a:off x="0" y="0"/>
          <a:ext cx="0" cy="0"/>
          <a:chOff x="0" y="0"/>
          <a:chExt cx="0" cy="0"/>
        </a:xfrm>
      </p:grpSpPr>
      <p:grpSp>
        <p:nvGrpSpPr>
          <p:cNvPr id="602" name="Google Shape;602;p81"/>
          <p:cNvGrpSpPr/>
          <p:nvPr/>
        </p:nvGrpSpPr>
        <p:grpSpPr>
          <a:xfrm>
            <a:off x="0" y="3905250"/>
            <a:ext cx="9144000" cy="1238250"/>
            <a:chOff x="0" y="-38100"/>
            <a:chExt cx="4816593" cy="1074009"/>
          </a:xfrm>
        </p:grpSpPr>
        <p:sp>
          <p:nvSpPr>
            <p:cNvPr id="603" name="Google Shape;603;p81"/>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604" name="Google Shape;604;p81"/>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05" name="Google Shape;605;p8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06" name="Google Shape;606;p81"/>
          <p:cNvSpPr txBox="1"/>
          <p:nvPr/>
        </p:nvSpPr>
        <p:spPr>
          <a:xfrm>
            <a:off x="555182" y="735058"/>
            <a:ext cx="8033700" cy="332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Care documentation software improves the accuracy and consistency of documentation. Depending on your workplace, various software programs are used, each requiring specific knowledge. This includes understanding basic IT skills and proficiency in using smartphones and tablets.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Digital route planning tools, such as Google Maps or Straightaway, assist in planning efficient routes for visiting multiple clients.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Digital collaboration tools, like secure messaging platforms and video conferencing tools, enable real-time connection with colleagues and secure data sharing.</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7" name="Google Shape;607;p81"/>
          <p:cNvSpPr txBox="1"/>
          <p:nvPr/>
        </p:nvSpPr>
        <p:spPr>
          <a:xfrm>
            <a:off x="595913" y="280972"/>
            <a:ext cx="7179300" cy="538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799227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11"/>
        <p:cNvGrpSpPr/>
        <p:nvPr/>
      </p:nvGrpSpPr>
      <p:grpSpPr>
        <a:xfrm>
          <a:off x="0" y="0"/>
          <a:ext cx="0" cy="0"/>
          <a:chOff x="0" y="0"/>
          <a:chExt cx="0" cy="0"/>
        </a:xfrm>
      </p:grpSpPr>
      <p:grpSp>
        <p:nvGrpSpPr>
          <p:cNvPr id="612" name="Google Shape;612;p82"/>
          <p:cNvGrpSpPr/>
          <p:nvPr/>
        </p:nvGrpSpPr>
        <p:grpSpPr>
          <a:xfrm>
            <a:off x="0" y="749144"/>
            <a:ext cx="9144059" cy="4394532"/>
            <a:chOff x="0" y="-38100"/>
            <a:chExt cx="4816592" cy="2314800"/>
          </a:xfrm>
        </p:grpSpPr>
        <p:sp>
          <p:nvSpPr>
            <p:cNvPr id="613" name="Google Shape;613;p8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14" name="Google Shape;614;p82"/>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15" name="Google Shape;615;p8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16" name="Google Shape;616;p82"/>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7" name="Google Shape;617;p82"/>
          <p:cNvSpPr txBox="1"/>
          <p:nvPr/>
        </p:nvSpPr>
        <p:spPr>
          <a:xfrm>
            <a:off x="641525" y="2038375"/>
            <a:ext cx="54894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618" name="Google Shape;618;p82"/>
          <p:cNvSpPr txBox="1"/>
          <p:nvPr/>
        </p:nvSpPr>
        <p:spPr>
          <a:xfrm>
            <a:off x="6454617"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209298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5"/>
          <p:cNvSpPr txBox="1"/>
          <p:nvPr/>
        </p:nvSpPr>
        <p:spPr>
          <a:xfrm>
            <a:off x="325664" y="422174"/>
            <a:ext cx="7651020" cy="581697"/>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Video: Digital transformation in the care sector</a:t>
            </a:r>
            <a:endParaRPr sz="800" b="0" i="0" u="none" strike="noStrike" cap="none">
              <a:solidFill>
                <a:srgbClr val="000000"/>
              </a:solidFill>
              <a:latin typeface="Arial"/>
              <a:ea typeface="Arial"/>
              <a:cs typeface="Arial"/>
              <a:sym typeface="Arial"/>
            </a:endParaRPr>
          </a:p>
        </p:txBody>
      </p:sp>
      <p:sp>
        <p:nvSpPr>
          <p:cNvPr id="344" name="Google Shape;344;p5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45" name="Google Shape;345;p5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de" sz="600" b="0" i="0" u="none" strike="noStrike" cap="none">
                <a:solidFill>
                  <a:srgbClr val="888888"/>
                </a:solidFill>
                <a:latin typeface="Calibri"/>
                <a:ea typeface="Calibri"/>
                <a:cs typeface="Calibri"/>
                <a:sym typeface="Calibri"/>
              </a:rPr>
              <a:t>1</a:t>
            </a:r>
            <a:endParaRPr sz="600" b="0" i="0" u="none" strike="noStrike" cap="none">
              <a:solidFill>
                <a:srgbClr val="888888"/>
              </a:solidFill>
              <a:latin typeface="Calibri"/>
              <a:ea typeface="Calibri"/>
              <a:cs typeface="Calibri"/>
              <a:sym typeface="Calibri"/>
            </a:endParaRPr>
          </a:p>
        </p:txBody>
      </p:sp>
      <p:sp>
        <p:nvSpPr>
          <p:cNvPr id="346" name="Google Shape;346;p55"/>
          <p:cNvSpPr txBox="1"/>
          <p:nvPr/>
        </p:nvSpPr>
        <p:spPr>
          <a:xfrm>
            <a:off x="514350" y="1104996"/>
            <a:ext cx="6866165" cy="775404"/>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dirty="0">
                <a:solidFill>
                  <a:srgbClr val="595959"/>
                </a:solidFill>
                <a:latin typeface="Arial"/>
                <a:ea typeface="Arial"/>
                <a:cs typeface="Arial"/>
                <a:sym typeface="Arial"/>
              </a:rPr>
              <a:t>Watch this video to understand how the ongoing trend of digital transformation is impacting the care sector.</a:t>
            </a:r>
            <a:endParaRPr sz="700" dirty="0"/>
          </a:p>
        </p:txBody>
      </p:sp>
      <p:pic>
        <p:nvPicPr>
          <p:cNvPr id="347" name="Google Shape;347;p55">
            <a:hlinkClick r:id="rId4"/>
          </p:cNvPr>
          <p:cNvPicPr preferRelativeResize="0"/>
          <p:nvPr/>
        </p:nvPicPr>
        <p:blipFill rotWithShape="1">
          <a:blip r:embed="rId5">
            <a:alphaModFix/>
          </a:blip>
          <a:srcRect/>
          <a:stretch/>
        </p:blipFill>
        <p:spPr>
          <a:xfrm>
            <a:off x="3761373" y="2054388"/>
            <a:ext cx="1203500" cy="1236025"/>
          </a:xfrm>
          <a:prstGeom prst="rect">
            <a:avLst/>
          </a:prstGeom>
          <a:noFill/>
          <a:ln>
            <a:noFill/>
          </a:ln>
        </p:spPr>
      </p:pic>
      <p:sp>
        <p:nvSpPr>
          <p:cNvPr id="348" name="Google Shape;348;p55"/>
          <p:cNvSpPr txBox="1"/>
          <p:nvPr/>
        </p:nvSpPr>
        <p:spPr>
          <a:xfrm>
            <a:off x="354075" y="3290413"/>
            <a:ext cx="8282250"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de" sz="2000" b="0" i="0" u="none" strike="noStrike" cap="none" dirty="0">
                <a:solidFill>
                  <a:srgbClr val="595959"/>
                </a:solidFill>
                <a:latin typeface="Arial"/>
                <a:ea typeface="Arial"/>
                <a:cs typeface="Arial"/>
                <a:sym typeface="Arial"/>
              </a:rPr>
              <a:t>World Governments Summit | How is technology changing the healthcare sector?</a:t>
            </a:r>
            <a:endParaRPr sz="1600" b="0" i="0" u="none" strike="noStrike" cap="none" dirty="0">
              <a:solidFill>
                <a:srgbClr val="595959"/>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22"/>
        <p:cNvGrpSpPr/>
        <p:nvPr/>
      </p:nvGrpSpPr>
      <p:grpSpPr>
        <a:xfrm>
          <a:off x="0" y="0"/>
          <a:ext cx="0" cy="0"/>
          <a:chOff x="0" y="0"/>
          <a:chExt cx="0" cy="0"/>
        </a:xfrm>
      </p:grpSpPr>
      <p:grpSp>
        <p:nvGrpSpPr>
          <p:cNvPr id="623" name="Google Shape;623;p83"/>
          <p:cNvGrpSpPr/>
          <p:nvPr/>
        </p:nvGrpSpPr>
        <p:grpSpPr>
          <a:xfrm>
            <a:off x="0" y="749144"/>
            <a:ext cx="9144059" cy="4394532"/>
            <a:chOff x="0" y="-38100"/>
            <a:chExt cx="4816592" cy="2314800"/>
          </a:xfrm>
        </p:grpSpPr>
        <p:sp>
          <p:nvSpPr>
            <p:cNvPr id="624" name="Google Shape;624;p8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25" name="Google Shape;625;p83"/>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26" name="Google Shape;626;p8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27" name="Google Shape;627;p83"/>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8" name="Google Shape;628;p83"/>
          <p:cNvSpPr txBox="1"/>
          <p:nvPr/>
        </p:nvSpPr>
        <p:spPr>
          <a:xfrm>
            <a:off x="454192" y="1752631"/>
            <a:ext cx="8131050" cy="21703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in writing in your (digital) journal!</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29162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32"/>
        <p:cNvGrpSpPr/>
        <p:nvPr/>
      </p:nvGrpSpPr>
      <p:grpSpPr>
        <a:xfrm>
          <a:off x="0" y="0"/>
          <a:ext cx="0" cy="0"/>
          <a:chOff x="0" y="0"/>
          <a:chExt cx="0" cy="0"/>
        </a:xfrm>
      </p:grpSpPr>
      <p:grpSp>
        <p:nvGrpSpPr>
          <p:cNvPr id="633" name="Google Shape;633;p84"/>
          <p:cNvGrpSpPr/>
          <p:nvPr/>
        </p:nvGrpSpPr>
        <p:grpSpPr>
          <a:xfrm>
            <a:off x="0" y="-72331"/>
            <a:ext cx="3153688" cy="5215831"/>
            <a:chOff x="0" y="-38100"/>
            <a:chExt cx="1661202" cy="2747433"/>
          </a:xfrm>
        </p:grpSpPr>
        <p:sp>
          <p:nvSpPr>
            <p:cNvPr id="634" name="Google Shape;634;p84"/>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635" name="Google Shape;635;p84"/>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36" name="Google Shape;636;p8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37" name="Google Shape;637;p84"/>
          <p:cNvSpPr txBox="1"/>
          <p:nvPr/>
        </p:nvSpPr>
        <p:spPr>
          <a:xfrm>
            <a:off x="3488071" y="280972"/>
            <a:ext cx="4215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Reflection</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638" name="Google Shape;638;p84"/>
          <p:cNvSpPr txBox="1"/>
          <p:nvPr/>
        </p:nvSpPr>
        <p:spPr>
          <a:xfrm>
            <a:off x="3477788" y="1050621"/>
            <a:ext cx="5151900" cy="6095850"/>
          </a:xfrm>
          <a:prstGeom prst="rect">
            <a:avLst/>
          </a:prstGeom>
          <a:noFill/>
          <a:ln>
            <a:noFill/>
          </a:ln>
        </p:spPr>
        <p:txBody>
          <a:bodyPr spcFirstLastPara="1" wrap="square" lIns="0" tIns="0" rIns="0" bIns="0" anchor="t" anchorCtr="0">
            <a:spAutoFit/>
          </a:bodyPr>
          <a:lstStyle/>
          <a:p>
            <a:pPr marL="190500" marR="0" lvl="1"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Arial"/>
              <a:ea typeface="Arial"/>
              <a:cs typeface="Arial"/>
              <a:sym typeface="Arial"/>
            </a:endParaRPr>
          </a:p>
          <a:p>
            <a:pPr marL="190500" marR="0" lvl="1"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Which of the presented tools and technologies for organising and managing care services seems most useful to you?</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190500" marR="0" lvl="1"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190500" marR="0" lvl="1"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What basic digital competences do you need to improve in order to benefit from the digital tools provided in your work environment?</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190500" marR="0" lvl="1"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190500" marR="0" lvl="1"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39" name="Google Shape;639;p84"/>
          <p:cNvPicPr preferRelativeResize="0"/>
          <p:nvPr/>
        </p:nvPicPr>
        <p:blipFill rotWithShape="1">
          <a:blip r:embed="rId4">
            <a:alphaModFix/>
          </a:blip>
          <a:srcRect/>
          <a:stretch/>
        </p:blipFill>
        <p:spPr>
          <a:xfrm>
            <a:off x="129119" y="1211015"/>
            <a:ext cx="2967923" cy="2967922"/>
          </a:xfrm>
          <a:prstGeom prst="rect">
            <a:avLst/>
          </a:prstGeom>
          <a:noFill/>
          <a:ln>
            <a:noFill/>
          </a:ln>
        </p:spPr>
      </p:pic>
    </p:spTree>
    <p:extLst>
      <p:ext uri="{BB962C8B-B14F-4D97-AF65-F5344CB8AC3E}">
        <p14:creationId xmlns:p14="http://schemas.microsoft.com/office/powerpoint/2010/main" val="3185422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5"/>
          <p:cNvSpPr txBox="1">
            <a:spLocks noGrp="1"/>
          </p:cNvSpPr>
          <p:nvPr>
            <p:ph type="ftr" idx="11"/>
          </p:nvPr>
        </p:nvSpPr>
        <p:spPr>
          <a:xfrm>
            <a:off x="4443416" y="2686610"/>
            <a:ext cx="4572000" cy="65670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900" b="0" i="0" u="none" strike="noStrike" kern="0" cap="none" spc="0" normalizeH="0" baseline="0" noProof="0">
              <a:ln>
                <a:noFill/>
              </a:ln>
              <a:solidFill>
                <a:srgbClr val="FFC000"/>
              </a:solidFill>
              <a:effectLst/>
              <a:uLnTx/>
              <a:uFillTx/>
              <a:latin typeface="Gill Sans"/>
              <a:ea typeface="Gill Sans"/>
              <a:cs typeface="Gill Sans"/>
              <a:sym typeface="Gill Sans"/>
            </a:endParaRPr>
          </a:p>
        </p:txBody>
      </p:sp>
      <p:pic>
        <p:nvPicPr>
          <p:cNvPr id="645" name="Google Shape;645;p85"/>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646" name="Google Shape;646;p85"/>
          <p:cNvSpPr txBox="1"/>
          <p:nvPr/>
        </p:nvSpPr>
        <p:spPr>
          <a:xfrm>
            <a:off x="771525" y="657225"/>
            <a:ext cx="7048500" cy="96975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2 of the Module 2.</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647" name="Google Shape;647;p8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Tree>
    <p:extLst>
      <p:ext uri="{BB962C8B-B14F-4D97-AF65-F5344CB8AC3E}">
        <p14:creationId xmlns:p14="http://schemas.microsoft.com/office/powerpoint/2010/main" val="16574625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51"/>
        <p:cNvGrpSpPr/>
        <p:nvPr/>
      </p:nvGrpSpPr>
      <p:grpSpPr>
        <a:xfrm>
          <a:off x="0" y="0"/>
          <a:ext cx="0" cy="0"/>
          <a:chOff x="0" y="0"/>
          <a:chExt cx="0" cy="0"/>
        </a:xfrm>
      </p:grpSpPr>
      <p:sp>
        <p:nvSpPr>
          <p:cNvPr id="652" name="Google Shape;652;p86"/>
          <p:cNvSpPr/>
          <p:nvPr/>
        </p:nvSpPr>
        <p:spPr>
          <a:xfrm>
            <a:off x="3318625" y="223250"/>
            <a:ext cx="2156978" cy="869990"/>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653" name="Google Shape;653;p86"/>
          <p:cNvGrpSpPr/>
          <p:nvPr/>
        </p:nvGrpSpPr>
        <p:grpSpPr>
          <a:xfrm>
            <a:off x="0" y="2983476"/>
            <a:ext cx="9143818" cy="2160189"/>
            <a:chOff x="0" y="-38100"/>
            <a:chExt cx="4816592" cy="1137900"/>
          </a:xfrm>
        </p:grpSpPr>
        <p:sp>
          <p:nvSpPr>
            <p:cNvPr id="654" name="Google Shape;654;p86"/>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655" name="Google Shape;655;p86"/>
            <p:cNvSpPr txBox="1"/>
            <p:nvPr/>
          </p:nvSpPr>
          <p:spPr>
            <a:xfrm>
              <a:off x="0" y="-38100"/>
              <a:ext cx="4816500" cy="11379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656" name="Google Shape;656;p86"/>
          <p:cNvCxnSpPr/>
          <p:nvPr/>
        </p:nvCxnSpPr>
        <p:spPr>
          <a:xfrm>
            <a:off x="1300469" y="4085365"/>
            <a:ext cx="6543000" cy="9600"/>
          </a:xfrm>
          <a:prstGeom prst="straightConnector1">
            <a:avLst/>
          </a:prstGeom>
          <a:noFill/>
          <a:ln w="19050" cap="flat" cmpd="sng">
            <a:solidFill>
              <a:srgbClr val="000000"/>
            </a:solidFill>
            <a:prstDash val="solid"/>
            <a:round/>
            <a:headEnd type="none" w="sm" len="sm"/>
            <a:tailEnd type="none" w="sm" len="sm"/>
          </a:ln>
        </p:spPr>
      </p:cxnSp>
      <p:sp>
        <p:nvSpPr>
          <p:cNvPr id="657" name="Google Shape;657;p86"/>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29"/>
            </a:stretch>
          </a:blipFill>
          <a:ln>
            <a:noFill/>
          </a:ln>
        </p:spPr>
      </p:sp>
      <p:grpSp>
        <p:nvGrpSpPr>
          <p:cNvPr id="658" name="Google Shape;658;p86"/>
          <p:cNvGrpSpPr/>
          <p:nvPr/>
        </p:nvGrpSpPr>
        <p:grpSpPr>
          <a:xfrm>
            <a:off x="1894727" y="3243330"/>
            <a:ext cx="5434499" cy="575335"/>
            <a:chOff x="0" y="0"/>
            <a:chExt cx="14491997" cy="1534226"/>
          </a:xfrm>
        </p:grpSpPr>
        <p:sp>
          <p:nvSpPr>
            <p:cNvPr id="659" name="Google Shape;659;p86"/>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660" name="Google Shape;660;p86"/>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661" name="Google Shape;661;p86"/>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662" name="Google Shape;662;p86"/>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663" name="Google Shape;663;p86"/>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664" name="Google Shape;664;p86"/>
          <p:cNvSpPr txBox="1"/>
          <p:nvPr/>
        </p:nvSpPr>
        <p:spPr>
          <a:xfrm>
            <a:off x="727553" y="4347303"/>
            <a:ext cx="5471400" cy="6408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5" name="Google Shape;665;p86"/>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66" name="Google Shape;666;p86"/>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2015861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7"/>
          <p:cNvSpPr txBox="1"/>
          <p:nvPr/>
        </p:nvSpPr>
        <p:spPr>
          <a:xfrm>
            <a:off x="325664" y="422173"/>
            <a:ext cx="7260900" cy="4156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References</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2" name="Google Shape;672;p8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73" name="Google Shape;673;p87"/>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674" name="Google Shape;674;p87"/>
          <p:cNvSpPr txBox="1"/>
          <p:nvPr/>
        </p:nvSpPr>
        <p:spPr>
          <a:xfrm>
            <a:off x="350138" y="1110800"/>
            <a:ext cx="7546200" cy="2478150"/>
          </a:xfrm>
          <a:prstGeom prst="rect">
            <a:avLst/>
          </a:prstGeom>
          <a:noFill/>
          <a:ln>
            <a:noFill/>
          </a:ln>
        </p:spPr>
        <p:txBody>
          <a:bodyPr spcFirstLastPara="1" wrap="square" lIns="45725" tIns="45725" rIns="45725" bIns="457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Free Route Planner with unlimited stops (2023):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4"/>
              </a:rPr>
              <a:t>https://www.track-pod.com/blog/route-planner-unlimited-stops/</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Gesund.bund de: Telemonitoring;</a:t>
            </a:r>
            <a:r>
              <a:rPr kumimoji="0" lang="de" sz="1300" b="0" i="0" u="none" strike="noStrike" kern="0" cap="none" spc="0" normalizeH="0" baseline="0" noProof="0">
                <a:ln>
                  <a:noFill/>
                </a:ln>
                <a:solidFill>
                  <a:srgbClr val="000000"/>
                </a:solidFill>
                <a:effectLst/>
                <a:uLnTx/>
                <a:uFillTx/>
                <a:latin typeface="Arial"/>
                <a:ea typeface="Arial"/>
                <a:cs typeface="Arial"/>
                <a:sym typeface="Arial"/>
              </a:rPr>
              <a:t>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5"/>
              </a:rPr>
              <a:t>https://gesund.bund.de/en/telemonitoring#at-a-glance</a:t>
            </a:r>
            <a:r>
              <a:rPr kumimoji="0" lang="de" sz="1000" b="0" i="0" u="sng" strike="noStrike" kern="0" cap="none" spc="0" normalizeH="0" baseline="0" noProof="0">
                <a:ln>
                  <a:noFill/>
                </a:ln>
                <a:solidFill>
                  <a:srgbClr val="595959"/>
                </a:solidFill>
                <a:effectLst/>
                <a:uLnTx/>
                <a:uFillTx/>
                <a:latin typeface="Arial"/>
                <a:ea typeface="Arial"/>
                <a:cs typeface="Arial"/>
                <a:sym typeface="Arial"/>
              </a:rPr>
              <a:t> </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Hero Health (2023): Pill Management Systems. Which one is right for you?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6"/>
              </a:rPr>
              <a:t>https://herohealth.com/blog/medication-management/pill-management-systems/</a:t>
            </a:r>
            <a:r>
              <a:rPr kumimoji="0" lang="de" sz="1000" b="0" i="0" u="sng" strike="noStrike" kern="0" cap="none" spc="0" normalizeH="0" baseline="0" noProof="0">
                <a:ln>
                  <a:noFill/>
                </a:ln>
                <a:solidFill>
                  <a:srgbClr val="595959"/>
                </a:solidFill>
                <a:effectLst/>
                <a:uLnTx/>
                <a:uFillTx/>
                <a:latin typeface="Arial"/>
                <a:ea typeface="Arial"/>
                <a:cs typeface="Arial"/>
                <a:sym typeface="Arial"/>
              </a:rPr>
              <a:t> </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Ho et al (2017): Part 2: Health apps, wearables, and sensors: The advancing frontier of digital health;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7"/>
              </a:rPr>
              <a:t>https://bcmj.org/articles/part-2-health-apps-wearables-and-sensors-advancing-frontier-digital-health</a:t>
            </a:r>
            <a:r>
              <a:rPr kumimoji="0" lang="de" sz="1000" b="0" i="0" u="sng" strike="noStrike" kern="0" cap="none" spc="0" normalizeH="0" baseline="0" noProof="0">
                <a:ln>
                  <a:noFill/>
                </a:ln>
                <a:solidFill>
                  <a:srgbClr val="595959"/>
                </a:solidFill>
                <a:effectLst/>
                <a:uLnTx/>
                <a:uFillTx/>
                <a:latin typeface="Arial"/>
                <a:ea typeface="Arial"/>
                <a:cs typeface="Arial"/>
                <a:sym typeface="Arial"/>
              </a:rPr>
              <a:t> </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Redl, Viktoria (2021): Digitalisierung. Aspekt Pflegealltag,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8"/>
              </a:rPr>
              <a:t>https://www.pflegeinformatik.at/digitalisierung-aspekt-pflegealltag/</a:t>
            </a:r>
            <a:r>
              <a:rPr kumimoji="0" lang="de" sz="1000" b="0" i="0" u="sng" strike="noStrike" kern="0" cap="none" spc="0" normalizeH="0" baseline="0" noProof="0">
                <a:ln>
                  <a:noFill/>
                </a:ln>
                <a:solidFill>
                  <a:srgbClr val="595959"/>
                </a:solidFill>
                <a:effectLst/>
                <a:uLnTx/>
                <a:uFillTx/>
                <a:latin typeface="Arial"/>
                <a:ea typeface="Arial"/>
                <a:cs typeface="Arial"/>
                <a:sym typeface="Arial"/>
              </a:rPr>
              <a:t> </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595959"/>
                </a:solidFill>
                <a:effectLst/>
                <a:uLnTx/>
                <a:uFillTx/>
                <a:latin typeface="Arial"/>
                <a:ea typeface="Arial"/>
                <a:cs typeface="Arial"/>
                <a:sym typeface="Arial"/>
              </a:rPr>
              <a:t>Route Planning Solutions for Homehealth care:</a:t>
            </a:r>
            <a:r>
              <a:rPr kumimoji="0" lang="de" sz="1300" b="0" i="0" u="none" strike="noStrike" kern="0" cap="none" spc="0" normalizeH="0" baseline="0" noProof="0">
                <a:ln>
                  <a:noFill/>
                </a:ln>
                <a:solidFill>
                  <a:srgbClr val="000000"/>
                </a:solidFill>
                <a:effectLst/>
                <a:uLnTx/>
                <a:uFillTx/>
                <a:latin typeface="Arial"/>
                <a:ea typeface="Arial"/>
                <a:cs typeface="Arial"/>
                <a:sym typeface="Arial"/>
              </a:rPr>
              <a:t>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9"/>
              </a:rPr>
              <a:t>https://zeorouteplanner.com/healthcare/</a:t>
            </a:r>
            <a:r>
              <a:rPr kumimoji="0" lang="de" sz="1000" b="0" i="0" u="sng" strike="noStrike" kern="0" cap="none" spc="0" normalizeH="0" baseline="0" noProof="0">
                <a:ln>
                  <a:noFill/>
                </a:ln>
                <a:solidFill>
                  <a:srgbClr val="595959"/>
                </a:solidFill>
                <a:effectLst/>
                <a:uLnTx/>
                <a:uFillTx/>
                <a:latin typeface="Arial"/>
                <a:ea typeface="Arial"/>
                <a:cs typeface="Arial"/>
                <a:sym typeface="Arial"/>
              </a:rPr>
              <a:t> </a:t>
            </a:r>
            <a:endParaRPr kumimoji="0" sz="1000" b="0" i="0" u="sng"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39972"/>
              </a:lnSpc>
              <a:spcBef>
                <a:spcPts val="0"/>
              </a:spcBef>
              <a:spcAft>
                <a:spcPts val="0"/>
              </a:spcAft>
              <a:buClr>
                <a:srgbClr val="000000"/>
              </a:buClr>
              <a:buSzPts val="6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089232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53"/>
        <p:cNvGrpSpPr/>
        <p:nvPr/>
      </p:nvGrpSpPr>
      <p:grpSpPr>
        <a:xfrm>
          <a:off x="0" y="0"/>
          <a:ext cx="0" cy="0"/>
          <a:chOff x="0" y="0"/>
          <a:chExt cx="0" cy="0"/>
        </a:xfrm>
      </p:grpSpPr>
      <p:grpSp>
        <p:nvGrpSpPr>
          <p:cNvPr id="354" name="Google Shape;354;p61"/>
          <p:cNvGrpSpPr/>
          <p:nvPr/>
        </p:nvGrpSpPr>
        <p:grpSpPr>
          <a:xfrm>
            <a:off x="1465235" y="781805"/>
            <a:ext cx="6213531" cy="3507559"/>
            <a:chOff x="0" y="-38100"/>
            <a:chExt cx="3272971" cy="1847603"/>
          </a:xfrm>
        </p:grpSpPr>
        <p:sp>
          <p:nvSpPr>
            <p:cNvPr id="355" name="Google Shape;355;p61"/>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6" name="Google Shape;356;p61"/>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57" name="Google Shape;357;p61"/>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2318326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61"/>
        <p:cNvGrpSpPr/>
        <p:nvPr/>
      </p:nvGrpSpPr>
      <p:grpSpPr>
        <a:xfrm>
          <a:off x="0" y="0"/>
          <a:ext cx="0" cy="0"/>
          <a:chOff x="0" y="0"/>
          <a:chExt cx="0" cy="0"/>
        </a:xfrm>
      </p:grpSpPr>
      <p:sp>
        <p:nvSpPr>
          <p:cNvPr id="362" name="Google Shape;362;p62"/>
          <p:cNvSpPr txBox="1"/>
          <p:nvPr/>
        </p:nvSpPr>
        <p:spPr>
          <a:xfrm>
            <a:off x="821794" y="1252374"/>
            <a:ext cx="7404150" cy="14914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600"/>
              <a:buFont typeface="Arial"/>
              <a:buNone/>
              <a:tabLst/>
              <a:defRPr/>
            </a:pPr>
            <a:r>
              <a:rPr kumimoji="0" lang="de" sz="2600" b="0" i="0" u="none" strike="noStrike" kern="0" cap="none" spc="0" normalizeH="0" baseline="0" noProof="0">
                <a:ln>
                  <a:noFill/>
                </a:ln>
                <a:solidFill>
                  <a:srgbClr val="FFFFFF"/>
                </a:solidFill>
                <a:effectLst/>
                <a:uLnTx/>
                <a:uFillTx/>
                <a:latin typeface="Gill Sans"/>
                <a:ea typeface="Gill Sans"/>
                <a:cs typeface="Gill Sans"/>
                <a:sym typeface="Gill Sans"/>
              </a:rPr>
              <a:t>Care-specific technology</a:t>
            </a:r>
            <a:endParaRPr kumimoji="0" sz="26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ctr" defTabSz="914400" rtl="0" eaLnBrk="1" fontAlgn="auto" latinLnBrk="0" hangingPunct="1">
              <a:lnSpc>
                <a:spcPct val="140000"/>
              </a:lnSpc>
              <a:spcBef>
                <a:spcPts val="0"/>
              </a:spcBef>
              <a:spcAft>
                <a:spcPts val="0"/>
              </a:spcAft>
              <a:buClr>
                <a:srgbClr val="000000"/>
              </a:buClr>
              <a:buSzPts val="600"/>
              <a:buFont typeface="Arial"/>
              <a:buNone/>
              <a:tabLst/>
              <a:defRPr/>
            </a:pPr>
            <a:endParaRPr kumimoji="0" sz="26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ctr" defTabSz="914400" rtl="0" eaLnBrk="1" fontAlgn="auto" latinLnBrk="0" hangingPunct="1">
              <a:lnSpc>
                <a:spcPct val="140000"/>
              </a:lnSpc>
              <a:spcBef>
                <a:spcPts val="0"/>
              </a:spcBef>
              <a:spcAft>
                <a:spcPts val="0"/>
              </a:spcAft>
              <a:buClr>
                <a:srgbClr val="000000"/>
              </a:buClr>
              <a:buSzPts val="2600"/>
              <a:buFont typeface="Arial"/>
              <a:buNone/>
              <a:tabLst/>
              <a:defRPr/>
            </a:pPr>
            <a:endParaRPr kumimoji="0" sz="26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363" name="Google Shape;363;p62"/>
          <p:cNvSpPr txBox="1"/>
          <p:nvPr/>
        </p:nvSpPr>
        <p:spPr>
          <a:xfrm>
            <a:off x="3819145" y="707419"/>
            <a:ext cx="1409400" cy="3387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2200" b="0" i="0" u="none" strike="noStrike" kern="0" cap="none" spc="0" normalizeH="0" baseline="0" noProof="0">
                <a:ln>
                  <a:noFill/>
                </a:ln>
                <a:solidFill>
                  <a:srgbClr val="FFFFFF"/>
                </a:solidFill>
                <a:effectLst/>
                <a:uLnTx/>
                <a:uFillTx/>
                <a:latin typeface="Gill Sans"/>
                <a:ea typeface="Gill Sans"/>
                <a:cs typeface="Gill Sans"/>
                <a:sym typeface="Gill Sans"/>
              </a:rPr>
              <a:t>Module 2 </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4" name="Google Shape;364;p62"/>
          <p:cNvSpPr txBox="1"/>
          <p:nvPr/>
        </p:nvSpPr>
        <p:spPr>
          <a:xfrm>
            <a:off x="4224694" y="2501636"/>
            <a:ext cx="598350" cy="2770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3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5" name="Google Shape;365;p62"/>
          <p:cNvSpPr/>
          <p:nvPr/>
        </p:nvSpPr>
        <p:spPr>
          <a:xfrm>
            <a:off x="1926374" y="3288863"/>
            <a:ext cx="5291250" cy="4155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2400" b="0" i="0" u="none" strike="noStrike" kern="0" cap="none" spc="0" normalizeH="0" baseline="0" noProof="0">
                <a:ln>
                  <a:noFill/>
                </a:ln>
                <a:solidFill>
                  <a:srgbClr val="FFFFFF"/>
                </a:solidFill>
                <a:effectLst/>
                <a:uLnTx/>
                <a:uFillTx/>
                <a:latin typeface="Gill Sans"/>
                <a:ea typeface="Gill Sans"/>
                <a:cs typeface="Gill Sans"/>
                <a:sym typeface="Gill Sans"/>
              </a:rPr>
              <a:t>Assistive and Smart Home Technologies</a:t>
            </a:r>
            <a:endParaRPr kumimoji="0" sz="24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24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366" name="Google Shape;366;p62"/>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75866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sp>
        <p:nvSpPr>
          <p:cNvPr id="371" name="Google Shape;371;p63"/>
          <p:cNvSpPr/>
          <p:nvPr/>
        </p:nvSpPr>
        <p:spPr>
          <a:xfrm>
            <a:off x="5724939" y="0"/>
            <a:ext cx="3419100" cy="5143500"/>
          </a:xfrm>
          <a:prstGeom prst="rect">
            <a:avLst/>
          </a:prstGeom>
          <a:solidFill>
            <a:srgbClr val="339966">
              <a:alpha val="65490"/>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2" name="Google Shape;372;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73" name="Google Shape;373;p63"/>
          <p:cNvSpPr txBox="1"/>
          <p:nvPr/>
        </p:nvSpPr>
        <p:spPr>
          <a:xfrm>
            <a:off x="325706" y="508336"/>
            <a:ext cx="4211100" cy="538589"/>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What are Home-based Assistive Technologies?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374" name="Google Shape;374;p63"/>
          <p:cNvSpPr txBox="1"/>
          <p:nvPr/>
        </p:nvSpPr>
        <p:spPr>
          <a:xfrm>
            <a:off x="325706" y="1697834"/>
            <a:ext cx="4693200" cy="7849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Devices for Security and Safer Walking</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375" name="Google Shape;375;p63"/>
          <p:cNvSpPr txBox="1"/>
          <p:nvPr/>
        </p:nvSpPr>
        <p:spPr>
          <a:xfrm>
            <a:off x="325706" y="2735146"/>
            <a:ext cx="6272850" cy="7849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Memory Aids and Reminders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376" name="Google Shape;376;p63"/>
          <p:cNvSpPr txBox="1"/>
          <p:nvPr/>
        </p:nvSpPr>
        <p:spPr>
          <a:xfrm>
            <a:off x="309039" y="3839875"/>
            <a:ext cx="8835000" cy="7849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04 Smart Home Devices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p:txBody>
      </p:sp>
      <p:sp>
        <p:nvSpPr>
          <p:cNvPr id="377" name="Google Shape;377;p63"/>
          <p:cNvSpPr txBox="1"/>
          <p:nvPr/>
        </p:nvSpPr>
        <p:spPr>
          <a:xfrm>
            <a:off x="549503" y="1092959"/>
            <a:ext cx="3531150" cy="507811"/>
          </a:xfrm>
          <a:prstGeom prst="rect">
            <a:avLst/>
          </a:prstGeom>
          <a:noFill/>
          <a:ln>
            <a:noFill/>
          </a:ln>
        </p:spPr>
        <p:txBody>
          <a:bodyPr spcFirstLastPara="1" wrap="square" lIns="45725" tIns="22850" rIns="45725" bIns="22850" anchor="t" anchorCtr="0">
            <a:spAutoFit/>
          </a:bodyPr>
          <a:lstStyle/>
          <a:p>
            <a:pPr marL="2286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Target group</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Benefits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378" name="Google Shape;378;p63"/>
          <p:cNvSpPr txBox="1"/>
          <p:nvPr/>
        </p:nvSpPr>
        <p:spPr>
          <a:xfrm>
            <a:off x="6045180" y="2157871"/>
            <a:ext cx="2765400" cy="96975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379" name="Google Shape;379;p63"/>
          <p:cNvSpPr txBox="1"/>
          <p:nvPr/>
        </p:nvSpPr>
        <p:spPr>
          <a:xfrm>
            <a:off x="579065" y="2010246"/>
            <a:ext cx="3531150" cy="661699"/>
          </a:xfrm>
          <a:prstGeom prst="rect">
            <a:avLst/>
          </a:prstGeom>
          <a:noFill/>
          <a:ln>
            <a:noFill/>
          </a:ln>
        </p:spPr>
        <p:txBody>
          <a:bodyPr spcFirstLastPara="1" wrap="square" lIns="45725" tIns="22850" rIns="45725" bIns="22850" anchor="t" anchorCtr="0">
            <a:spAutoFit/>
          </a:bodyPr>
          <a:lstStyle/>
          <a:p>
            <a:pPr marL="2286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Personal Alarms &amp; Fall detectors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Emergency Call Aids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2286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Tracking devices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Home sensors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380" name="Google Shape;380;p63"/>
          <p:cNvSpPr txBox="1"/>
          <p:nvPr/>
        </p:nvSpPr>
        <p:spPr>
          <a:xfrm>
            <a:off x="549503" y="4168638"/>
            <a:ext cx="3531150" cy="661700"/>
          </a:xfrm>
          <a:prstGeom prst="rect">
            <a:avLst/>
          </a:prstGeom>
          <a:noFill/>
          <a:ln>
            <a:noFill/>
          </a:ln>
        </p:spPr>
        <p:txBody>
          <a:bodyPr spcFirstLastPara="1" wrap="square" lIns="45725" tIns="22850" rIns="45725" bIns="22850" anchor="t" anchorCtr="0">
            <a:spAutoFit/>
          </a:bodyPr>
          <a:lstStyle/>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are smart home devices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How to control smart home devices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Examples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381" name="Google Shape;381;p63"/>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82" name="Google Shape;382;p63"/>
          <p:cNvSpPr txBox="1"/>
          <p:nvPr/>
        </p:nvSpPr>
        <p:spPr>
          <a:xfrm>
            <a:off x="520425" y="2985699"/>
            <a:ext cx="3531150" cy="353923"/>
          </a:xfrm>
          <a:prstGeom prst="rect">
            <a:avLst/>
          </a:prstGeom>
          <a:noFill/>
          <a:ln>
            <a:noFill/>
          </a:ln>
        </p:spPr>
        <p:txBody>
          <a:bodyPr spcFirstLastPara="1" wrap="square" lIns="45725" tIns="22850" rIns="45725" bIns="22850" anchor="t" anchorCtr="0">
            <a:spAutoFit/>
          </a:bodyPr>
          <a:lstStyle/>
          <a:p>
            <a:pPr marL="2286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Medication Management Systems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Digital Reminder Apps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6371854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86"/>
        <p:cNvGrpSpPr/>
        <p:nvPr/>
      </p:nvGrpSpPr>
      <p:grpSpPr>
        <a:xfrm>
          <a:off x="0" y="0"/>
          <a:ext cx="0" cy="0"/>
          <a:chOff x="0" y="0"/>
          <a:chExt cx="0" cy="0"/>
        </a:xfrm>
      </p:grpSpPr>
      <p:grpSp>
        <p:nvGrpSpPr>
          <p:cNvPr id="387" name="Google Shape;387;p64"/>
          <p:cNvGrpSpPr/>
          <p:nvPr/>
        </p:nvGrpSpPr>
        <p:grpSpPr>
          <a:xfrm>
            <a:off x="0" y="749144"/>
            <a:ext cx="9144059" cy="4394532"/>
            <a:chOff x="0" y="-38100"/>
            <a:chExt cx="4816592" cy="2314800"/>
          </a:xfrm>
        </p:grpSpPr>
        <p:sp>
          <p:nvSpPr>
            <p:cNvPr id="388" name="Google Shape;388;p6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89" name="Google Shape;389;p64"/>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0" name="Google Shape;390;p6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91" name="Google Shape;391;p64"/>
          <p:cNvSpPr txBox="1"/>
          <p:nvPr/>
        </p:nvSpPr>
        <p:spPr>
          <a:xfrm>
            <a:off x="454192" y="144674"/>
            <a:ext cx="7260900" cy="14620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6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What is Assistive Technology? </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000000"/>
              </a:buClr>
              <a:buSzPts val="600"/>
              <a:buFont typeface="Arial"/>
              <a:buNone/>
              <a:tabLst/>
              <a:defRPr/>
            </a:pP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392" name="Google Shape;392;p64"/>
          <p:cNvSpPr txBox="1"/>
          <p:nvPr/>
        </p:nvSpPr>
        <p:spPr>
          <a:xfrm>
            <a:off x="402462" y="1653488"/>
            <a:ext cx="5722500" cy="25858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What are assistive technologies and AAL?</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Who benefits from assistive technologies and how?</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393" name="Google Shape;393;p64"/>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94" name="Google Shape;394;p64"/>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43975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99"/>
        <p:cNvGrpSpPr/>
        <p:nvPr/>
      </p:nvGrpSpPr>
      <p:grpSpPr>
        <a:xfrm>
          <a:off x="0" y="0"/>
          <a:ext cx="0" cy="0"/>
          <a:chOff x="0" y="0"/>
          <a:chExt cx="0" cy="0"/>
        </a:xfrm>
      </p:grpSpPr>
      <p:grpSp>
        <p:nvGrpSpPr>
          <p:cNvPr id="400" name="Google Shape;400;p65"/>
          <p:cNvGrpSpPr/>
          <p:nvPr/>
        </p:nvGrpSpPr>
        <p:grpSpPr>
          <a:xfrm>
            <a:off x="0" y="749145"/>
            <a:ext cx="9144000" cy="4394356"/>
            <a:chOff x="0" y="-38100"/>
            <a:chExt cx="4816593" cy="2314722"/>
          </a:xfrm>
        </p:grpSpPr>
        <p:sp>
          <p:nvSpPr>
            <p:cNvPr id="401" name="Google Shape;401;p6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02" name="Google Shape;402;p6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03" name="Google Shape;403;p6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04" name="Google Shape;404;p65"/>
          <p:cNvSpPr txBox="1"/>
          <p:nvPr/>
        </p:nvSpPr>
        <p:spPr>
          <a:xfrm>
            <a:off x="3477788" y="1050621"/>
            <a:ext cx="4027913" cy="178766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5" name="Google Shape;405;p65"/>
          <p:cNvSpPr txBox="1"/>
          <p:nvPr/>
        </p:nvSpPr>
        <p:spPr>
          <a:xfrm>
            <a:off x="514350" y="229406"/>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What are Home-Based Assistive Technologies?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406" name="Google Shape;406;p65"/>
          <p:cNvSpPr/>
          <p:nvPr/>
        </p:nvSpPr>
        <p:spPr>
          <a:xfrm>
            <a:off x="4115061" y="1452315"/>
            <a:ext cx="4748635" cy="2815515"/>
          </a:xfrm>
          <a:prstGeom prst="rect">
            <a:avLst/>
          </a:prstGeom>
          <a:noFill/>
          <a:ln w="9525" cap="flat" cmpd="sng">
            <a:solidFill>
              <a:srgbClr val="F9FBFD"/>
            </a:solidFill>
            <a:prstDash val="solid"/>
            <a:round/>
            <a:headEnd type="none" w="sm" len="sm"/>
            <a:tailEnd type="none" w="sm" len="sm"/>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Assistive technologies refer to </a:t>
            </a:r>
            <a:r>
              <a:rPr kumimoji="0" lang="de" sz="1800" b="1" i="0" u="none" strike="noStrike" kern="0" cap="none" spc="0" normalizeH="0" baseline="0" noProof="0">
                <a:ln>
                  <a:noFill/>
                </a:ln>
                <a:solidFill>
                  <a:srgbClr val="379C73"/>
                </a:solidFill>
                <a:effectLst/>
                <a:uLnTx/>
                <a:uFillTx/>
                <a:latin typeface="Arial"/>
                <a:cs typeface="Arial"/>
                <a:sym typeface="Arial"/>
              </a:rPr>
              <a:t>devices or systems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that help a person to </a:t>
            </a:r>
            <a:r>
              <a:rPr kumimoji="0" lang="de" sz="1800" b="1" i="0" u="none" strike="noStrike" kern="0" cap="none" spc="0" normalizeH="0" baseline="0" noProof="0">
                <a:ln>
                  <a:noFill/>
                </a:ln>
                <a:solidFill>
                  <a:srgbClr val="379C73"/>
                </a:solidFill>
                <a:effectLst/>
                <a:uLnTx/>
                <a:uFillTx/>
                <a:latin typeface="Arial"/>
                <a:cs typeface="Arial"/>
                <a:sym typeface="Arial"/>
              </a:rPr>
              <a:t>maintain or improve their independence, safety and quality of life.</a:t>
            </a:r>
            <a:endParaRPr kumimoji="0" sz="1800" b="1" i="0" u="none" strike="noStrike" kern="0" cap="none" spc="0" normalizeH="0" baseline="0" noProof="0">
              <a:ln>
                <a:noFill/>
              </a:ln>
              <a:solidFill>
                <a:srgbClr val="379C73"/>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They enable </a:t>
            </a:r>
            <a:r>
              <a:rPr kumimoji="0" lang="de" sz="1800" b="0" i="0" u="none" strike="noStrike" kern="0" cap="none" spc="0" normalizeH="0" baseline="0" noProof="0">
                <a:ln>
                  <a:noFill/>
                </a:ln>
                <a:solidFill>
                  <a:srgbClr val="595959"/>
                </a:solidFill>
                <a:effectLst/>
                <a:uLnTx/>
                <a:uFillTx/>
                <a:latin typeface="Arial"/>
                <a:cs typeface="Arial"/>
                <a:sym typeface="Arial"/>
              </a:rPr>
              <a:t>people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to remain in their own home as long as possible.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07" name="Google Shape;407;p65"/>
          <p:cNvPicPr preferRelativeResize="0"/>
          <p:nvPr/>
        </p:nvPicPr>
        <p:blipFill rotWithShape="1">
          <a:blip r:embed="rId4">
            <a:alphaModFix/>
          </a:blip>
          <a:srcRect/>
          <a:stretch/>
        </p:blipFill>
        <p:spPr>
          <a:xfrm>
            <a:off x="876300" y="1099577"/>
            <a:ext cx="2136101" cy="3797925"/>
          </a:xfrm>
          <a:prstGeom prst="rect">
            <a:avLst/>
          </a:prstGeom>
          <a:noFill/>
          <a:ln>
            <a:noFill/>
          </a:ln>
        </p:spPr>
      </p:pic>
    </p:spTree>
    <p:extLst>
      <p:ext uri="{BB962C8B-B14F-4D97-AF65-F5344CB8AC3E}">
        <p14:creationId xmlns:p14="http://schemas.microsoft.com/office/powerpoint/2010/main" val="374293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6"/>
          <p:cNvSpPr txBox="1"/>
          <p:nvPr/>
        </p:nvSpPr>
        <p:spPr>
          <a:xfrm>
            <a:off x="514350" y="312258"/>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Digital transformation in the care sector</a:t>
            </a:r>
            <a:endParaRPr sz="2500" b="1" i="0" u="none" strike="noStrike" cap="none">
              <a:solidFill>
                <a:srgbClr val="379C73"/>
              </a:solidFill>
              <a:latin typeface="Gill Sans"/>
              <a:ea typeface="Gill Sans"/>
              <a:cs typeface="Gill Sans"/>
              <a:sym typeface="Gill Sans"/>
            </a:endParaRPr>
          </a:p>
        </p:txBody>
      </p:sp>
      <p:sp>
        <p:nvSpPr>
          <p:cNvPr id="355" name="Google Shape;355;p5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356" name="Google Shape;356;p56"/>
          <p:cNvSpPr txBox="1"/>
          <p:nvPr/>
        </p:nvSpPr>
        <p:spPr>
          <a:xfrm>
            <a:off x="454192" y="1247702"/>
            <a:ext cx="7944742" cy="600144"/>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800" b="1" i="0" u="none" strike="noStrike" cap="none">
                <a:solidFill>
                  <a:srgbClr val="339966"/>
                </a:solidFill>
                <a:latin typeface="Arial"/>
                <a:ea typeface="Arial"/>
                <a:cs typeface="Arial"/>
                <a:sym typeface="Arial"/>
              </a:rPr>
              <a:t>A practical example involves the shift from traditional, paper-based documentation to digital records.</a:t>
            </a:r>
            <a:endParaRPr sz="1800" b="0" i="0" u="none" strike="noStrike" cap="none">
              <a:solidFill>
                <a:srgbClr val="595959"/>
              </a:solidFill>
              <a:latin typeface="Arial"/>
              <a:ea typeface="Arial"/>
              <a:cs typeface="Arial"/>
              <a:sym typeface="Arial"/>
            </a:endParaRPr>
          </a:p>
        </p:txBody>
      </p:sp>
      <p:sp>
        <p:nvSpPr>
          <p:cNvPr id="357" name="Google Shape;357;p56"/>
          <p:cNvSpPr txBox="1"/>
          <p:nvPr/>
        </p:nvSpPr>
        <p:spPr>
          <a:xfrm>
            <a:off x="454192" y="2003443"/>
            <a:ext cx="4863600" cy="26046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Many care providers switched from pen and paper to an electronic care documentation software on tablets or smartphones. </a:t>
            </a:r>
            <a:endParaRPr sz="700"/>
          </a:p>
          <a:p>
            <a:pPr marL="0" marR="0" lvl="0" indent="0" algn="l"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This reduces the amount of paperwork, centralises information and simplifies updates and information sharing among care workers.</a:t>
            </a:r>
            <a:endParaRPr sz="700"/>
          </a:p>
        </p:txBody>
      </p:sp>
      <p:pic>
        <p:nvPicPr>
          <p:cNvPr id="358" name="Google Shape;358;p56"/>
          <p:cNvPicPr preferRelativeResize="0"/>
          <p:nvPr/>
        </p:nvPicPr>
        <p:blipFill rotWithShape="1">
          <a:blip r:embed="rId4">
            <a:alphaModFix/>
          </a:blip>
          <a:srcRect/>
          <a:stretch/>
        </p:blipFill>
        <p:spPr>
          <a:xfrm>
            <a:off x="5282686" y="2202183"/>
            <a:ext cx="3346964" cy="223290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6"/>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414" name="Google Shape;414;p66"/>
          <p:cNvSpPr txBox="1"/>
          <p:nvPr/>
        </p:nvSpPr>
        <p:spPr>
          <a:xfrm>
            <a:off x="514350" y="312259"/>
            <a:ext cx="7260900" cy="861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For whom do assistive and smart technologies serve in the care context?</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15" name="Google Shape;415;p6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16" name="Google Shape;416;p66"/>
          <p:cNvSpPr/>
          <p:nvPr/>
        </p:nvSpPr>
        <p:spPr>
          <a:xfrm>
            <a:off x="457200" y="1581150"/>
            <a:ext cx="6972300" cy="253858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People who have problems with:</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Safe walking</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Finding their way around</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Speech</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Hearing and eyesight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Memory and cognition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Daily living activities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Socialising and leisure</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17" name="Google Shape;417;p66"/>
          <p:cNvPicPr preferRelativeResize="0"/>
          <p:nvPr/>
        </p:nvPicPr>
        <p:blipFill rotWithShape="1">
          <a:blip r:embed="rId4">
            <a:alphaModFix/>
          </a:blip>
          <a:srcRect/>
          <a:stretch/>
        </p:blipFill>
        <p:spPr>
          <a:xfrm>
            <a:off x="6164905" y="3356012"/>
            <a:ext cx="1257300" cy="1257300"/>
          </a:xfrm>
          <a:prstGeom prst="rect">
            <a:avLst/>
          </a:prstGeom>
          <a:noFill/>
          <a:ln>
            <a:noFill/>
          </a:ln>
        </p:spPr>
      </p:pic>
      <p:pic>
        <p:nvPicPr>
          <p:cNvPr id="418" name="Google Shape;418;p66"/>
          <p:cNvPicPr preferRelativeResize="0"/>
          <p:nvPr/>
        </p:nvPicPr>
        <p:blipFill rotWithShape="1">
          <a:blip r:embed="rId5">
            <a:alphaModFix/>
          </a:blip>
          <a:srcRect/>
          <a:stretch/>
        </p:blipFill>
        <p:spPr>
          <a:xfrm>
            <a:off x="7772266" y="3522039"/>
            <a:ext cx="1104900" cy="1104900"/>
          </a:xfrm>
          <a:prstGeom prst="rect">
            <a:avLst/>
          </a:prstGeom>
          <a:noFill/>
          <a:ln>
            <a:noFill/>
          </a:ln>
        </p:spPr>
      </p:pic>
      <p:pic>
        <p:nvPicPr>
          <p:cNvPr id="419" name="Google Shape;419;p66"/>
          <p:cNvPicPr preferRelativeResize="0"/>
          <p:nvPr/>
        </p:nvPicPr>
        <p:blipFill rotWithShape="1">
          <a:blip r:embed="rId6">
            <a:alphaModFix/>
          </a:blip>
          <a:srcRect/>
          <a:stretch/>
        </p:blipFill>
        <p:spPr>
          <a:xfrm>
            <a:off x="4343400" y="3356012"/>
            <a:ext cx="1371600" cy="1371600"/>
          </a:xfrm>
          <a:prstGeom prst="rect">
            <a:avLst/>
          </a:prstGeom>
          <a:noFill/>
          <a:ln>
            <a:noFill/>
          </a:ln>
        </p:spPr>
      </p:pic>
    </p:spTree>
    <p:extLst>
      <p:ext uri="{BB962C8B-B14F-4D97-AF65-F5344CB8AC3E}">
        <p14:creationId xmlns:p14="http://schemas.microsoft.com/office/powerpoint/2010/main" val="26178501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7"/>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426" name="Google Shape;426;p67"/>
          <p:cNvSpPr/>
          <p:nvPr/>
        </p:nvSpPr>
        <p:spPr>
          <a:xfrm rot="10800000">
            <a:off x="7244768" y="3441313"/>
            <a:ext cx="1899232" cy="1702187"/>
          </a:xfrm>
          <a:custGeom>
            <a:avLst/>
            <a:gdLst/>
            <a:ahLst/>
            <a:cxnLst/>
            <a:rect l="l" t="t" r="r" b="b"/>
            <a:pathLst>
              <a:path w="3798464" h="3404374" extrusionOk="0">
                <a:moveTo>
                  <a:pt x="0" y="0"/>
                </a:moveTo>
                <a:lnTo>
                  <a:pt x="3798464" y="0"/>
                </a:lnTo>
                <a:lnTo>
                  <a:pt x="3798464" y="3404374"/>
                </a:lnTo>
                <a:lnTo>
                  <a:pt x="0" y="3404374"/>
                </a:lnTo>
                <a:lnTo>
                  <a:pt x="0" y="0"/>
                </a:lnTo>
                <a:close/>
              </a:path>
            </a:pathLst>
          </a:custGeom>
          <a:blipFill rotWithShape="1">
            <a:blip r:embed="rId3">
              <a:alphaModFix/>
            </a:blip>
            <a:stretch>
              <a:fillRect/>
            </a:stretch>
          </a:blipFill>
          <a:ln>
            <a:noFill/>
          </a:ln>
        </p:spPr>
      </p:sp>
      <p:sp>
        <p:nvSpPr>
          <p:cNvPr id="427" name="Google Shape;427;p67"/>
          <p:cNvSpPr txBox="1"/>
          <p:nvPr/>
        </p:nvSpPr>
        <p:spPr>
          <a:xfrm>
            <a:off x="514350" y="312259"/>
            <a:ext cx="6730350" cy="897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are the benefits of assistive technologies?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28" name="Google Shape;428;p6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sp>
      <p:sp>
        <p:nvSpPr>
          <p:cNvPr id="429" name="Google Shape;429;p67"/>
          <p:cNvSpPr/>
          <p:nvPr/>
        </p:nvSpPr>
        <p:spPr>
          <a:xfrm>
            <a:off x="676275" y="1733538"/>
            <a:ext cx="6781800" cy="2206181"/>
          </a:xfrm>
          <a:prstGeom prst="rect">
            <a:avLst/>
          </a:prstGeom>
          <a:noFill/>
          <a:ln>
            <a:noFill/>
          </a:ln>
        </p:spPr>
        <p:txBody>
          <a:bodyPr spcFirstLastPara="1" wrap="square" lIns="45725" tIns="22850" rIns="45725" bIns="22850" anchor="t" anchorCtr="0">
            <a:noAutofit/>
          </a:bodyPr>
          <a:lstStyle/>
          <a:p>
            <a:pPr marL="292100" marR="0" lvl="0" indent="-292100" algn="l" defTabSz="914400" rtl="0" eaLnBrk="1" fontAlgn="auto" latinLnBrk="0" hangingPunct="1">
              <a:lnSpc>
                <a:spcPct val="13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Promote</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 independence and autonomy</a:t>
            </a: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3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Promote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confidence and quality of life</a:t>
            </a:r>
            <a:endParaRPr kumimoji="0" sz="1800" b="1" i="0" u="none" strike="noStrike" kern="0" cap="none" spc="0" normalizeH="0" baseline="0" noProof="0">
              <a:ln>
                <a:noFill/>
              </a:ln>
              <a:solidFill>
                <a:srgbClr val="339966"/>
              </a:solidFill>
              <a:effectLst/>
              <a:uLnTx/>
              <a:uFillTx/>
              <a:latin typeface="Arial"/>
              <a:ea typeface="Arial"/>
              <a:cs typeface="Arial"/>
              <a:sym typeface="Arial"/>
            </a:endParaRPr>
          </a:p>
          <a:p>
            <a:pPr marL="292100" marR="0" lvl="0" indent="-292100" algn="l" defTabSz="914400" rtl="0" eaLnBrk="1" fontAlgn="auto" latinLnBrk="0" hangingPunct="1">
              <a:lnSpc>
                <a:spcPct val="13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Help manage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potential risks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around the home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3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Support a person to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remain at home</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 longer</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3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Provide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reassurance to carers</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and help them to feel less stressed</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587006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8"/>
          <p:cNvSpPr txBox="1"/>
          <p:nvPr/>
        </p:nvSpPr>
        <p:spPr>
          <a:xfrm>
            <a:off x="514350" y="979049"/>
            <a:ext cx="8282100" cy="492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Watch the video presenting different scenarios of commonly used assistive technology in care settings</a:t>
            </a:r>
            <a:r>
              <a:rPr kumimoji="0" lang="de" sz="1600" b="0" i="0" u="none" strike="noStrike" kern="0" cap="none" spc="0" normalizeH="0" baseline="0" noProof="0">
                <a:ln>
                  <a:noFill/>
                </a:ln>
                <a:solidFill>
                  <a:srgbClr val="595959"/>
                </a:solidFill>
                <a:effectLst/>
                <a:uLnTx/>
                <a:uFillTx/>
                <a:latin typeface="Arial"/>
                <a:cs typeface="Arial"/>
                <a:sym typeface="Arial"/>
              </a:rPr>
              <a:t> and reflect on the questions below:</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5" name="Google Shape;435;p68"/>
          <p:cNvSpPr txBox="1"/>
          <p:nvPr/>
        </p:nvSpPr>
        <p:spPr>
          <a:xfrm>
            <a:off x="514350" y="312259"/>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 – Benefits of Assistive Technologies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6" name="Google Shape;436;p6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37" name="Google Shape;437;p68"/>
          <p:cNvSpPr/>
          <p:nvPr/>
        </p:nvSpPr>
        <p:spPr>
          <a:xfrm>
            <a:off x="484803" y="3569400"/>
            <a:ext cx="7973400" cy="13830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700" b="1" i="0" u="none" strike="noStrike" kern="0" cap="none" spc="0" normalizeH="0" baseline="0" noProof="0">
              <a:ln>
                <a:noFill/>
              </a:ln>
              <a:solidFill>
                <a:srgbClr val="379C73"/>
              </a:solidFill>
              <a:effectLst/>
              <a:uLnTx/>
              <a:uFillTx/>
              <a:latin typeface="Arial"/>
              <a:cs typeface="Arial"/>
              <a:sym typeface="Arial"/>
            </a:endParaRPr>
          </a:p>
          <a:p>
            <a:pPr marL="228600" marR="0" lvl="0" indent="-222250" algn="l" defTabSz="914400" rtl="0" eaLnBrk="1" fontAlgn="auto" latinLnBrk="0" hangingPunct="1">
              <a:lnSpc>
                <a:spcPct val="115000"/>
              </a:lnSpc>
              <a:spcBef>
                <a:spcPts val="0"/>
              </a:spcBef>
              <a:spcAft>
                <a:spcPts val="0"/>
              </a:spcAft>
              <a:buClr>
                <a:srgbClr val="379C73"/>
              </a:buClr>
              <a:buSzPts val="1700"/>
              <a:buFont typeface="Arial"/>
              <a:buChar char="●"/>
              <a:tabLst/>
              <a:defRPr/>
            </a:pPr>
            <a:r>
              <a:rPr kumimoji="0" lang="de" sz="1700" b="1" i="1" u="none" strike="noStrike" kern="0" cap="none" spc="0" normalizeH="0" baseline="0" noProof="0">
                <a:ln>
                  <a:noFill/>
                </a:ln>
                <a:solidFill>
                  <a:srgbClr val="379C73"/>
                </a:solidFill>
                <a:effectLst/>
                <a:uLnTx/>
                <a:uFillTx/>
                <a:latin typeface="Arial"/>
                <a:cs typeface="Arial"/>
                <a:sym typeface="Arial"/>
              </a:rPr>
              <a:t>In what ways do you think these technology solutions can improve the quality of life of care-dependent people?</a:t>
            </a:r>
            <a:endParaRPr kumimoji="0" sz="1700" b="1" i="1" u="none" strike="noStrike" kern="0" cap="none" spc="0" normalizeH="0" baseline="0" noProof="0">
              <a:ln>
                <a:noFill/>
              </a:ln>
              <a:solidFill>
                <a:srgbClr val="379C73"/>
              </a:solidFill>
              <a:effectLst/>
              <a:uLnTx/>
              <a:uFillTx/>
              <a:latin typeface="Arial"/>
              <a:cs typeface="Arial"/>
              <a:sym typeface="Arial"/>
            </a:endParaRPr>
          </a:p>
          <a:p>
            <a:pPr marL="228600" marR="0" lvl="0" indent="-222250" algn="l" defTabSz="914400" rtl="0" eaLnBrk="1" fontAlgn="auto" latinLnBrk="0" hangingPunct="1">
              <a:lnSpc>
                <a:spcPct val="115000"/>
              </a:lnSpc>
              <a:spcBef>
                <a:spcPts val="0"/>
              </a:spcBef>
              <a:spcAft>
                <a:spcPts val="0"/>
              </a:spcAft>
              <a:buClr>
                <a:srgbClr val="379C73"/>
              </a:buClr>
              <a:buSzPts val="1700"/>
              <a:buFont typeface="Arial"/>
              <a:buChar char="●"/>
              <a:tabLst/>
              <a:defRPr/>
            </a:pPr>
            <a:r>
              <a:rPr kumimoji="0" lang="de" sz="1700" b="1" i="1" u="none" strike="noStrike" kern="0" cap="none" spc="0" normalizeH="0" baseline="0" noProof="0">
                <a:ln>
                  <a:noFill/>
                </a:ln>
                <a:solidFill>
                  <a:srgbClr val="379C73"/>
                </a:solidFill>
                <a:effectLst/>
                <a:uLnTx/>
                <a:uFillTx/>
                <a:latin typeface="Arial"/>
                <a:cs typeface="Arial"/>
                <a:sym typeface="Arial"/>
              </a:rPr>
              <a:t>How may these tools ease your work as a caregiver?</a:t>
            </a:r>
            <a:endParaRPr kumimoji="0" sz="1700" b="1" i="1" u="none" strike="noStrike" kern="0" cap="none" spc="0" normalizeH="0" baseline="0" noProof="0">
              <a:ln>
                <a:noFill/>
              </a:ln>
              <a:solidFill>
                <a:srgbClr val="379C73"/>
              </a:solidFill>
              <a:effectLst/>
              <a:uLnTx/>
              <a:uFillTx/>
              <a:latin typeface="Arial"/>
              <a:cs typeface="Arial"/>
              <a:sym typeface="Arial"/>
            </a:endParaRPr>
          </a:p>
        </p:txBody>
      </p:sp>
      <p:sp>
        <p:nvSpPr>
          <p:cNvPr id="438" name="Google Shape;438;p68"/>
          <p:cNvSpPr txBox="1"/>
          <p:nvPr/>
        </p:nvSpPr>
        <p:spPr>
          <a:xfrm>
            <a:off x="323125" y="3381187"/>
            <a:ext cx="8282100" cy="5232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NHS Forth Valley | What is Technology Enabled Care?</a:t>
            </a:r>
            <a:endParaRPr kumimoji="0" sz="1800" b="1" i="0" u="none" strike="noStrike" kern="0" cap="none" spc="0" normalizeH="0" baseline="0" noProof="0">
              <a:ln>
                <a:noFill/>
              </a:ln>
              <a:solidFill>
                <a:srgbClr val="0F0F0F"/>
              </a:solidFill>
              <a:effectLst/>
              <a:highlight>
                <a:srgbClr val="FFFFFF"/>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439" name="Google Shape;439;p68" descr="In these 7 short scenarios, we show some of the equipment most commonly used; they belong to one of four categories, jump straight to the one you want by clicking on the time in blue.&#10;&#10;1:11 :: TELECARE&#10;4:24 :: ENVIRONMENTAL CONTROLS&#10;5:06 :: HOME &amp; MOBILE HEALTH MONITORING&#10;6:00 :: REMOTE CONSULTATION&#10;&#10;Technology Enabled Care is the use of Technology to support people to live longer, healthier lives at home, or in a community setting like a care home, or supported accommodation. &#10;&#10;If you want to know more, or find out about what’s available in your area, click on the relevant link from the list below.&#10;&#10;Aberdeen http://www.bonaccordcare.org/ &#10;Aberdeenshire https://www.aberdeenshire.gov.uk/soci...&#10;Angus https://www.angus.gov.uk/social_care_...&#10;Argyll &amp; Bute https://www.argyll-bute.gov.uk/social... &#10;Clackmannanshire https://www.clacks.gov.uk/social/mecs&#10;Dumfries &amp; Galloway http://www.dumgal.gov.uk/article/1576...&#10;Dundee https://dundee.mylifeportal.co.uk/dir... &#10;West Ayrshire https://www.east-ayrshire.gov.uk/Soci...&#10;East Dunbartonshire https://eastdunbarton.gov.uk/health-a...&#10;East Lothian https://www.eastlothian.gov.uk/telecare&#10;East Renfrewshire https://www.eastrenfrewshire.gov.uk/t... &#10;Edinburgh http://www.edinburgh.gov.uk/telecare&#10;Falkirk http://www.falkirk.gov.uk/services/so... &#10;Fife https://www.fifedirect.org.uk/topics/...&#10;Glasgow https://www.glasgow.gov.uk/index.aspx...&#10;Highland http://www.nhshighland.scot.nhs.uk/Se... &#10;Inverclyde https://www.inverclyde.gov.uk/health-...&#10;Midlothian https://www.midlothian.gov.uk/info/13... &#10;Moray http://www.moray.gov.uk/moray_standar... &#10;North Ayrshire https://www.north-ayrshire.gov.uk/hea... &#10;North Lanarkshire https://www.northlanarkshire.gov.uk/i... &#10;Orkney http://www.orkney.gov.uk/Service-Dire... &#10;Perth &amp; Kinross http://www.pkc.gov.uk/article/14642/T...&#10;Renfrewshire http://www.renfrewshire.gov.uk/articl...&#10;Scottish Borders https://www.scotborders.gov.uk/info/2... &#10;Shetland http://www.shetland.gov.uk/a-z/docume... &#10;South Ayrshire https://www.south-ayrshire.gov.uk/hom...&#10;South Lanarkshire http://www.southlanarkshire.gov.uk/in...&#10;Stirling https://my.stirling.gov.uk/services/h... &#10;West Dunbartonshire http://www.west-dunbarton.gov.uk/heal... &#10;West Lothian http://www.westlothianchcp.org.uk/art... &#10;Western Isles https://www.wihb.scot.nhs.uk/news/ite...&#10;&#10;MUSIC:&#10;“Reign in the Rain” by Tracey Fullerton&#10;“Roxout” by Tracey Fullerton" title="What is Technology Enabled Care?">
            <a:hlinkClick r:id="rId4"/>
          </p:cNvPr>
          <p:cNvPicPr preferRelativeResize="0"/>
          <p:nvPr/>
        </p:nvPicPr>
        <p:blipFill>
          <a:blip r:embed="rId5">
            <a:alphaModFix/>
          </a:blip>
          <a:stretch>
            <a:fillRect/>
          </a:stretch>
        </p:blipFill>
        <p:spPr>
          <a:xfrm>
            <a:off x="2707750" y="1609325"/>
            <a:ext cx="3048000" cy="1714500"/>
          </a:xfrm>
          <a:prstGeom prst="rect">
            <a:avLst/>
          </a:prstGeom>
          <a:noFill/>
          <a:ln>
            <a:noFill/>
          </a:ln>
        </p:spPr>
      </p:pic>
    </p:spTree>
    <p:extLst>
      <p:ext uri="{BB962C8B-B14F-4D97-AF65-F5344CB8AC3E}">
        <p14:creationId xmlns:p14="http://schemas.microsoft.com/office/powerpoint/2010/main" val="249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9"/>
          <p:cNvSpPr txBox="1"/>
          <p:nvPr/>
        </p:nvSpPr>
        <p:spPr>
          <a:xfrm>
            <a:off x="514350" y="1334975"/>
            <a:ext cx="7105800" cy="5467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This video shows simple assistive tools that can support people who suffer from Dementia.</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0" indent="0" algn="l" defTabSz="914400" rtl="0" eaLnBrk="1" fontAlgn="auto" latinLnBrk="0" hangingPunct="1">
              <a:lnSpc>
                <a:spcPct val="140011"/>
              </a:lnSpc>
              <a:spcBef>
                <a:spcPts val="0"/>
              </a:spcBef>
              <a:spcAft>
                <a:spcPts val="0"/>
              </a:spcAft>
              <a:buClr>
                <a:srgbClr val="000000"/>
              </a:buClr>
              <a:buSzTx/>
              <a:buFont typeface="Arial"/>
              <a:buNone/>
              <a:tabLst/>
              <a:defRPr/>
            </a:pPr>
            <a:endParaRPr kumimoji="0" sz="1500" b="1" i="1" u="none" strike="noStrike" kern="0" cap="none" spc="0" normalizeH="0" baseline="0" noProof="0">
              <a:ln>
                <a:noFill/>
              </a:ln>
              <a:solidFill>
                <a:srgbClr val="379C73"/>
              </a:solidFill>
              <a:effectLst/>
              <a:uLnTx/>
              <a:uFillTx/>
              <a:latin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379C73"/>
              </a:buClr>
              <a:buSzPts val="1500"/>
              <a:buFont typeface="Arial"/>
              <a:buChar char="●"/>
              <a:tabLst/>
              <a:defRPr/>
            </a:pPr>
            <a:r>
              <a:rPr kumimoji="0" lang="de" sz="1500" b="1" i="1" u="none" strike="noStrike" kern="0" cap="none" spc="0" normalizeH="0" baseline="0" noProof="0">
                <a:ln>
                  <a:noFill/>
                </a:ln>
                <a:solidFill>
                  <a:srgbClr val="379C73"/>
                </a:solidFill>
                <a:effectLst/>
                <a:uLnTx/>
                <a:uFillTx/>
                <a:latin typeface="Arial"/>
                <a:cs typeface="Arial"/>
                <a:sym typeface="Arial"/>
              </a:rPr>
              <a:t>Which tools does Tom use?</a:t>
            </a:r>
            <a:endParaRPr kumimoji="0" sz="1500" b="1" i="1" u="none" strike="noStrike" kern="0" cap="none" spc="0" normalizeH="0" baseline="0" noProof="0">
              <a:ln>
                <a:noFill/>
              </a:ln>
              <a:solidFill>
                <a:srgbClr val="379C73"/>
              </a:solidFill>
              <a:effectLst/>
              <a:uLnTx/>
              <a:uFillTx/>
              <a:latin typeface="Arial"/>
              <a:cs typeface="Arial"/>
              <a:sym typeface="Arial"/>
            </a:endParaRPr>
          </a:p>
          <a:p>
            <a:pPr marL="228600" marR="0" lvl="0" indent="-209550" algn="l" defTabSz="914400" rtl="0" eaLnBrk="1" fontAlgn="auto" latinLnBrk="0" hangingPunct="1">
              <a:lnSpc>
                <a:spcPct val="140011"/>
              </a:lnSpc>
              <a:spcBef>
                <a:spcPts val="0"/>
              </a:spcBef>
              <a:spcAft>
                <a:spcPts val="0"/>
              </a:spcAft>
              <a:buClr>
                <a:srgbClr val="379C73"/>
              </a:buClr>
              <a:buSzPts val="1500"/>
              <a:buFont typeface="Arial"/>
              <a:buChar char="●"/>
              <a:tabLst/>
              <a:defRPr/>
            </a:pPr>
            <a:r>
              <a:rPr kumimoji="0" lang="de" sz="1500" b="1" i="1" u="none" strike="noStrike" kern="0" cap="none" spc="0" normalizeH="0" baseline="0" noProof="0">
                <a:ln>
                  <a:noFill/>
                </a:ln>
                <a:solidFill>
                  <a:srgbClr val="379C73"/>
                </a:solidFill>
                <a:effectLst/>
                <a:uLnTx/>
                <a:uFillTx/>
                <a:latin typeface="Arial"/>
                <a:cs typeface="Arial"/>
                <a:sym typeface="Arial"/>
              </a:rPr>
              <a:t>Do you think these tools help a person with certain neurological conditions such as Alzheimer to live a safer and more independent life?</a:t>
            </a:r>
            <a:endParaRPr kumimoji="0" sz="600" b="1" i="1" u="none" strike="noStrike" kern="0" cap="none" spc="0" normalizeH="0" baseline="0" noProof="0">
              <a:ln>
                <a:noFill/>
              </a:ln>
              <a:solidFill>
                <a:srgbClr val="379C73"/>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446" name="Google Shape;446;p69"/>
          <p:cNvSpPr txBox="1"/>
          <p:nvPr/>
        </p:nvSpPr>
        <p:spPr>
          <a:xfrm>
            <a:off x="514350" y="312259"/>
            <a:ext cx="7260900" cy="827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 - Benefits of Assistive Technologies for people with dementia</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47" name="Google Shape;447;p6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48" name="Google Shape;448;p69"/>
          <p:cNvSpPr txBox="1"/>
          <p:nvPr/>
        </p:nvSpPr>
        <p:spPr>
          <a:xfrm>
            <a:off x="112038" y="3577438"/>
            <a:ext cx="8919900" cy="8157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700" b="0" i="0" u="none" strike="noStrike" kern="0" cap="none" spc="0" normalizeH="0" baseline="0" noProof="0">
                <a:ln>
                  <a:noFill/>
                </a:ln>
                <a:solidFill>
                  <a:srgbClr val="595959"/>
                </a:solidFill>
                <a:effectLst/>
                <a:uLnTx/>
                <a:uFillTx/>
                <a:latin typeface="Arial"/>
                <a:ea typeface="Arial"/>
                <a:cs typeface="Arial"/>
                <a:sym typeface="Arial"/>
              </a:rPr>
              <a:t>TSA | How Technology Enabled Care helps those with Dementia</a:t>
            </a:r>
            <a:endParaRPr kumimoji="0" sz="17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449" name="Google Shape;449;p69" descr="TSA has created a series of TEC Explainer films to show how technology enabled care (TEC) can support people with certain conditions and vulnerabilities to live their lives with confidence, dignity and independence. The films are aimed at people working in social care, housing and health. We want to show front line staff that when resources are scarce, TEC offers cost effective ways to support people to live safely and independently for longer. We hope the films will be used as training tools, at events and meetings and as helpful aide memoirs in front line practice.&#10;Find local TEC Services at https://www.tsa-voice.org.uk/support-...&#10;FOR: Social workers and social care assessors, care agencies, care workers in the community and care homes, occupational therapists, home improvement agency officers, social workers, housing officers, residential care workers, home carers or personal assistants, monitoring centre advisers, community outreach workers, activities coordinators, community nurses, GPs, and the general public." title="How Technology Enabled Care helps those with Dementia - TEC Explainer films resource - TSA">
            <a:hlinkClick r:id="rId4"/>
          </p:cNvPr>
          <p:cNvPicPr preferRelativeResize="0"/>
          <p:nvPr/>
        </p:nvPicPr>
        <p:blipFill>
          <a:blip r:embed="rId5">
            <a:alphaModFix/>
          </a:blip>
          <a:stretch>
            <a:fillRect/>
          </a:stretch>
        </p:blipFill>
        <p:spPr>
          <a:xfrm>
            <a:off x="2590175" y="1782525"/>
            <a:ext cx="3048000" cy="1714500"/>
          </a:xfrm>
          <a:prstGeom prst="rect">
            <a:avLst/>
          </a:prstGeom>
          <a:noFill/>
          <a:ln>
            <a:noFill/>
          </a:ln>
        </p:spPr>
      </p:pic>
    </p:spTree>
    <p:extLst>
      <p:ext uri="{BB962C8B-B14F-4D97-AF65-F5344CB8AC3E}">
        <p14:creationId xmlns:p14="http://schemas.microsoft.com/office/powerpoint/2010/main" val="20229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10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53"/>
        <p:cNvGrpSpPr/>
        <p:nvPr/>
      </p:nvGrpSpPr>
      <p:grpSpPr>
        <a:xfrm>
          <a:off x="0" y="0"/>
          <a:ext cx="0" cy="0"/>
          <a:chOff x="0" y="0"/>
          <a:chExt cx="0" cy="0"/>
        </a:xfrm>
      </p:grpSpPr>
      <p:grpSp>
        <p:nvGrpSpPr>
          <p:cNvPr id="454" name="Google Shape;454;p70"/>
          <p:cNvGrpSpPr/>
          <p:nvPr/>
        </p:nvGrpSpPr>
        <p:grpSpPr>
          <a:xfrm>
            <a:off x="0" y="3104562"/>
            <a:ext cx="9144000" cy="2038939"/>
            <a:chOff x="0" y="-38100"/>
            <a:chExt cx="4816593" cy="1074009"/>
          </a:xfrm>
        </p:grpSpPr>
        <p:sp>
          <p:nvSpPr>
            <p:cNvPr id="455" name="Google Shape;455;p70"/>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456" name="Google Shape;456;p70"/>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57" name="Google Shape;457;p7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58" name="Google Shape;458;p70"/>
          <p:cNvSpPr txBox="1"/>
          <p:nvPr/>
        </p:nvSpPr>
        <p:spPr>
          <a:xfrm>
            <a:off x="595913" y="975693"/>
            <a:ext cx="8033738" cy="416780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FFFFFF"/>
              </a:buClr>
              <a:buSzPts val="1800"/>
              <a:buFont typeface="Arial"/>
              <a:buNone/>
              <a:tabLst/>
              <a:defRPr/>
            </a:pPr>
            <a:r>
              <a:rPr kumimoji="0" lang="de" sz="1800" b="1" i="0" u="none" strike="noStrike" kern="0" cap="none" spc="0" normalizeH="0" baseline="0" noProof="0">
                <a:ln>
                  <a:noFill/>
                </a:ln>
                <a:solidFill>
                  <a:srgbClr val="FFFFFF"/>
                </a:solidFill>
                <a:effectLst/>
                <a:uLnTx/>
                <a:uFillTx/>
                <a:latin typeface="Arial"/>
                <a:ea typeface="Arial"/>
                <a:cs typeface="Arial"/>
                <a:sym typeface="Arial"/>
              </a:rPr>
              <a:t>Emergency call aids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FFFFFF"/>
              </a:buClr>
              <a:buSzPts val="1800"/>
              <a:buFont typeface="Arial"/>
              <a:buNone/>
              <a:tabLst/>
              <a:defRPr/>
            </a:pPr>
            <a:r>
              <a:rPr kumimoji="0" lang="de" sz="1800" b="1" i="0" u="none" strike="noStrike" kern="0" cap="none" spc="0" normalizeH="0" baseline="0" noProof="0">
                <a:ln>
                  <a:noFill/>
                </a:ln>
                <a:solidFill>
                  <a:srgbClr val="FFFFFF"/>
                </a:solidFill>
                <a:effectLst/>
                <a:uLnTx/>
                <a:uFillTx/>
                <a:latin typeface="Arial"/>
                <a:ea typeface="Arial"/>
                <a:cs typeface="Arial"/>
                <a:sym typeface="Arial"/>
              </a:rPr>
              <a:t>Fall detection systems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FFFFFF"/>
              </a:buClr>
              <a:buSzPts val="1800"/>
              <a:buFont typeface="Arial"/>
              <a:buNone/>
              <a:tabLst/>
              <a:defRPr/>
            </a:pPr>
            <a:r>
              <a:rPr kumimoji="0" lang="de" sz="1800" b="1" i="0" u="none" strike="noStrike" kern="0" cap="none" spc="0" normalizeH="0" baseline="0" noProof="0">
                <a:ln>
                  <a:noFill/>
                </a:ln>
                <a:solidFill>
                  <a:srgbClr val="FFFFFF"/>
                </a:solidFill>
                <a:effectLst/>
                <a:uLnTx/>
                <a:uFillTx/>
                <a:latin typeface="Arial"/>
                <a:ea typeface="Arial"/>
                <a:cs typeface="Arial"/>
                <a:sym typeface="Arial"/>
              </a:rPr>
              <a:t>Tracking devices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FFFFFF"/>
              </a:buClr>
              <a:buSzPts val="1800"/>
              <a:buFont typeface="Arial"/>
              <a:buNone/>
              <a:tabLst/>
              <a:defRPr/>
            </a:pPr>
            <a:r>
              <a:rPr kumimoji="0" lang="de" sz="1800" b="1" i="0" u="none" strike="noStrike" kern="0" cap="none" spc="0" normalizeH="0" baseline="0" noProof="0">
                <a:ln>
                  <a:noFill/>
                </a:ln>
                <a:solidFill>
                  <a:srgbClr val="FFFFFF"/>
                </a:solidFill>
                <a:effectLst/>
                <a:uLnTx/>
                <a:uFillTx/>
                <a:latin typeface="Arial"/>
                <a:ea typeface="Arial"/>
                <a:cs typeface="Arial"/>
                <a:sym typeface="Arial"/>
              </a:rPr>
              <a:t>Home Sensors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FFFFFF"/>
              </a:buClr>
              <a:buSzPts val="1800"/>
              <a:buFont typeface="Arial"/>
              <a:buNone/>
              <a:tabLst/>
              <a:defRPr/>
            </a:pPr>
            <a:r>
              <a:rPr kumimoji="0" lang="de" sz="1800" b="1" i="0" u="none" strike="noStrike" kern="0" cap="none" spc="0" normalizeH="0" baseline="0" noProof="0">
                <a:ln>
                  <a:noFill/>
                </a:ln>
                <a:solidFill>
                  <a:srgbClr val="FFFFFF"/>
                </a:solidFill>
                <a:effectLst/>
                <a:uLnTx/>
                <a:uFillTx/>
                <a:latin typeface="Arial"/>
                <a:ea typeface="Arial"/>
                <a:cs typeface="Arial"/>
                <a:sym typeface="Arial"/>
              </a:rPr>
              <a:t>Automatic shut-off devices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70"/>
          <p:cNvSpPr txBox="1"/>
          <p:nvPr/>
        </p:nvSpPr>
        <p:spPr>
          <a:xfrm>
            <a:off x="595913" y="280972"/>
            <a:ext cx="7179292"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Devices for Security and Safer Walking</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460" name="Google Shape;460;p70"/>
          <p:cNvPicPr preferRelativeResize="0"/>
          <p:nvPr/>
        </p:nvPicPr>
        <p:blipFill>
          <a:blip r:embed="rId4">
            <a:alphaModFix/>
          </a:blip>
          <a:stretch>
            <a:fillRect/>
          </a:stretch>
        </p:blipFill>
        <p:spPr>
          <a:xfrm>
            <a:off x="5480575" y="1488669"/>
            <a:ext cx="3663426" cy="3654830"/>
          </a:xfrm>
          <a:prstGeom prst="rect">
            <a:avLst/>
          </a:prstGeom>
          <a:noFill/>
          <a:ln>
            <a:noFill/>
          </a:ln>
        </p:spPr>
      </p:pic>
    </p:spTree>
    <p:extLst>
      <p:ext uri="{BB962C8B-B14F-4D97-AF65-F5344CB8AC3E}">
        <p14:creationId xmlns:p14="http://schemas.microsoft.com/office/powerpoint/2010/main" val="7976908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1"/>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467" name="Google Shape;467;p71"/>
          <p:cNvSpPr txBox="1"/>
          <p:nvPr/>
        </p:nvSpPr>
        <p:spPr>
          <a:xfrm>
            <a:off x="514350" y="312259"/>
            <a:ext cx="726085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Emergency call aids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68" name="Google Shape;468;p7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69" name="Google Shape;469;p71"/>
          <p:cNvSpPr/>
          <p:nvPr/>
        </p:nvSpPr>
        <p:spPr>
          <a:xfrm>
            <a:off x="514350" y="1756955"/>
            <a:ext cx="5557157" cy="1707883"/>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systems consist of a base unit and an emergency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70" name="Google Shape;470;p71"/>
          <p:cNvPicPr preferRelativeResize="0"/>
          <p:nvPr/>
        </p:nvPicPr>
        <p:blipFill rotWithShape="1">
          <a:blip r:embed="rId4">
            <a:alphaModFix/>
          </a:blip>
          <a:srcRect/>
          <a:stretch/>
        </p:blipFill>
        <p:spPr>
          <a:xfrm>
            <a:off x="6397534" y="1164618"/>
            <a:ext cx="2444932" cy="2444931"/>
          </a:xfrm>
          <a:prstGeom prst="rect">
            <a:avLst/>
          </a:prstGeom>
          <a:noFill/>
          <a:ln>
            <a:noFill/>
          </a:ln>
        </p:spPr>
      </p:pic>
      <p:pic>
        <p:nvPicPr>
          <p:cNvPr id="471" name="Google Shape;471;p71"/>
          <p:cNvPicPr preferRelativeResize="0"/>
          <p:nvPr/>
        </p:nvPicPr>
        <p:blipFill rotWithShape="1">
          <a:blip r:embed="rId5">
            <a:alphaModFix/>
          </a:blip>
          <a:srcRect l="54688" t="46953" r="13036" b="11260"/>
          <a:stretch/>
        </p:blipFill>
        <p:spPr>
          <a:xfrm>
            <a:off x="599259" y="2445935"/>
            <a:ext cx="1574075" cy="2037806"/>
          </a:xfrm>
          <a:prstGeom prst="rect">
            <a:avLst/>
          </a:prstGeom>
          <a:noFill/>
          <a:ln>
            <a:noFill/>
          </a:ln>
        </p:spPr>
      </p:pic>
      <p:sp>
        <p:nvSpPr>
          <p:cNvPr id="472" name="Google Shape;472;p71"/>
          <p:cNvSpPr/>
          <p:nvPr/>
        </p:nvSpPr>
        <p:spPr>
          <a:xfrm>
            <a:off x="514350" y="1109226"/>
            <a:ext cx="5071442" cy="877163"/>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Emergency call aids are </a:t>
            </a:r>
            <a:r>
              <a:rPr kumimoji="0" lang="de" sz="1800" b="1" i="0" u="none" strike="noStrike" kern="0" cap="none" spc="0" normalizeH="0" baseline="0" noProof="0">
                <a:ln>
                  <a:noFill/>
                </a:ln>
                <a:solidFill>
                  <a:srgbClr val="379C73"/>
                </a:solidFill>
                <a:effectLst/>
                <a:uLnTx/>
                <a:uFillTx/>
                <a:latin typeface="Arial"/>
                <a:cs typeface="Arial"/>
                <a:sym typeface="Arial"/>
              </a:rPr>
              <a:t>simple devices that help people to receive immediate help in case of an emergency.</a:t>
            </a:r>
            <a:endParaRPr kumimoji="0" sz="700" b="1" i="0" u="none" strike="noStrike" kern="0" cap="none" spc="0" normalizeH="0" baseline="0" noProof="0">
              <a:ln>
                <a:noFill/>
              </a:ln>
              <a:solidFill>
                <a:srgbClr val="379C73"/>
              </a:solidFill>
              <a:effectLst/>
              <a:uLnTx/>
              <a:uFillTx/>
              <a:latin typeface="Arial"/>
              <a:cs typeface="Arial"/>
              <a:sym typeface="Arial"/>
            </a:endParaRPr>
          </a:p>
        </p:txBody>
      </p:sp>
      <p:sp>
        <p:nvSpPr>
          <p:cNvPr id="473" name="Google Shape;473;p71"/>
          <p:cNvSpPr/>
          <p:nvPr/>
        </p:nvSpPr>
        <p:spPr>
          <a:xfrm>
            <a:off x="2286000" y="2387084"/>
            <a:ext cx="3886200" cy="2262158"/>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call transmitter. This is usually worn like a wristwatch or a necklace. In case of an emergency ( e.g. a fall), the individual can </a:t>
            </a:r>
            <a:r>
              <a:rPr kumimoji="0" lang="de" sz="1800" b="1" i="0" u="none" strike="noStrike" kern="0" cap="none" spc="0" normalizeH="0" baseline="0" noProof="0">
                <a:ln>
                  <a:noFill/>
                </a:ln>
                <a:solidFill>
                  <a:srgbClr val="379C73"/>
                </a:solidFill>
                <a:effectLst/>
                <a:uLnTx/>
                <a:uFillTx/>
                <a:latin typeface="Arial"/>
                <a:cs typeface="Arial"/>
                <a:sym typeface="Arial"/>
              </a:rPr>
              <a:t>make an emergency call by pressing the button.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call is directed to the emergency call control center or to a family member.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454243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2"/>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480" name="Google Shape;480;p72"/>
          <p:cNvSpPr txBox="1"/>
          <p:nvPr/>
        </p:nvSpPr>
        <p:spPr>
          <a:xfrm>
            <a:off x="514350" y="312259"/>
            <a:ext cx="7260855" cy="4488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Emergency call aids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81" name="Google Shape;481;p7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82" name="Google Shape;482;p72"/>
          <p:cNvSpPr/>
          <p:nvPr/>
        </p:nvSpPr>
        <p:spPr>
          <a:xfrm>
            <a:off x="647700" y="1352550"/>
            <a:ext cx="6972300" cy="3554543"/>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Who can benefit from emergency call aids?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60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People who </a:t>
            </a:r>
            <a:r>
              <a:rPr kumimoji="0" lang="de" sz="1800" b="1" i="0" u="none" strike="noStrike" kern="0" cap="none" spc="0" normalizeH="0" baseline="0" noProof="0">
                <a:ln>
                  <a:noFill/>
                </a:ln>
                <a:solidFill>
                  <a:srgbClr val="379C73"/>
                </a:solidFill>
                <a:effectLst/>
                <a:uLnTx/>
                <a:uFillTx/>
                <a:latin typeface="Arial"/>
                <a:cs typeface="Arial"/>
                <a:sym typeface="Arial"/>
              </a:rPr>
              <a:t>live alone and often feel insecure</a:t>
            </a:r>
            <a:endParaRPr kumimoji="0" sz="1800" b="1" i="0" u="none" strike="noStrike" kern="0" cap="none" spc="0" normalizeH="0" baseline="0" noProof="0">
              <a:ln>
                <a:noFill/>
              </a:ln>
              <a:solidFill>
                <a:srgbClr val="379C73"/>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120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People whose </a:t>
            </a:r>
            <a:r>
              <a:rPr kumimoji="0" lang="de" sz="1800" b="1" i="0" u="none" strike="noStrike" kern="0" cap="none" spc="0" normalizeH="0" baseline="0" noProof="0">
                <a:ln>
                  <a:noFill/>
                </a:ln>
                <a:solidFill>
                  <a:srgbClr val="379C73"/>
                </a:solidFill>
                <a:effectLst/>
                <a:uLnTx/>
                <a:uFillTx/>
                <a:latin typeface="Arial"/>
                <a:cs typeface="Arial"/>
                <a:sym typeface="Arial"/>
              </a:rPr>
              <a:t>mobility is limited</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due to age, illness or disability</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1200"/>
              </a:spcBef>
              <a:spcAft>
                <a:spcPts val="0"/>
              </a:spcAft>
              <a:buClr>
                <a:srgbClr val="595959"/>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People who are </a:t>
            </a:r>
            <a:r>
              <a:rPr kumimoji="0" lang="de" sz="1800" b="1" i="0" u="none" strike="noStrike" kern="0" cap="none" spc="0" normalizeH="0" baseline="0" noProof="0">
                <a:ln>
                  <a:noFill/>
                </a:ln>
                <a:solidFill>
                  <a:srgbClr val="379C73"/>
                </a:solidFill>
                <a:effectLst/>
                <a:uLnTx/>
                <a:uFillTx/>
                <a:latin typeface="Arial"/>
                <a:cs typeface="Arial"/>
                <a:sym typeface="Arial"/>
              </a:rPr>
              <a:t>at risk of falling,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suffer from cardiovascular problems or may be particularly dependent on rapid assistance for other reasons</a:t>
            </a:r>
            <a:endParaRPr kumimoji="0" sz="1400" b="0" i="0" u="none" strike="noStrike" kern="0" cap="none" spc="0" normalizeH="0" baseline="0" noProof="0">
              <a:ln>
                <a:noFill/>
              </a:ln>
              <a:solidFill>
                <a:srgbClr val="379C7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83" name="Google Shape;483;p72"/>
          <p:cNvPicPr preferRelativeResize="0"/>
          <p:nvPr/>
        </p:nvPicPr>
        <p:blipFill rotWithShape="1">
          <a:blip r:embed="rId4">
            <a:alphaModFix/>
          </a:blip>
          <a:srcRect/>
          <a:stretch/>
        </p:blipFill>
        <p:spPr>
          <a:xfrm>
            <a:off x="7545807" y="1352550"/>
            <a:ext cx="1237332" cy="1237332"/>
          </a:xfrm>
          <a:prstGeom prst="rect">
            <a:avLst/>
          </a:prstGeom>
          <a:noFill/>
          <a:ln>
            <a:noFill/>
          </a:ln>
        </p:spPr>
      </p:pic>
      <p:pic>
        <p:nvPicPr>
          <p:cNvPr id="484" name="Google Shape;484;p72"/>
          <p:cNvPicPr preferRelativeResize="0"/>
          <p:nvPr/>
        </p:nvPicPr>
        <p:blipFill rotWithShape="1">
          <a:blip r:embed="rId5">
            <a:alphaModFix/>
          </a:blip>
          <a:srcRect/>
          <a:stretch/>
        </p:blipFill>
        <p:spPr>
          <a:xfrm>
            <a:off x="7431507" y="2837435"/>
            <a:ext cx="1465932" cy="1465931"/>
          </a:xfrm>
          <a:prstGeom prst="rect">
            <a:avLst/>
          </a:prstGeom>
          <a:noFill/>
          <a:ln>
            <a:noFill/>
          </a:ln>
        </p:spPr>
      </p:pic>
      <p:pic>
        <p:nvPicPr>
          <p:cNvPr id="485" name="Google Shape;485;p72"/>
          <p:cNvPicPr preferRelativeResize="0"/>
          <p:nvPr/>
        </p:nvPicPr>
        <p:blipFill rotWithShape="1">
          <a:blip r:embed="rId6">
            <a:alphaModFix/>
          </a:blip>
          <a:srcRect/>
          <a:stretch/>
        </p:blipFill>
        <p:spPr>
          <a:xfrm>
            <a:off x="5466717" y="3564641"/>
            <a:ext cx="1477452" cy="1477452"/>
          </a:xfrm>
          <a:prstGeom prst="rect">
            <a:avLst/>
          </a:prstGeom>
          <a:noFill/>
          <a:ln>
            <a:noFill/>
          </a:ln>
        </p:spPr>
      </p:pic>
    </p:spTree>
    <p:extLst>
      <p:ext uri="{BB962C8B-B14F-4D97-AF65-F5344CB8AC3E}">
        <p14:creationId xmlns:p14="http://schemas.microsoft.com/office/powerpoint/2010/main" val="22978835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3"/>
          <p:cNvSpPr txBox="1"/>
          <p:nvPr/>
        </p:nvSpPr>
        <p:spPr>
          <a:xfrm>
            <a:off x="514350" y="971550"/>
            <a:ext cx="9010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492" name="Google Shape;492;p73"/>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Fall detection system</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493" name="Google Shape;493;p7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494" name="Google Shape;494;p73"/>
          <p:cNvSpPr/>
          <p:nvPr/>
        </p:nvSpPr>
        <p:spPr>
          <a:xfrm>
            <a:off x="447675" y="984360"/>
            <a:ext cx="4572000" cy="281551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Fall detection are similar to emergency call aids, but they go a step further. In case of a fall, the device sends a signal to the emergency control center.</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How does it work?</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device, available in the form of a watch, a pendant or a belt, contains a sensor.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95" name="Google Shape;495;p73"/>
          <p:cNvPicPr preferRelativeResize="0"/>
          <p:nvPr/>
        </p:nvPicPr>
        <p:blipFill rotWithShape="1">
          <a:blip r:embed="rId4">
            <a:alphaModFix/>
          </a:blip>
          <a:srcRect/>
          <a:stretch/>
        </p:blipFill>
        <p:spPr>
          <a:xfrm>
            <a:off x="5219700" y="1238250"/>
            <a:ext cx="3554302" cy="2371905"/>
          </a:xfrm>
          <a:prstGeom prst="rect">
            <a:avLst/>
          </a:prstGeom>
          <a:noFill/>
          <a:ln>
            <a:noFill/>
          </a:ln>
        </p:spPr>
      </p:pic>
      <p:sp>
        <p:nvSpPr>
          <p:cNvPr id="496" name="Google Shape;496;p73"/>
          <p:cNvSpPr/>
          <p:nvPr/>
        </p:nvSpPr>
        <p:spPr>
          <a:xfrm>
            <a:off x="428985" y="3799875"/>
            <a:ext cx="8229600" cy="87697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sensor measures speed, distance and direction and is programmed to detect a common pattern in falls: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A quick downward movement followed by no more motion.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211208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4"/>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503" name="Google Shape;503;p74"/>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Fall detection system</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04" name="Google Shape;504;p7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05" name="Google Shape;505;p74"/>
          <p:cNvSpPr/>
          <p:nvPr/>
        </p:nvSpPr>
        <p:spPr>
          <a:xfrm>
            <a:off x="658625" y="1185494"/>
            <a:ext cx="6972300" cy="115395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Watch this short video to understand how fall the detection system works: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06" name="Google Shape;506;p74">
            <a:hlinkClick r:id="rId4"/>
          </p:cNvPr>
          <p:cNvPicPr preferRelativeResize="0"/>
          <p:nvPr/>
        </p:nvPicPr>
        <p:blipFill rotWithShape="1">
          <a:blip r:embed="rId5">
            <a:alphaModFix/>
          </a:blip>
          <a:srcRect/>
          <a:stretch/>
        </p:blipFill>
        <p:spPr>
          <a:xfrm>
            <a:off x="3735973" y="1647988"/>
            <a:ext cx="1203500" cy="1236025"/>
          </a:xfrm>
          <a:prstGeom prst="rect">
            <a:avLst/>
          </a:prstGeom>
          <a:noFill/>
          <a:ln>
            <a:noFill/>
          </a:ln>
        </p:spPr>
      </p:pic>
      <p:sp>
        <p:nvSpPr>
          <p:cNvPr id="507" name="Google Shape;507;p74"/>
          <p:cNvSpPr txBox="1"/>
          <p:nvPr/>
        </p:nvSpPr>
        <p:spPr>
          <a:xfrm>
            <a:off x="146413" y="3583613"/>
            <a:ext cx="8919900" cy="8619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Lifeline Systems | Lifeline - How Fall Detection Works</a:t>
            </a:r>
            <a:endParaRPr kumimoji="0" sz="1200" b="1" i="0" u="none" strike="noStrike" kern="0" cap="none" spc="0" normalizeH="0" baseline="0" noProof="0">
              <a:ln>
                <a:noFill/>
              </a:ln>
              <a:solidFill>
                <a:srgbClr val="0F0F0F"/>
              </a:solidFill>
              <a:effectLst/>
              <a:highlight>
                <a:srgbClr val="FFFFFF"/>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08" name="Google Shape;508;p74" descr="Meet Ruth, who was able to continue to live independently after a fall because she quickly got assistance from Lifeline." title="Lifeline | How Fall Detection Works">
            <a:hlinkClick r:id="rId6"/>
          </p:cNvPr>
          <p:cNvPicPr preferRelativeResize="0"/>
          <p:nvPr/>
        </p:nvPicPr>
        <p:blipFill>
          <a:blip r:embed="rId7">
            <a:alphaModFix/>
          </a:blip>
          <a:stretch>
            <a:fillRect/>
          </a:stretch>
        </p:blipFill>
        <p:spPr>
          <a:xfrm>
            <a:off x="3048000" y="1714500"/>
            <a:ext cx="3048000" cy="1714500"/>
          </a:xfrm>
          <a:prstGeom prst="rect">
            <a:avLst/>
          </a:prstGeom>
          <a:noFill/>
          <a:ln>
            <a:noFill/>
          </a:ln>
        </p:spPr>
      </p:pic>
    </p:spTree>
    <p:extLst>
      <p:ext uri="{BB962C8B-B14F-4D97-AF65-F5344CB8AC3E}">
        <p14:creationId xmlns:p14="http://schemas.microsoft.com/office/powerpoint/2010/main" val="323450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10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5"/>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515" name="Google Shape;515;p75"/>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Tracking devices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16" name="Google Shape;516;p7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17" name="Google Shape;517;p75"/>
          <p:cNvSpPr/>
          <p:nvPr/>
        </p:nvSpPr>
        <p:spPr>
          <a:xfrm>
            <a:off x="514350" y="1105000"/>
            <a:ext cx="8073000" cy="42003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Tracking devices or </a:t>
            </a:r>
            <a:r>
              <a:rPr kumimoji="0" lang="de" sz="1800" b="1" i="0" u="none" strike="noStrike" kern="0" cap="none" spc="0" normalizeH="0" baseline="0" noProof="0">
                <a:ln>
                  <a:noFill/>
                </a:ln>
                <a:solidFill>
                  <a:srgbClr val="379C73"/>
                </a:solidFill>
                <a:effectLst/>
                <a:uLnTx/>
                <a:uFillTx/>
                <a:latin typeface="Arial"/>
                <a:cs typeface="Arial"/>
                <a:sym typeface="Arial"/>
              </a:rPr>
              <a:t>location monitoring services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that use satellite or mobile phone technology to locate and track a person. They can be used for spatially disoriented persons (e.g. people suffering from dementia).</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How does it work?</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79C73"/>
                </a:solidFill>
                <a:effectLst/>
                <a:uLnTx/>
                <a:uFillTx/>
                <a:latin typeface="Arial"/>
                <a:cs typeface="Arial"/>
                <a:sym typeface="Arial"/>
              </a:rPr>
              <a:t>GPS sensors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are built into a watch or used on a smartphone and thus allow the </a:t>
            </a:r>
            <a:r>
              <a:rPr kumimoji="0" lang="de" sz="1800" b="1" i="0" u="none" strike="noStrike" kern="0" cap="none" spc="0" normalizeH="0" baseline="0" noProof="0">
                <a:ln>
                  <a:noFill/>
                </a:ln>
                <a:solidFill>
                  <a:srgbClr val="379C73"/>
                </a:solidFill>
                <a:effectLst/>
                <a:uLnTx/>
                <a:uFillTx/>
                <a:latin typeface="Arial"/>
                <a:cs typeface="Arial"/>
                <a:sym typeface="Arial"/>
              </a:rPr>
              <a:t>location of the person to be monitored</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on a computer or similar device. Their position can be determined with an accuracy of up to 5 metres.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addition, they system can alert the carer if the monitored person leaves a defined area.</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2789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p:nvPr/>
        </p:nvSpPr>
        <p:spPr>
          <a:xfrm>
            <a:off x="514350" y="1104996"/>
            <a:ext cx="8115300" cy="3157211"/>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What does care technology actually mean? Before you are introduced to specific types of technology in care, let‘s start with an exercise:</a:t>
            </a: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 sz="1800" b="1" i="1" u="none" strike="noStrike" cap="none">
                <a:solidFill>
                  <a:srgbClr val="379C73"/>
                </a:solidFill>
                <a:latin typeface="Gill Sans"/>
                <a:ea typeface="Gill Sans"/>
                <a:cs typeface="Gill Sans"/>
                <a:sym typeface="Gill Sans"/>
              </a:rPr>
              <a:t>1. In your own words, explain what care technology means to you.</a:t>
            </a:r>
            <a:endParaRPr sz="700"/>
          </a:p>
          <a:p>
            <a:pPr marL="0" marR="0" lvl="0" indent="0" algn="l" rtl="0">
              <a:lnSpc>
                <a:spcPct val="100000"/>
              </a:lnSpc>
              <a:spcBef>
                <a:spcPts val="0"/>
              </a:spcBef>
              <a:spcAft>
                <a:spcPts val="0"/>
              </a:spcAft>
              <a:buNone/>
            </a:pPr>
            <a:endParaRPr sz="1800" b="1" i="1" u="none" strike="noStrike" cap="none">
              <a:solidFill>
                <a:srgbClr val="379C73"/>
              </a:solidFill>
              <a:latin typeface="Gill Sans"/>
              <a:ea typeface="Gill Sans"/>
              <a:cs typeface="Gill Sans"/>
              <a:sym typeface="Gill Sans"/>
            </a:endParaRPr>
          </a:p>
          <a:p>
            <a:pPr marL="0" marR="0" lvl="0" indent="0" algn="l" rtl="0">
              <a:lnSpc>
                <a:spcPct val="100000"/>
              </a:lnSpc>
              <a:spcBef>
                <a:spcPts val="0"/>
              </a:spcBef>
              <a:spcAft>
                <a:spcPts val="0"/>
              </a:spcAft>
              <a:buNone/>
            </a:pPr>
            <a:r>
              <a:rPr lang="de" sz="1800" b="1" i="1" u="none" strike="noStrike" cap="none">
                <a:solidFill>
                  <a:srgbClr val="379C73"/>
                </a:solidFill>
                <a:latin typeface="Gill Sans"/>
                <a:ea typeface="Gill Sans"/>
                <a:cs typeface="Gill Sans"/>
                <a:sym typeface="Gill Sans"/>
              </a:rPr>
              <a:t>2. List three examples of care technology and describe its purpose. </a:t>
            </a:r>
            <a:endParaRPr sz="1800" b="0" i="0" u="none" strike="noStrike" cap="none">
              <a:solidFill>
                <a:srgbClr val="374151"/>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40011"/>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4" name="Google Shape;364;p57"/>
          <p:cNvSpPr txBox="1"/>
          <p:nvPr/>
        </p:nvSpPr>
        <p:spPr>
          <a:xfrm>
            <a:off x="514350" y="312258"/>
            <a:ext cx="8322673"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Exercise</a:t>
            </a:r>
            <a:r>
              <a:rPr lang="de" sz="2700" b="0" i="0" u="none" strike="noStrike" cap="none">
                <a:solidFill>
                  <a:srgbClr val="000000"/>
                </a:solidFill>
                <a:latin typeface="Arial"/>
                <a:ea typeface="Arial"/>
                <a:cs typeface="Arial"/>
                <a:sym typeface="Arial"/>
              </a:rPr>
              <a:t> </a:t>
            </a:r>
            <a:r>
              <a:rPr lang="de" sz="2500" b="1" i="0" u="none" strike="noStrike" cap="none">
                <a:solidFill>
                  <a:srgbClr val="379C73"/>
                </a:solidFill>
                <a:latin typeface="Gill Sans"/>
                <a:ea typeface="Gill Sans"/>
                <a:cs typeface="Gill Sans"/>
                <a:sym typeface="Gill Sans"/>
              </a:rPr>
              <a:t>- What is technology in care?</a:t>
            </a:r>
            <a:endParaRPr sz="700" b="0" i="0" u="none" strike="noStrike" cap="none">
              <a:solidFill>
                <a:srgbClr val="000000"/>
              </a:solidFill>
              <a:latin typeface="Arial"/>
              <a:ea typeface="Arial"/>
              <a:cs typeface="Arial"/>
              <a:sym typeface="Arial"/>
            </a:endParaRPr>
          </a:p>
        </p:txBody>
      </p:sp>
      <p:sp>
        <p:nvSpPr>
          <p:cNvPr id="365" name="Google Shape;365;p5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pic>
        <p:nvPicPr>
          <p:cNvPr id="366" name="Google Shape;366;p57"/>
          <p:cNvPicPr preferRelativeResize="0"/>
          <p:nvPr/>
        </p:nvPicPr>
        <p:blipFill rotWithShape="1">
          <a:blip r:embed="rId4">
            <a:alphaModFix/>
          </a:blip>
          <a:srcRect/>
          <a:stretch/>
        </p:blipFill>
        <p:spPr>
          <a:xfrm>
            <a:off x="3894713" y="3327173"/>
            <a:ext cx="1561948" cy="156194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6"/>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524" name="Google Shape;524;p76"/>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Home sensors/Monitoring</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25" name="Google Shape;525;p7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26" name="Google Shape;526;p76"/>
          <p:cNvSpPr/>
          <p:nvPr/>
        </p:nvSpPr>
        <p:spPr>
          <a:xfrm>
            <a:off x="483013" y="951125"/>
            <a:ext cx="7335750" cy="170775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Watch this short video demonstrating how home sensors empower Bob, who faces mobility challenges, to remain independent at home:</a:t>
            </a:r>
            <a:r>
              <a:rPr kumimoji="0" lang="de" sz="1800" b="0" i="0" u="none" strike="noStrike" kern="0" cap="none" spc="0" normalizeH="0" baseline="0" noProof="0">
                <a:ln>
                  <a:noFill/>
                </a:ln>
                <a:solidFill>
                  <a:srgbClr val="000000"/>
                </a:solidFill>
                <a:effectLst/>
                <a:uLnTx/>
                <a:uFillTx/>
                <a:latin typeface="Arial"/>
                <a:ea typeface="Arial"/>
                <a:cs typeface="Arial"/>
                <a:sym typeface="Arial"/>
              </a:rPr>
              <a:t>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7" name="Google Shape;527;p76"/>
          <p:cNvSpPr txBox="1"/>
          <p:nvPr/>
        </p:nvSpPr>
        <p:spPr>
          <a:xfrm>
            <a:off x="68888" y="3870488"/>
            <a:ext cx="8919900" cy="8928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National Science Foundation News </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Home sensors enable seniors to live independently</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28" name="Google Shape;528;p76" descr="People are living longer and they desire to live as independently as possible in their senior years. But, independent lifestyles come with risks, such as debilitating falls and deteriorating health resulting from inadequate care. To address these issues, researchers are developing &quot;smart home&quot; technologies to enhance the safety of residents and monitor their health conditions using sensors and other devices&#10;&#10;The unobtrusive monitoring of individuals with in-home sensors offers enormous potential for detecting early health problems--before they become big problems--so timely interventions can be provided to improve the health trajectory. The result is continued high functional ability, independence and better health outcomes. Early detection of health changes is the key to this approach.&#10;&#10;This project leverages ongoing work at the University of Missouri in Health Alert Systems with sensor technology. The Health Alert System is being tested in senior housing in Columbia, Mo., (with partner, Americare) and Cedar Falls, Iowa, (with partner, Western Home Communities), using motion sensors for activity monitoring, webcam silhouette images and Kinect depth images for gait analysis, vision and acoustic sensing for fall detection, and a new hydraulic bed sensor that captures quantitative pulse, respiration and restlessness. Pattern recognition algorithms are used to look for changes in the sensor data patterns and generate health alerts to clinicians, who provide further diagnosis and determine appropriate interventions.&#10;&#10;The usability and effectiveness of the Health Alert System are being evaluated for managing chronic health conditions. Testing the Health Alert System at a remote site from the healthcare providers will provide important information about how the approach scales up into other settings. This will provide an important next step towards moving the approach into independent housing where seniors want to be, and offers significant potential healthcare cost savings.&#10;&#10;The research will impact the health care and quality of life for older adults. New approaches will assist health care providers to identify potential health problems early, offering a model for eldercare technology that keeps seniors independent while reducing health care costs. The project will train the next generation of researchers to handle real, cyber-physical systems. Students will be mentored by an interdisciplinary team, and research outcomes will be integrated into the classroom.&#10;&#10;The research in this episode was funded by NSF through the American Recovery and Reinvestment Act of 2009.&#10;&#10;Grant #/URLs: &#10;http://www.nsf.gov/awardsearch/showAward?AWD_ID=0703692&amp;HistoricalAwards=false&#10;http://www.nsf.gov/awardsearch/showAward?AWD_ID=0931607&amp;HistoricalAwards=false&#10;&#10;&#10;Miles O'Brien, Science Nation Correspondent&#10;Ann Kellan, Science Nation Producer" title="Home sensors enable seniors to live independently - Science Nation">
            <a:hlinkClick r:id="rId4"/>
          </p:cNvPr>
          <p:cNvPicPr preferRelativeResize="0"/>
          <p:nvPr/>
        </p:nvPicPr>
        <p:blipFill>
          <a:blip r:embed="rId5">
            <a:alphaModFix/>
          </a:blip>
          <a:stretch>
            <a:fillRect/>
          </a:stretch>
        </p:blipFill>
        <p:spPr>
          <a:xfrm>
            <a:off x="2543175" y="2063200"/>
            <a:ext cx="3048000" cy="1714500"/>
          </a:xfrm>
          <a:prstGeom prst="rect">
            <a:avLst/>
          </a:prstGeom>
          <a:noFill/>
          <a:ln>
            <a:noFill/>
          </a:ln>
        </p:spPr>
      </p:pic>
    </p:spTree>
    <p:extLst>
      <p:ext uri="{BB962C8B-B14F-4D97-AF65-F5344CB8AC3E}">
        <p14:creationId xmlns:p14="http://schemas.microsoft.com/office/powerpoint/2010/main" val="825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fade">
                                      <p:cBhvr>
                                        <p:cTn id="7" dur="1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7"/>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535" name="Google Shape;535;p77"/>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Automated shut-off devices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36" name="Google Shape;536;p7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37" name="Google Shape;537;p77"/>
          <p:cNvSpPr/>
          <p:nvPr/>
        </p:nvSpPr>
        <p:spPr>
          <a:xfrm>
            <a:off x="474475" y="1340175"/>
            <a:ext cx="6972300" cy="19848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With the assistance of a monitoring tool, </a:t>
            </a:r>
            <a:r>
              <a:rPr kumimoji="0" lang="de" sz="1800" b="1" i="0" u="none" strike="noStrike" kern="0" cap="none" spc="0" normalizeH="0" baseline="0" noProof="0">
                <a:ln>
                  <a:noFill/>
                </a:ln>
                <a:solidFill>
                  <a:srgbClr val="379C73"/>
                </a:solidFill>
                <a:effectLst/>
                <a:uLnTx/>
                <a:uFillTx/>
                <a:latin typeface="Arial"/>
                <a:cs typeface="Arial"/>
                <a:sym typeface="Arial"/>
              </a:rPr>
              <a:t>electronic devices are switched off automatically. </a:t>
            </a:r>
            <a:endParaRPr kumimoji="0" sz="1800" b="1" i="0" u="none" strike="noStrike" kern="0" cap="none" spc="0" normalizeH="0" baseline="0" noProof="0">
              <a:ln>
                <a:noFill/>
              </a:ln>
              <a:solidFill>
                <a:srgbClr val="379C73"/>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 instance, the stove switches off automatically when the temperature exceeds a critical threshold or after a predefined time has passed.</a:t>
            </a:r>
            <a:r>
              <a:rPr kumimoji="0" lang="de" sz="18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38" name="Google Shape;538;p77"/>
          <p:cNvPicPr preferRelativeResize="0"/>
          <p:nvPr/>
        </p:nvPicPr>
        <p:blipFill rotWithShape="1">
          <a:blip r:embed="rId4">
            <a:alphaModFix/>
          </a:blip>
          <a:srcRect/>
          <a:stretch/>
        </p:blipFill>
        <p:spPr>
          <a:xfrm>
            <a:off x="3200400" y="3012163"/>
            <a:ext cx="3162300" cy="1772279"/>
          </a:xfrm>
          <a:prstGeom prst="rect">
            <a:avLst/>
          </a:prstGeom>
          <a:noFill/>
          <a:ln>
            <a:noFill/>
          </a:ln>
        </p:spPr>
      </p:pic>
    </p:spTree>
    <p:extLst>
      <p:ext uri="{BB962C8B-B14F-4D97-AF65-F5344CB8AC3E}">
        <p14:creationId xmlns:p14="http://schemas.microsoft.com/office/powerpoint/2010/main" val="37316243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49"/>
        <p:cNvGrpSpPr/>
        <p:nvPr/>
      </p:nvGrpSpPr>
      <p:grpSpPr>
        <a:xfrm>
          <a:off x="0" y="0"/>
          <a:ext cx="0" cy="0"/>
          <a:chOff x="0" y="0"/>
          <a:chExt cx="0" cy="0"/>
        </a:xfrm>
      </p:grpSpPr>
      <p:grpSp>
        <p:nvGrpSpPr>
          <p:cNvPr id="550" name="Google Shape;550;p79"/>
          <p:cNvGrpSpPr/>
          <p:nvPr/>
        </p:nvGrpSpPr>
        <p:grpSpPr>
          <a:xfrm>
            <a:off x="0" y="749144"/>
            <a:ext cx="9144059" cy="4394532"/>
            <a:chOff x="0" y="-38100"/>
            <a:chExt cx="4816592" cy="2314800"/>
          </a:xfrm>
        </p:grpSpPr>
        <p:sp>
          <p:nvSpPr>
            <p:cNvPr id="551" name="Google Shape;551;p7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52" name="Google Shape;552;p79"/>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53" name="Google Shape;553;p7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54" name="Google Shape;554;p79"/>
          <p:cNvSpPr txBox="1"/>
          <p:nvPr/>
        </p:nvSpPr>
        <p:spPr>
          <a:xfrm>
            <a:off x="454192" y="144674"/>
            <a:ext cx="7260900" cy="923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Memory Aids and Reminders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555" name="Google Shape;555;p79"/>
          <p:cNvSpPr txBox="1"/>
          <p:nvPr/>
        </p:nvSpPr>
        <p:spPr>
          <a:xfrm>
            <a:off x="402462" y="1653488"/>
            <a:ext cx="5722500" cy="207795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In what way do smart systems help your clients to sort, organise and manage daily activities</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556" name="Google Shape;556;p79"/>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557" name="Google Shape;557;p79"/>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990612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0"/>
          <p:cNvSpPr txBox="1"/>
          <p:nvPr/>
        </p:nvSpPr>
        <p:spPr>
          <a:xfrm>
            <a:off x="514350" y="312258"/>
            <a:ext cx="7462335" cy="8976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379C73"/>
              </a:buClr>
              <a:buSzPts val="2500"/>
              <a:buFont typeface="Gill Sans"/>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Medication Management Apps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Calibri"/>
              <a:buNone/>
              <a:tabLst/>
              <a:defRPr/>
            </a:pP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64" name="Google Shape;564;p8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65" name="Google Shape;565;p80"/>
          <p:cNvSpPr txBox="1"/>
          <p:nvPr/>
        </p:nvSpPr>
        <p:spPr>
          <a:xfrm>
            <a:off x="514350" y="1085850"/>
            <a:ext cx="5391150" cy="50974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7468"/>
              </a:lnSpc>
              <a:spcBef>
                <a:spcPts val="0"/>
              </a:spcBef>
              <a:spcAft>
                <a:spcPts val="0"/>
              </a:spcAft>
              <a:buClr>
                <a:srgbClr val="000000"/>
              </a:buClr>
              <a:buSzPts val="1600"/>
              <a:buFont typeface="Calibri"/>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simplest form of pill management is the well-known pill boxes. However, nowadays there are already quite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smart devices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available.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Medication Management Apps, for example, allow to enter dosage information for medication or supplements,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set up reminders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and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keep track</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of when the client has to take their pills. Ideally, the App is paired with a smart pill organiser.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79964"/>
              </a:lnSpc>
              <a:spcBef>
                <a:spcPts val="0"/>
              </a:spcBef>
              <a:spcAft>
                <a:spcPts val="0"/>
              </a:spcAft>
              <a:buClr>
                <a:srgbClr val="000000"/>
              </a:buClr>
              <a:buSzPts val="1400"/>
              <a:buFont typeface="Calibri"/>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66" name="Google Shape;566;p80"/>
          <p:cNvPicPr preferRelativeResize="0"/>
          <p:nvPr/>
        </p:nvPicPr>
        <p:blipFill rotWithShape="1">
          <a:blip r:embed="rId4">
            <a:alphaModFix/>
          </a:blip>
          <a:srcRect/>
          <a:stretch/>
        </p:blipFill>
        <p:spPr>
          <a:xfrm>
            <a:off x="6096000" y="1227553"/>
            <a:ext cx="2453764" cy="3676650"/>
          </a:xfrm>
          <a:prstGeom prst="rect">
            <a:avLst/>
          </a:prstGeom>
          <a:noFill/>
          <a:ln>
            <a:noFill/>
          </a:ln>
        </p:spPr>
      </p:pic>
    </p:spTree>
    <p:extLst>
      <p:ext uri="{BB962C8B-B14F-4D97-AF65-F5344CB8AC3E}">
        <p14:creationId xmlns:p14="http://schemas.microsoft.com/office/powerpoint/2010/main" val="36714003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1"/>
          <p:cNvSpPr txBox="1"/>
          <p:nvPr/>
        </p:nvSpPr>
        <p:spPr>
          <a:xfrm>
            <a:off x="514350" y="312259"/>
            <a:ext cx="7462350" cy="923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379C73"/>
              </a:buClr>
              <a:buSzPts val="2500"/>
              <a:buFont typeface="Gill Sans"/>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 - Smart Pill Organiser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Calibri"/>
              <a:buNone/>
              <a:tabLst/>
              <a:defRPr/>
            </a:pP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73" name="Google Shape;573;p8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74" name="Google Shape;574;p81"/>
          <p:cNvSpPr txBox="1"/>
          <p:nvPr/>
        </p:nvSpPr>
        <p:spPr>
          <a:xfrm>
            <a:off x="514350" y="761099"/>
            <a:ext cx="7867800" cy="6249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Watch the video of a smart pill organiser connected to an App via Bluetooth and answer the questions below.</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379C73"/>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379C73"/>
              </a:buClr>
              <a:buSzPts val="1600"/>
              <a:buFont typeface="Arial"/>
              <a:buChar char="●"/>
              <a:tabLst/>
              <a:defRPr/>
            </a:pPr>
            <a:r>
              <a:rPr kumimoji="0" lang="de" sz="1600" b="1" i="1" u="none" strike="noStrike" kern="0" cap="none" spc="0" normalizeH="0" baseline="0" noProof="0">
                <a:ln>
                  <a:noFill/>
                </a:ln>
                <a:solidFill>
                  <a:srgbClr val="379C73"/>
                </a:solidFill>
                <a:effectLst/>
                <a:uLnTx/>
                <a:uFillTx/>
                <a:latin typeface="Arial"/>
                <a:cs typeface="Arial"/>
                <a:sym typeface="Arial"/>
              </a:rPr>
              <a:t>Who do you think could benefit from such a technology? </a:t>
            </a:r>
            <a:endParaRPr kumimoji="0" sz="1600" b="1" i="1" u="none" strike="noStrike" kern="0" cap="none" spc="0" normalizeH="0" baseline="0" noProof="0">
              <a:ln>
                <a:noFill/>
              </a:ln>
              <a:solidFill>
                <a:srgbClr val="379C73"/>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379C73"/>
              </a:buClr>
              <a:buSzPts val="1600"/>
              <a:buFont typeface="Arial"/>
              <a:buChar char="●"/>
              <a:tabLst/>
              <a:defRPr/>
            </a:pPr>
            <a:r>
              <a:rPr kumimoji="0" lang="de" sz="1600" b="1" i="1" u="none" strike="noStrike" kern="0" cap="none" spc="0" normalizeH="0" baseline="0" noProof="0">
                <a:ln>
                  <a:noFill/>
                </a:ln>
                <a:solidFill>
                  <a:srgbClr val="379C73"/>
                </a:solidFill>
                <a:effectLst/>
                <a:uLnTx/>
                <a:uFillTx/>
                <a:latin typeface="Arial"/>
                <a:cs typeface="Arial"/>
                <a:sym typeface="Arial"/>
              </a:rPr>
              <a:t>Do you think it would be difficult for you to handle such an App and pill organiser? </a:t>
            </a:r>
            <a:endParaRPr kumimoji="0" sz="1600" b="1" i="1" u="none" strike="noStrike" kern="0" cap="none" spc="0" normalizeH="0" baseline="0" noProof="0">
              <a:ln>
                <a:noFill/>
              </a:ln>
              <a:solidFill>
                <a:srgbClr val="379C73"/>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379C73"/>
              </a:buClr>
              <a:buSzPts val="1600"/>
              <a:buFont typeface="Arial"/>
              <a:buChar char="●"/>
              <a:tabLst/>
              <a:defRPr/>
            </a:pPr>
            <a:r>
              <a:rPr kumimoji="0" lang="de" sz="1600" b="1" i="1" u="none" strike="noStrike" kern="0" cap="none" spc="0" normalizeH="0" baseline="0" noProof="0">
                <a:ln>
                  <a:noFill/>
                </a:ln>
                <a:solidFill>
                  <a:srgbClr val="379C73"/>
                </a:solidFill>
                <a:effectLst/>
                <a:uLnTx/>
                <a:uFillTx/>
                <a:latin typeface="Arial"/>
                <a:cs typeface="Arial"/>
                <a:sym typeface="Arial"/>
              </a:rPr>
              <a:t>What skills are you lacking?</a:t>
            </a:r>
            <a:endParaRPr kumimoji="0" sz="1600" b="1" i="1" u="none" strike="noStrike" kern="0" cap="none" spc="0" normalizeH="0" baseline="0" noProof="0">
              <a:ln>
                <a:noFill/>
              </a:ln>
              <a:solidFill>
                <a:srgbClr val="379C73"/>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75" name="Google Shape;575;p81"/>
          <p:cNvSpPr txBox="1"/>
          <p:nvPr/>
        </p:nvSpPr>
        <p:spPr>
          <a:xfrm>
            <a:off x="-51750" y="3444850"/>
            <a:ext cx="8919900" cy="3078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Zoksi </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How does the pillbox connect to Bluetooth？</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76" name="Google Shape;576;p81" title="Zoksi Smart Pill Organizer with Bluetooth">
            <a:hlinkClick r:id="rId4"/>
          </p:cNvPr>
          <p:cNvPicPr preferRelativeResize="0"/>
          <p:nvPr/>
        </p:nvPicPr>
        <p:blipFill>
          <a:blip r:embed="rId5">
            <a:alphaModFix/>
          </a:blip>
          <a:stretch>
            <a:fillRect/>
          </a:stretch>
        </p:blipFill>
        <p:spPr>
          <a:xfrm>
            <a:off x="2590175" y="1730350"/>
            <a:ext cx="3048000" cy="1714500"/>
          </a:xfrm>
          <a:prstGeom prst="rect">
            <a:avLst/>
          </a:prstGeom>
          <a:noFill/>
          <a:ln>
            <a:noFill/>
          </a:ln>
        </p:spPr>
      </p:pic>
    </p:spTree>
    <p:extLst>
      <p:ext uri="{BB962C8B-B14F-4D97-AF65-F5344CB8AC3E}">
        <p14:creationId xmlns:p14="http://schemas.microsoft.com/office/powerpoint/2010/main" val="10407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10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2"/>
          <p:cNvSpPr txBox="1"/>
          <p:nvPr/>
        </p:nvSpPr>
        <p:spPr>
          <a:xfrm>
            <a:off x="514350" y="312258"/>
            <a:ext cx="7462335" cy="86183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379C73"/>
              </a:buClr>
              <a:buSzPts val="2500"/>
              <a:buFont typeface="Gill Sans"/>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Automatic Medication Dispenser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Calibri"/>
              <a:buNone/>
              <a:tabLst/>
              <a:defRPr/>
            </a:pP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83" name="Google Shape;583;p8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84" name="Google Shape;584;p82"/>
          <p:cNvSpPr txBox="1"/>
          <p:nvPr/>
        </p:nvSpPr>
        <p:spPr>
          <a:xfrm>
            <a:off x="432706" y="1018902"/>
            <a:ext cx="5576208" cy="52070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72"/>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79964"/>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most advanced pill management are </a:t>
            </a:r>
            <a:r>
              <a:rPr kumimoji="0" lang="de" sz="1800" b="1" i="0" u="none" strike="noStrike" kern="0" cap="none" spc="0" normalizeH="0" baseline="0" noProof="0">
                <a:ln>
                  <a:noFill/>
                </a:ln>
                <a:solidFill>
                  <a:srgbClr val="379C73"/>
                </a:solidFill>
                <a:effectLst/>
                <a:uLnTx/>
                <a:uFillTx/>
                <a:latin typeface="Gill Sans"/>
                <a:ea typeface="Gill Sans"/>
                <a:cs typeface="Gill Sans"/>
                <a:sym typeface="Gill Sans"/>
              </a:rPr>
              <a:t>automatic medication dispensers.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They can be pre-loaded with medication and programmed to dispense the right dose at the right time. When connected to an App, the user can get notifications and track the progress.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79964"/>
              </a:lnSpc>
              <a:spcBef>
                <a:spcPts val="0"/>
              </a:spcBef>
              <a:spcAft>
                <a:spcPts val="0"/>
              </a:spcAft>
              <a:buClr>
                <a:srgbClr val="000000"/>
              </a:buClr>
              <a:buSzPts val="1400"/>
              <a:buFont typeface="Calibri"/>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85" name="Google Shape;585;p82"/>
          <p:cNvPicPr preferRelativeResize="0"/>
          <p:nvPr/>
        </p:nvPicPr>
        <p:blipFill rotWithShape="1">
          <a:blip r:embed="rId4">
            <a:alphaModFix/>
          </a:blip>
          <a:srcRect/>
          <a:stretch/>
        </p:blipFill>
        <p:spPr>
          <a:xfrm>
            <a:off x="6163314" y="1469571"/>
            <a:ext cx="2779090" cy="2779089"/>
          </a:xfrm>
          <a:prstGeom prst="rect">
            <a:avLst/>
          </a:prstGeom>
          <a:noFill/>
          <a:ln>
            <a:noFill/>
          </a:ln>
        </p:spPr>
      </p:pic>
    </p:spTree>
    <p:extLst>
      <p:ext uri="{BB962C8B-B14F-4D97-AF65-F5344CB8AC3E}">
        <p14:creationId xmlns:p14="http://schemas.microsoft.com/office/powerpoint/2010/main" val="4196558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3"/>
          <p:cNvSpPr txBox="1"/>
          <p:nvPr/>
        </p:nvSpPr>
        <p:spPr>
          <a:xfrm>
            <a:off x="514350" y="312258"/>
            <a:ext cx="7462335" cy="8976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379C73"/>
              </a:buClr>
              <a:buSzPts val="2500"/>
              <a:buFont typeface="Gill Sans"/>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Video - Automatic Medication Dispenser</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Calibri"/>
              <a:buNone/>
              <a:tabLst/>
              <a:defRPr/>
            </a:pP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592" name="Google Shape;592;p8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93" name="Google Shape;593;p83"/>
          <p:cNvSpPr txBox="1"/>
          <p:nvPr/>
        </p:nvSpPr>
        <p:spPr>
          <a:xfrm>
            <a:off x="626776" y="894200"/>
            <a:ext cx="7554000" cy="39990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video shows how “Hero” an automatic in-home medication manager works: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While watching the short clip consider the follow</a:t>
            </a:r>
            <a:r>
              <a:rPr kumimoji="0" lang="de" sz="1800" b="0" i="0" u="none" strike="noStrike" kern="0" cap="none" spc="0" normalizeH="0" baseline="0" noProof="0">
                <a:ln>
                  <a:noFill/>
                </a:ln>
                <a:solidFill>
                  <a:srgbClr val="595959"/>
                </a:solidFill>
                <a:effectLst/>
                <a:uLnTx/>
                <a:uFillTx/>
                <a:latin typeface="Arial"/>
                <a:cs typeface="Arial"/>
                <a:sym typeface="Arial"/>
              </a:rPr>
              <a:t>ing questions:</a:t>
            </a:r>
            <a:endParaRPr kumimoji="0" sz="1800" b="0"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cs typeface="Arial"/>
              <a:sym typeface="Arial"/>
            </a:endParaRPr>
          </a:p>
          <a:p>
            <a:pPr marL="457200" marR="0" lvl="0" indent="-330200" algn="l" defTabSz="914400" rtl="0" eaLnBrk="1" fontAlgn="auto" latinLnBrk="0" hangingPunct="1">
              <a:lnSpc>
                <a:spcPct val="115000"/>
              </a:lnSpc>
              <a:spcBef>
                <a:spcPts val="0"/>
              </a:spcBef>
              <a:spcAft>
                <a:spcPts val="0"/>
              </a:spcAft>
              <a:buClr>
                <a:srgbClr val="379C73"/>
              </a:buClr>
              <a:buSzPts val="1600"/>
              <a:buFont typeface="Arial"/>
              <a:buChar char="●"/>
              <a:tabLst/>
              <a:defRPr/>
            </a:pPr>
            <a:r>
              <a:rPr kumimoji="0" lang="de" sz="1600" b="1" i="1" u="none" strike="noStrike" kern="0" cap="none" spc="0" normalizeH="0" baseline="0" noProof="0">
                <a:ln>
                  <a:noFill/>
                </a:ln>
                <a:solidFill>
                  <a:srgbClr val="379C73"/>
                </a:solidFill>
                <a:effectLst/>
                <a:uLnTx/>
                <a:uFillTx/>
                <a:latin typeface="Arial"/>
                <a:cs typeface="Arial"/>
                <a:sym typeface="Arial"/>
              </a:rPr>
              <a:t>Who would benefit most from using such an automatic medication manager? </a:t>
            </a:r>
            <a:endParaRPr kumimoji="0" sz="1600" b="1" i="1" u="none" strike="noStrike" kern="0" cap="none" spc="0" normalizeH="0" baseline="0" noProof="0">
              <a:ln>
                <a:noFill/>
              </a:ln>
              <a:solidFill>
                <a:srgbClr val="379C73"/>
              </a:solidFill>
              <a:effectLst/>
              <a:uLnTx/>
              <a:uFillTx/>
              <a:latin typeface="Arial"/>
              <a:cs typeface="Arial"/>
              <a:sym typeface="Arial"/>
            </a:endParaRPr>
          </a:p>
          <a:p>
            <a:pPr marL="457200" marR="0" lvl="0" indent="-330200" algn="l" defTabSz="914400" rtl="0" eaLnBrk="1" fontAlgn="auto" latinLnBrk="0" hangingPunct="1">
              <a:lnSpc>
                <a:spcPct val="115000"/>
              </a:lnSpc>
              <a:spcBef>
                <a:spcPts val="0"/>
              </a:spcBef>
              <a:spcAft>
                <a:spcPts val="0"/>
              </a:spcAft>
              <a:buClr>
                <a:srgbClr val="379C73"/>
              </a:buClr>
              <a:buSzPts val="1600"/>
              <a:buFont typeface="Arial"/>
              <a:buChar char="●"/>
              <a:tabLst/>
              <a:defRPr/>
            </a:pPr>
            <a:r>
              <a:rPr kumimoji="0" lang="de" sz="1600" b="1" i="1" u="none" strike="noStrike" kern="0" cap="none" spc="0" normalizeH="0" baseline="0" noProof="0">
                <a:ln>
                  <a:noFill/>
                </a:ln>
                <a:solidFill>
                  <a:srgbClr val="379C73"/>
                </a:solidFill>
                <a:effectLst/>
                <a:uLnTx/>
                <a:uFillTx/>
                <a:latin typeface="Arial"/>
                <a:cs typeface="Arial"/>
                <a:sym typeface="Arial"/>
              </a:rPr>
              <a:t>Do you think this device could help someone with cognitive disabilities?</a:t>
            </a:r>
            <a:endParaRPr kumimoji="0" sz="1600" b="1" i="1" u="none" strike="noStrike" kern="0" cap="none" spc="0" normalizeH="0" baseline="0" noProof="0">
              <a:ln>
                <a:noFill/>
              </a:ln>
              <a:solidFill>
                <a:srgbClr val="379C73"/>
              </a:solidFill>
              <a:effectLst/>
              <a:uLnTx/>
              <a:uFillTx/>
              <a:latin typeface="Arial"/>
              <a:cs typeface="Arial"/>
              <a:sym typeface="Arial"/>
            </a:endParaRPr>
          </a:p>
        </p:txBody>
      </p:sp>
      <p:sp>
        <p:nvSpPr>
          <p:cNvPr id="594" name="Google Shape;594;p83"/>
          <p:cNvSpPr txBox="1"/>
          <p:nvPr/>
        </p:nvSpPr>
        <p:spPr>
          <a:xfrm>
            <a:off x="-21837" y="2582663"/>
            <a:ext cx="8919900" cy="3078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Hero </a:t>
            </a:r>
            <a:r>
              <a:rPr kumimoji="0" lang="de" sz="20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How Hero works</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95" name="Google Shape;595;p83" title="How Hero Works">
            <a:hlinkClick r:id="rId4"/>
          </p:cNvPr>
          <p:cNvPicPr preferRelativeResize="0"/>
          <p:nvPr/>
        </p:nvPicPr>
        <p:blipFill>
          <a:blip r:embed="rId5">
            <a:alphaModFix/>
          </a:blip>
          <a:stretch>
            <a:fillRect/>
          </a:stretch>
        </p:blipFill>
        <p:spPr>
          <a:xfrm>
            <a:off x="2721500" y="1522725"/>
            <a:ext cx="3048000" cy="1714500"/>
          </a:xfrm>
          <a:prstGeom prst="rect">
            <a:avLst/>
          </a:prstGeom>
          <a:noFill/>
          <a:ln>
            <a:noFill/>
          </a:ln>
        </p:spPr>
      </p:pic>
    </p:spTree>
    <p:extLst>
      <p:ext uri="{BB962C8B-B14F-4D97-AF65-F5344CB8AC3E}">
        <p14:creationId xmlns:p14="http://schemas.microsoft.com/office/powerpoint/2010/main" val="113586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animEffect transition="in" filter="fade">
                                      <p:cBhvr>
                                        <p:cTn id="7" dur="10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4"/>
          <p:cNvSpPr txBox="1"/>
          <p:nvPr/>
        </p:nvSpPr>
        <p:spPr>
          <a:xfrm>
            <a:off x="514350" y="312258"/>
            <a:ext cx="7462335" cy="8976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379C73"/>
              </a:buClr>
              <a:buSzPts val="2500"/>
              <a:buFont typeface="Gill Sans"/>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Digital Reminder Apps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000000"/>
              </a:buClr>
              <a:buSzPts val="2500"/>
              <a:buFont typeface="Calibri"/>
              <a:buNone/>
              <a:tabLst/>
              <a:defRPr/>
            </a:pP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602" name="Google Shape;602;p8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03" name="Google Shape;603;p84"/>
          <p:cNvSpPr txBox="1"/>
          <p:nvPr/>
        </p:nvSpPr>
        <p:spPr>
          <a:xfrm>
            <a:off x="530678" y="729115"/>
            <a:ext cx="7622700" cy="5706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72"/>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79964"/>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There are various Apps, that help people to remember appointments, everyday tasks and other essential information.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79964"/>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79964"/>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Examples are: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79964"/>
              </a:lnSpc>
              <a:spcBef>
                <a:spcPts val="0"/>
              </a:spcBef>
              <a:spcAft>
                <a:spcPts val="0"/>
              </a:spcAft>
              <a:buClr>
                <a:srgbClr val="595959"/>
              </a:buClr>
              <a:buSzPts val="1800"/>
              <a:buFont typeface="Arial"/>
              <a:buChar char="●"/>
              <a:tabLst/>
              <a:defRPr/>
            </a:pPr>
            <a:r>
              <a:rPr kumimoji="0" lang="de" sz="1800" b="1" i="0" u="none" strike="noStrike" kern="0" cap="none" spc="0" normalizeH="0" baseline="0" noProof="0">
                <a:ln>
                  <a:noFill/>
                </a:ln>
                <a:solidFill>
                  <a:srgbClr val="379C73"/>
                </a:solidFill>
                <a:effectLst/>
                <a:uLnTx/>
                <a:uFillTx/>
                <a:latin typeface="Arial"/>
                <a:cs typeface="Arial"/>
                <a:sym typeface="Arial"/>
              </a:rPr>
              <a:t>MinimaList: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To Do List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l" defTabSz="914400" rtl="0" eaLnBrk="1" fontAlgn="auto" latinLnBrk="0" hangingPunct="1">
              <a:lnSpc>
                <a:spcPct val="179964"/>
              </a:lnSpc>
              <a:spcBef>
                <a:spcPts val="0"/>
              </a:spcBef>
              <a:spcAft>
                <a:spcPts val="0"/>
              </a:spcAft>
              <a:buClr>
                <a:srgbClr val="379C73"/>
              </a:buClr>
              <a:buSzPts val="1800"/>
              <a:buFont typeface="Arial"/>
              <a:buChar char="●"/>
              <a:tabLst/>
              <a:defRPr/>
            </a:pPr>
            <a:r>
              <a:rPr kumimoji="0" lang="de" sz="1800" b="1" i="0" u="none" strike="noStrike" kern="0" cap="none" spc="0" normalizeH="0" baseline="0" noProof="0">
                <a:ln>
                  <a:noFill/>
                </a:ln>
                <a:solidFill>
                  <a:srgbClr val="379C73"/>
                </a:solidFill>
                <a:effectLst/>
                <a:uLnTx/>
                <a:uFillTx/>
                <a:latin typeface="Arial"/>
                <a:cs typeface="Arial"/>
                <a:sym typeface="Arial"/>
              </a:rPr>
              <a:t>Structured- Daily Schedule</a:t>
            </a:r>
            <a:endParaRPr kumimoji="0" sz="1800" b="1" i="0" u="none" strike="noStrike" kern="0" cap="none" spc="0" normalizeH="0" baseline="0" noProof="0">
              <a:ln>
                <a:noFill/>
              </a:ln>
              <a:solidFill>
                <a:srgbClr val="379C73"/>
              </a:solidFill>
              <a:effectLst/>
              <a:uLnTx/>
              <a:uFillTx/>
              <a:latin typeface="Arial"/>
              <a:cs typeface="Arial"/>
              <a:sym typeface="Arial"/>
            </a:endParaRPr>
          </a:p>
          <a:p>
            <a:pPr marL="228600" marR="0" lvl="0" indent="-228600" algn="l" defTabSz="914400" rtl="0" eaLnBrk="1" fontAlgn="auto" latinLnBrk="0" hangingPunct="1">
              <a:lnSpc>
                <a:spcPct val="179964"/>
              </a:lnSpc>
              <a:spcBef>
                <a:spcPts val="0"/>
              </a:spcBef>
              <a:spcAft>
                <a:spcPts val="0"/>
              </a:spcAft>
              <a:buClr>
                <a:srgbClr val="595959"/>
              </a:buClr>
              <a:buSzPts val="1800"/>
              <a:buFont typeface="Arial"/>
              <a:buChar char="●"/>
              <a:tabLst/>
              <a:defRPr/>
            </a:pPr>
            <a:r>
              <a:rPr kumimoji="0" lang="de" sz="1800" b="1" i="0" u="none" strike="noStrike" kern="0" cap="none" spc="0" normalizeH="0" baseline="0" noProof="0">
                <a:ln>
                  <a:noFill/>
                </a:ln>
                <a:solidFill>
                  <a:srgbClr val="379C73"/>
                </a:solidFill>
                <a:effectLst/>
                <a:uLnTx/>
                <a:uFillTx/>
                <a:latin typeface="Arial"/>
                <a:cs typeface="Arial"/>
                <a:sym typeface="Arial"/>
              </a:rPr>
              <a:t>It’s Done!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(free download on iOS and Android)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04" name="Google Shape;604;p84"/>
          <p:cNvPicPr preferRelativeResize="0"/>
          <p:nvPr/>
        </p:nvPicPr>
        <p:blipFill rotWithShape="1">
          <a:blip r:embed="rId4">
            <a:alphaModFix/>
          </a:blip>
          <a:srcRect/>
          <a:stretch/>
        </p:blipFill>
        <p:spPr>
          <a:xfrm>
            <a:off x="5648390" y="1610213"/>
            <a:ext cx="3105150" cy="3105150"/>
          </a:xfrm>
          <a:prstGeom prst="rect">
            <a:avLst/>
          </a:prstGeom>
          <a:noFill/>
          <a:ln>
            <a:noFill/>
          </a:ln>
        </p:spPr>
      </p:pic>
    </p:spTree>
    <p:extLst>
      <p:ext uri="{BB962C8B-B14F-4D97-AF65-F5344CB8AC3E}">
        <p14:creationId xmlns:p14="http://schemas.microsoft.com/office/powerpoint/2010/main" val="4833610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08"/>
        <p:cNvGrpSpPr/>
        <p:nvPr/>
      </p:nvGrpSpPr>
      <p:grpSpPr>
        <a:xfrm>
          <a:off x="0" y="0"/>
          <a:ext cx="0" cy="0"/>
          <a:chOff x="0" y="0"/>
          <a:chExt cx="0" cy="0"/>
        </a:xfrm>
      </p:grpSpPr>
      <p:grpSp>
        <p:nvGrpSpPr>
          <p:cNvPr id="609" name="Google Shape;609;p85"/>
          <p:cNvGrpSpPr/>
          <p:nvPr/>
        </p:nvGrpSpPr>
        <p:grpSpPr>
          <a:xfrm>
            <a:off x="0" y="749144"/>
            <a:ext cx="9144059" cy="4394532"/>
            <a:chOff x="0" y="-38100"/>
            <a:chExt cx="4816592" cy="2314800"/>
          </a:xfrm>
        </p:grpSpPr>
        <p:sp>
          <p:nvSpPr>
            <p:cNvPr id="610" name="Google Shape;610;p8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11" name="Google Shape;611;p85"/>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12" name="Google Shape;612;p8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13" name="Google Shape;613;p85"/>
          <p:cNvSpPr txBox="1"/>
          <p:nvPr/>
        </p:nvSpPr>
        <p:spPr>
          <a:xfrm>
            <a:off x="454192" y="144674"/>
            <a:ext cx="7260900" cy="38475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FFFFFF"/>
              </a:buClr>
              <a:buSzPts val="2500"/>
              <a:buFont typeface="Gill Sans"/>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Smart Home Devices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614" name="Google Shape;614;p85"/>
          <p:cNvSpPr txBox="1"/>
          <p:nvPr/>
        </p:nvSpPr>
        <p:spPr>
          <a:xfrm>
            <a:off x="328562" y="1786725"/>
            <a:ext cx="5722500" cy="15699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de" sz="3300" b="1" i="0" u="none" strike="noStrike" kern="0" cap="none" spc="0" normalizeH="0" baseline="0" noProof="0">
                <a:ln>
                  <a:noFill/>
                </a:ln>
                <a:solidFill>
                  <a:srgbClr val="3F3F3F"/>
                </a:solidFill>
                <a:effectLst/>
                <a:uLnTx/>
                <a:uFillTx/>
                <a:latin typeface="Arial"/>
                <a:ea typeface="Arial"/>
                <a:cs typeface="Arial"/>
                <a:sym typeface="Arial"/>
              </a:rPr>
              <a:t>What are smart home devices and how do they work</a:t>
            </a:r>
            <a:endParaRPr kumimoji="0" sz="33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615" name="Google Shape;615;p85"/>
          <p:cNvSpPr txBox="1"/>
          <p:nvPr/>
        </p:nvSpPr>
        <p:spPr>
          <a:xfrm>
            <a:off x="5873751" y="212499"/>
            <a:ext cx="863550" cy="5541300"/>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616" name="Google Shape;616;p85"/>
          <p:cNvSpPr txBox="1">
            <a:spLocks noGrp="1"/>
          </p:cNvSpPr>
          <p:nvPr>
            <p:ph type="ftr" idx="11"/>
          </p:nvPr>
        </p:nvSpPr>
        <p:spPr>
          <a:xfrm>
            <a:off x="1562100" y="3178175"/>
            <a:ext cx="1447800" cy="182550"/>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676425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86"/>
          <p:cNvSpPr txBox="1"/>
          <p:nvPr/>
        </p:nvSpPr>
        <p:spPr>
          <a:xfrm>
            <a:off x="514350" y="1104996"/>
            <a:ext cx="7105650" cy="160300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Sansita"/>
              <a:ea typeface="Sansita"/>
              <a:cs typeface="Sansita"/>
              <a:sym typeface="Sansita"/>
            </a:endParaRPr>
          </a:p>
        </p:txBody>
      </p:sp>
      <p:sp>
        <p:nvSpPr>
          <p:cNvPr id="623" name="Google Shape;623;p86"/>
          <p:cNvSpPr txBox="1"/>
          <p:nvPr/>
        </p:nvSpPr>
        <p:spPr>
          <a:xfrm>
            <a:off x="514350" y="312259"/>
            <a:ext cx="7260855" cy="4129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379C73"/>
                </a:solidFill>
                <a:effectLst/>
                <a:uLnTx/>
                <a:uFillTx/>
                <a:latin typeface="Gill Sans"/>
                <a:ea typeface="Gill Sans"/>
                <a:cs typeface="Gill Sans"/>
                <a:sym typeface="Gill Sans"/>
              </a:rPr>
              <a:t>What are smart homes?</a:t>
            </a:r>
            <a:endParaRPr kumimoji="0" sz="25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624" name="Google Shape;624;p86"/>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25" name="Google Shape;625;p86"/>
          <p:cNvSpPr/>
          <p:nvPr/>
        </p:nvSpPr>
        <p:spPr>
          <a:xfrm>
            <a:off x="514350" y="1314900"/>
            <a:ext cx="4387500" cy="382860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 smart home is a </a:t>
            </a:r>
            <a:r>
              <a:rPr kumimoji="0" lang="de" sz="1800" b="1" i="0" u="none" strike="noStrike" kern="0" cap="none" spc="0" normalizeH="0" baseline="0" noProof="0">
                <a:ln>
                  <a:noFill/>
                </a:ln>
                <a:solidFill>
                  <a:srgbClr val="379C73"/>
                </a:solidFill>
                <a:effectLst/>
                <a:uLnTx/>
                <a:uFillTx/>
                <a:latin typeface="Arial"/>
                <a:cs typeface="Arial"/>
                <a:sym typeface="Arial"/>
              </a:rPr>
              <a:t>tech-savy living space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where various devices, known as IoT (Internet of Things) devices, are connected through the internet.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These gadgets can share information through a special app or carry out tasks automatically or upon the owner’s command.</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26" name="Google Shape;626;p86"/>
          <p:cNvPicPr preferRelativeResize="0"/>
          <p:nvPr/>
        </p:nvPicPr>
        <p:blipFill rotWithShape="1">
          <a:blip r:embed="rId4">
            <a:alphaModFix/>
          </a:blip>
          <a:srcRect/>
          <a:stretch/>
        </p:blipFill>
        <p:spPr>
          <a:xfrm>
            <a:off x="5257800" y="1115930"/>
            <a:ext cx="3486650" cy="2789320"/>
          </a:xfrm>
          <a:prstGeom prst="rect">
            <a:avLst/>
          </a:prstGeom>
          <a:noFill/>
          <a:ln>
            <a:noFill/>
          </a:ln>
        </p:spPr>
      </p:pic>
    </p:spTree>
    <p:extLst>
      <p:ext uri="{BB962C8B-B14F-4D97-AF65-F5344CB8AC3E}">
        <p14:creationId xmlns:p14="http://schemas.microsoft.com/office/powerpoint/2010/main" val="273106612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8502</Words>
  <Application>Microsoft Office PowerPoint</Application>
  <PresentationFormat>Bildschirmpräsentation (16:9)</PresentationFormat>
  <Paragraphs>1147</Paragraphs>
  <Slides>157</Slides>
  <Notes>157</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157</vt:i4>
      </vt:variant>
    </vt:vector>
  </HeadingPairs>
  <TitlesOfParts>
    <vt:vector size="169" baseType="lpstr">
      <vt:lpstr>Roboto</vt:lpstr>
      <vt:lpstr>League Spartan</vt:lpstr>
      <vt:lpstr>Sansita</vt:lpstr>
      <vt:lpstr>Calibri</vt:lpstr>
      <vt:lpstr>Gill Sans</vt:lpstr>
      <vt:lpstr>Arial</vt:lpstr>
      <vt:lpstr>Helvetica Neue</vt:lpstr>
      <vt:lpstr>Simple Light</vt:lpstr>
      <vt:lpstr>Office Theme</vt:lpstr>
      <vt:lpstr>2_Office Theme</vt:lpstr>
      <vt:lpstr>1_Office Theme</vt:lpstr>
      <vt:lpstr>3_Office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Kieninger Judith</dc:creator>
  <cp:lastModifiedBy>Kieninger Judith</cp:lastModifiedBy>
  <cp:revision>2</cp:revision>
  <dcterms:modified xsi:type="dcterms:W3CDTF">2024-10-29T18:03:17Z</dcterms:modified>
</cp:coreProperties>
</file>