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821690"/>
          </a:xfrm>
          <a:custGeom>
            <a:avLst/>
            <a:gdLst/>
            <a:ahLst/>
            <a:cxnLst/>
            <a:rect l="l" t="t" r="r" b="b"/>
            <a:pathLst>
              <a:path w="9144000" h="821690">
                <a:moveTo>
                  <a:pt x="0" y="821436"/>
                </a:moveTo>
                <a:lnTo>
                  <a:pt x="9144000" y="821436"/>
                </a:lnTo>
                <a:lnTo>
                  <a:pt x="9144000" y="0"/>
                </a:lnTo>
                <a:lnTo>
                  <a:pt x="0" y="0"/>
                </a:lnTo>
                <a:lnTo>
                  <a:pt x="0" y="821436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821435"/>
            <a:ext cx="9144000" cy="4322445"/>
          </a:xfrm>
          <a:custGeom>
            <a:avLst/>
            <a:gdLst/>
            <a:ahLst/>
            <a:cxnLst/>
            <a:rect l="l" t="t" r="r" b="b"/>
            <a:pathLst>
              <a:path w="9144000" h="4322445">
                <a:moveTo>
                  <a:pt x="9144000" y="0"/>
                </a:moveTo>
                <a:lnTo>
                  <a:pt x="0" y="0"/>
                </a:lnTo>
                <a:lnTo>
                  <a:pt x="0" y="4322064"/>
                </a:lnTo>
                <a:lnTo>
                  <a:pt x="9144000" y="43220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3987" y="245744"/>
            <a:ext cx="688276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33996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3996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177540"/>
          </a:xfrm>
          <a:custGeom>
            <a:avLst/>
            <a:gdLst/>
            <a:ahLst/>
            <a:cxnLst/>
            <a:rect l="l" t="t" r="r" b="b"/>
            <a:pathLst>
              <a:path w="9144000" h="3177540">
                <a:moveTo>
                  <a:pt x="0" y="3177540"/>
                </a:moveTo>
                <a:lnTo>
                  <a:pt x="9144000" y="3177540"/>
                </a:lnTo>
                <a:lnTo>
                  <a:pt x="9144000" y="0"/>
                </a:lnTo>
                <a:lnTo>
                  <a:pt x="0" y="0"/>
                </a:lnTo>
                <a:lnTo>
                  <a:pt x="0" y="317754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3177539"/>
            <a:ext cx="9144000" cy="1965960"/>
          </a:xfrm>
          <a:custGeom>
            <a:avLst/>
            <a:gdLst/>
            <a:ahLst/>
            <a:cxnLst/>
            <a:rect l="l" t="t" r="r" b="b"/>
            <a:pathLst>
              <a:path w="9144000" h="1965960">
                <a:moveTo>
                  <a:pt x="9144000" y="0"/>
                </a:moveTo>
                <a:lnTo>
                  <a:pt x="0" y="0"/>
                </a:lnTo>
                <a:lnTo>
                  <a:pt x="0" y="1965960"/>
                </a:lnTo>
                <a:lnTo>
                  <a:pt x="9144000" y="196596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464563" y="853439"/>
            <a:ext cx="6215380" cy="3436620"/>
          </a:xfrm>
          <a:custGeom>
            <a:avLst/>
            <a:gdLst/>
            <a:ahLst/>
            <a:cxnLst/>
            <a:rect l="l" t="t" r="r" b="b"/>
            <a:pathLst>
              <a:path w="6215380" h="3436620">
                <a:moveTo>
                  <a:pt x="6154546" y="0"/>
                </a:moveTo>
                <a:lnTo>
                  <a:pt x="60325" y="0"/>
                </a:lnTo>
                <a:lnTo>
                  <a:pt x="36861" y="4746"/>
                </a:lnTo>
                <a:lnTo>
                  <a:pt x="17684" y="17684"/>
                </a:lnTo>
                <a:lnTo>
                  <a:pt x="4746" y="36861"/>
                </a:lnTo>
                <a:lnTo>
                  <a:pt x="0" y="60325"/>
                </a:lnTo>
                <a:lnTo>
                  <a:pt x="0" y="3376282"/>
                </a:lnTo>
                <a:lnTo>
                  <a:pt x="4746" y="3399768"/>
                </a:lnTo>
                <a:lnTo>
                  <a:pt x="17684" y="3418947"/>
                </a:lnTo>
                <a:lnTo>
                  <a:pt x="36861" y="3431878"/>
                </a:lnTo>
                <a:lnTo>
                  <a:pt x="60325" y="3436620"/>
                </a:lnTo>
                <a:lnTo>
                  <a:pt x="6154546" y="3436620"/>
                </a:lnTo>
                <a:lnTo>
                  <a:pt x="6178010" y="3431878"/>
                </a:lnTo>
                <a:lnTo>
                  <a:pt x="6197187" y="3418947"/>
                </a:lnTo>
                <a:lnTo>
                  <a:pt x="6210125" y="3399768"/>
                </a:lnTo>
                <a:lnTo>
                  <a:pt x="6214871" y="3376282"/>
                </a:lnTo>
                <a:lnTo>
                  <a:pt x="6214871" y="60325"/>
                </a:lnTo>
                <a:lnTo>
                  <a:pt x="6197219" y="17652"/>
                </a:lnTo>
                <a:lnTo>
                  <a:pt x="6154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459" y="1083563"/>
            <a:ext cx="5599176" cy="3055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1802" y="389331"/>
            <a:ext cx="6580505" cy="437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802" y="1018725"/>
            <a:ext cx="7665084" cy="332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33996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qqmcYKqVe-w" TargetMode="External"/><Relationship Id="rId4" Type="http://schemas.openxmlformats.org/officeDocument/2006/relationships/image" Target="../media/image8.jp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jpg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Relationship Id="rId3" Type="http://schemas.openxmlformats.org/officeDocument/2006/relationships/image" Target="../media/image1.png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jp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www.apotheken.de/medikamente/wirkstoffe/11019-diabetes-selbstmanagement-mit-apps" TargetMode="External"/><Relationship Id="rId4" Type="http://schemas.openxmlformats.org/officeDocument/2006/relationships/hyperlink" Target="https://www.explainthatstuff.com/how-pedometers-work.html" TargetMode="External"/><Relationship Id="rId5" Type="http://schemas.openxmlformats.org/officeDocument/2006/relationships/hyperlink" Target="https://www.makeuseof.com/mental-health-apps-for-seniors/" TargetMode="External"/><Relationship Id="rId6" Type="http://schemas.openxmlformats.org/officeDocument/2006/relationships/hyperlink" Target="https://waterminder.com/" TargetMode="External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8.png"/><Relationship Id="rId4" Type="http://schemas.openxmlformats.org/officeDocument/2006/relationships/image" Target="../media/image59.jp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0.jpg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1.png"/><Relationship Id="rId4" Type="http://schemas.openxmlformats.org/officeDocument/2006/relationships/hyperlink" Target="http://www.youtube.com/watch?v=dd_OFjR8dBI" TargetMode="External"/><Relationship Id="rId5" Type="http://schemas.openxmlformats.org/officeDocument/2006/relationships/image" Target="../media/image6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jpg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g"/><Relationship Id="rId4" Type="http://schemas.openxmlformats.org/officeDocument/2006/relationships/image" Target="../media/image65.jpg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6.png"/><Relationship Id="rId4" Type="http://schemas.openxmlformats.org/officeDocument/2006/relationships/hyperlink" Target="http://www.youtube.com/watch?v=XuwP5iOB-gs" TargetMode="External"/><Relationship Id="rId5" Type="http://schemas.openxmlformats.org/officeDocument/2006/relationships/image" Target="../media/image67.jpg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Relationship Id="rId3" Type="http://schemas.openxmlformats.org/officeDocument/2006/relationships/image" Target="../media/image5.jpg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hyperlink" Target="http://www.youtube.com/watch?v=PAJ2GXzaJtQ" TargetMode="External"/><Relationship Id="rId6" Type="http://schemas.openxmlformats.org/officeDocument/2006/relationships/image" Target="../media/image71.jpg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72.png"/><Relationship Id="rId4" Type="http://schemas.openxmlformats.org/officeDocument/2006/relationships/hyperlink" Target="http://www.youtube.com/watch?v=cFvGAL9tesM" TargetMode="External"/><Relationship Id="rId5" Type="http://schemas.openxmlformats.org/officeDocument/2006/relationships/image" Target="../media/image73.jpg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dictation.io/speech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ekMo595b1GI" TargetMode="External"/><Relationship Id="rId4" Type="http://schemas.openxmlformats.org/officeDocument/2006/relationships/image" Target="../media/image74.jpg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UJA7ALVaxDs" TargetMode="External"/><Relationship Id="rId4" Type="http://schemas.openxmlformats.org/officeDocument/2006/relationships/image" Target="../media/image75.jpg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X_c60edMajM" TargetMode="External"/><Relationship Id="rId4" Type="http://schemas.openxmlformats.org/officeDocument/2006/relationships/image" Target="../media/image76.jpg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vDUMIAfjBIc" TargetMode="External"/><Relationship Id="rId4" Type="http://schemas.openxmlformats.org/officeDocument/2006/relationships/image" Target="../media/image77.jpg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8.jpg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jpg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Relationship Id="rId3" Type="http://schemas.openxmlformats.org/officeDocument/2006/relationships/image" Target="../media/image1.png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jpg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www.washington.edu/doit/programs/accessengineering/adept/adept-accessibility-briefs/assistive-robotics-activities-daily" TargetMode="External"/><Relationship Id="rId4" Type="http://schemas.openxmlformats.org/officeDocument/2006/relationships/hyperlink" Target="https://www.researchgate.net/publication/343611471_Application_Areas_of_AI" TargetMode="External"/><Relationship Id="rId5" Type="http://schemas.openxmlformats.org/officeDocument/2006/relationships/hyperlink" Target="https://link.springer.com/article/10.1007/s12369-023-01024-x" TargetMode="External"/><Relationship Id="rId6" Type="http://schemas.openxmlformats.org/officeDocument/2006/relationships/hyperlink" Target="https://www.paroseal.co.uk/" TargetMode="External"/><Relationship Id="rId7" Type="http://schemas.openxmlformats.org/officeDocument/2006/relationships/hyperlink" Target="https://researchoutreach.org/articles/social-robots-new-perspective-healthcare/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youtu.be/TfkHrvct1hg?si=aBF9nWCqGMGWAXtA" TargetMode="External"/><Relationship Id="rId4" Type="http://schemas.openxmlformats.org/officeDocument/2006/relationships/hyperlink" Target="https://youtu.be/uEPs-RL_VlQ?si=KcgDEuH1Lk5Pmvk_" TargetMode="External"/><Relationship Id="rId5" Type="http://schemas.openxmlformats.org/officeDocument/2006/relationships/hyperlink" Target="http://www.youtube.com/watch?v=uEPs-RL_VlQ" TargetMode="External"/><Relationship Id="rId6" Type="http://schemas.openxmlformats.org/officeDocument/2006/relationships/image" Target="../media/image11.jpg"/><Relationship Id="rId7" Type="http://schemas.openxmlformats.org/officeDocument/2006/relationships/hyperlink" Target="http://www.youtube.com/watch?v=TfkHrvct1hg" TargetMode="External"/><Relationship Id="rId8" Type="http://schemas.openxmlformats.org/officeDocument/2006/relationships/image" Target="../media/image1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ciqR85AmLWY" TargetMode="External"/><Relationship Id="rId4" Type="http://schemas.openxmlformats.org/officeDocument/2006/relationships/image" Target="../media/image1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5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18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9.png"/><Relationship Id="rId4" Type="http://schemas.openxmlformats.org/officeDocument/2006/relationships/image" Target="../media/image20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1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2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23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icrosoft.com/en-us/hololens/industry-healthcare" TargetMode="External"/><Relationship Id="rId3" Type="http://schemas.openxmlformats.org/officeDocument/2006/relationships/image" Target="../media/image5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4sZY_Daxg1U" TargetMode="External"/><Relationship Id="rId4" Type="http://schemas.openxmlformats.org/officeDocument/2006/relationships/image" Target="../media/image24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Relationship Id="rId3" Type="http://schemas.openxmlformats.org/officeDocument/2006/relationships/image" Target="../media/image1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health.ec.europa.eu/ehealth-digital-health-and-care/eu-cooperation/ehealth-network_en" TargetMode="External"/><Relationship Id="rId4" Type="http://schemas.openxmlformats.org/officeDocument/2006/relationships/hyperlink" Target="https://www.siilo.com/" TargetMode="External"/><Relationship Id="rId5" Type="http://schemas.openxmlformats.org/officeDocument/2006/relationships/hyperlink" Target="https://www.medtext.eu/en" TargetMode="External"/><Relationship Id="rId6" Type="http://schemas.openxmlformats.org/officeDocument/2006/relationships/hyperlink" Target="https://www.microsoft.com/en-us/hololens/industry-healthcare" TargetMode="External"/><Relationship Id="rId7" Type="http://schemas.openxmlformats.org/officeDocument/2006/relationships/hyperlink" Target="https://dictation.io/speech" TargetMode="Externa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36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twbG5yQhlMg" TargetMode="External"/><Relationship Id="rId4" Type="http://schemas.openxmlformats.org/officeDocument/2006/relationships/image" Target="../media/image37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g-Aomlmt8VQ" TargetMode="External"/><Relationship Id="rId4" Type="http://schemas.openxmlformats.org/officeDocument/2006/relationships/image" Target="../media/image38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39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YW99DHOl098" TargetMode="External"/><Relationship Id="rId4" Type="http://schemas.openxmlformats.org/officeDocument/2006/relationships/image" Target="../media/image40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41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livy-care.com/en/" TargetMode="Externa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6.jp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Relationship Id="rId3" Type="http://schemas.openxmlformats.org/officeDocument/2006/relationships/image" Target="../media/image1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livy-care.com/en/" TargetMode="External"/><Relationship Id="rId4" Type="http://schemas.openxmlformats.org/officeDocument/2006/relationships/hyperlink" Target="https://youtu.be/YW99DHOl098?si=2UwE_Y8Ka-4uGiGZ" TargetMode="External"/><Relationship Id="rId5" Type="http://schemas.openxmlformats.org/officeDocument/2006/relationships/hyperlink" Target="https://www.youtube.com/watch?v=YW99DHOl098" TargetMode="Externa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2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43.jpg"/><Relationship Id="rId4" Type="http://schemas.openxmlformats.org/officeDocument/2006/relationships/hyperlink" Target="http://www.youtube.com/watch?v=sst58AePAWg" TargetMode="External"/><Relationship Id="rId5" Type="http://schemas.openxmlformats.org/officeDocument/2006/relationships/image" Target="../media/image44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5.jpg"/><Relationship Id="rId4" Type="http://schemas.openxmlformats.org/officeDocument/2006/relationships/image" Target="../media/image46.png"/><Relationship Id="rId5" Type="http://schemas.openxmlformats.org/officeDocument/2006/relationships/image" Target="../media/image47.pn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48.jpg"/><Relationship Id="rId4" Type="http://schemas.openxmlformats.org/officeDocument/2006/relationships/hyperlink" Target="http://www.youtube.com/watch?v=2RaASr6PGAI" TargetMode="External"/><Relationship Id="rId5" Type="http://schemas.openxmlformats.org/officeDocument/2006/relationships/image" Target="../media/image49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.jpg"/><Relationship Id="rId4" Type="http://schemas.openxmlformats.org/officeDocument/2006/relationships/image" Target="../media/image46.png"/><Relationship Id="rId5" Type="http://schemas.openxmlformats.org/officeDocument/2006/relationships/image" Target="../media/image4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7.jp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LNVTW_LPOO8" TargetMode="External"/><Relationship Id="rId4" Type="http://schemas.openxmlformats.org/officeDocument/2006/relationships/image" Target="../media/image51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.jpg"/><Relationship Id="rId4" Type="http://schemas.openxmlformats.org/officeDocument/2006/relationships/image" Target="../media/image47.png"/><Relationship Id="rId5" Type="http://schemas.openxmlformats.org/officeDocument/2006/relationships/image" Target="../media/image46.pn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53.jp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://www.youtube.com/watch?v=BvnfL1wi-e4" TargetMode="External"/><Relationship Id="rId4" Type="http://schemas.openxmlformats.org/officeDocument/2006/relationships/image" Target="../media/image54.jpg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55.png"/><Relationship Id="rId4" Type="http://schemas.openxmlformats.org/officeDocument/2006/relationships/image" Target="../media/image56.pn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7.jp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lay.google.com/store/apps/details?id=nl.cvz.fk" TargetMode="External"/><Relationship Id="rId3" Type="http://schemas.openxmlformats.org/officeDocument/2006/relationships/hyperlink" Target="https://itunes.apple.com/nl/app/fk/id472432046?mt=8" TargetMode="External"/><Relationship Id="rId4" Type="http://schemas.openxmlformats.org/officeDocument/2006/relationships/hyperlink" Target="https://www.apotheek.nl/" TargetMode="External"/><Relationship Id="rId5" Type="http://schemas.openxmlformats.org/officeDocument/2006/relationships/hyperlink" Target="https://play.google.com/store/apps/details?id=nl.knmp.appotheek" TargetMode="External"/><Relationship Id="rId6" Type="http://schemas.openxmlformats.org/officeDocument/2006/relationships/hyperlink" Target="https://itunes.apple.com/nl/app/appotheek/id771784777?l=en" TargetMode="External"/><Relationship Id="rId7" Type="http://schemas.openxmlformats.org/officeDocument/2006/relationships/hyperlink" Target="https://play.google.com/store/apps/details?id=nl.boomerweb.medicatiecontroleapp" TargetMode="External"/><Relationship Id="rId8" Type="http://schemas.openxmlformats.org/officeDocument/2006/relationships/hyperlink" Target="https://itunes.apple.com/nl/app/medicatie-controle-app/id897886574?mt=8" TargetMode="External"/><Relationship Id="rId9" Type="http://schemas.openxmlformats.org/officeDocument/2006/relationships/hyperlink" Target="https://www.zorgvoorbeter.nl/risicosignalering/app-risicoscan" TargetMode="External"/><Relationship Id="rId10" Type="http://schemas.openxmlformats.org/officeDocument/2006/relationships/hyperlink" Target="https://play.google.com/store/apps/details?id=com.vilans.zorgvoorbeter2" TargetMode="External"/><Relationship Id="rId11" Type="http://schemas.openxmlformats.org/officeDocument/2006/relationships/hyperlink" Target="https://itunes.apple.com/nl/app/risicoscan-ouderenzorg/id979245929?mt=8" TargetMode="External"/><Relationship Id="rId12" Type="http://schemas.openxmlformats.org/officeDocument/2006/relationships/hyperlink" Target="https://play.google.com/store/apps/details?id=com.stefanroobol.verpleegkundigrekenen&amp;hl=nl" TargetMode="External"/><Relationship Id="rId13" Type="http://schemas.openxmlformats.org/officeDocument/2006/relationships/hyperlink" Target="https://itunes.apple.com/nl/app/verpleegkundig-rekenen-lite/id1003156637?mt=8" TargetMode="External"/><Relationship Id="rId14" Type="http://schemas.openxmlformats.org/officeDocument/2006/relationships/hyperlink" Target="https://www.hartstichting.nl/doe-mee/apps" TargetMode="External"/><Relationship Id="rId15" Type="http://schemas.openxmlformats.org/officeDocument/2006/relationships/hyperlink" Target="https://play.google.com/store/apps/details?id=nl.hartstichting.reanimatie&amp;hl=nl" TargetMode="External"/><Relationship Id="rId16" Type="http://schemas.openxmlformats.org/officeDocument/2006/relationships/hyperlink" Target="https://itunes.apple.com/nl/app/reanimatie/id516516821?mt=8" TargetMode="External"/><Relationship Id="rId17" Type="http://schemas.openxmlformats.org/officeDocument/2006/relationships/hyperlink" Target="https://www.moetiknaardedokter.nl/" TargetMode="External"/><Relationship Id="rId18" Type="http://schemas.openxmlformats.org/officeDocument/2006/relationships/hyperlink" Target="https://play.google.com/store/apps/details?id=nl.moetiknaardedokter.app&amp;hl=nl" TargetMode="External"/><Relationship Id="rId19" Type="http://schemas.openxmlformats.org/officeDocument/2006/relationships/hyperlink" Target="https://itunes.apple.com/nl/app/moet-ik-naar-de-dokter/id527929945?mt=8" TargetMode="External"/><Relationship Id="rId20" Type="http://schemas.openxmlformats.org/officeDocument/2006/relationships/hyperlink" Target="https://www.nhg.org/winkel/producten/nhg-standaarden-abonnement-samenvattingskaartjes-op-mobiele-telefoon" TargetMode="External"/><Relationship Id="rId21" Type="http://schemas.openxmlformats.org/officeDocument/2006/relationships/hyperlink" Target="https://play.google.com/store/apps/details?id=com.fournet.nhg.android" TargetMode="External"/><Relationship Id="rId22" Type="http://schemas.openxmlformats.org/officeDocument/2006/relationships/hyperlink" Target="https://itunes.apple.com/nl/app/nhg-standaarden/id531685211?mt=8" TargetMode="External"/><Relationship Id="rId23" Type="http://schemas.openxmlformats.org/officeDocument/2006/relationships/hyperlink" Target="https://play.google.com/store/apps/details?id=com.guppiesinthedark.apps.vws" TargetMode="External"/><Relationship Id="rId24" Type="http://schemas.openxmlformats.org/officeDocument/2006/relationships/hyperlink" Target="https://itunes.apple.com/nl/app/meldcode/id431602913?mt=8" TargetMode="External"/><Relationship Id="rId25" Type="http://schemas.openxmlformats.org/officeDocument/2006/relationships/hyperlink" Target="https://www.youtube.com/watch?v=l8_6KwYIlX8" TargetMode="External"/><Relationship Id="rId26" Type="http://schemas.openxmlformats.org/officeDocument/2006/relationships/hyperlink" Target="https://play.google.com/store/apps/details?id=com.mds.apps.nursing" TargetMode="External"/><Relationship Id="rId27" Type="http://schemas.openxmlformats.org/officeDocument/2006/relationships/hyperlink" Target="https://itunes.apple.com/nl/app/nursing-calculator/id528522615?mt=8" TargetMode="External"/><Relationship Id="rId28" Type="http://schemas.openxmlformats.org/officeDocument/2006/relationships/image" Target="../media/image50.png"/><Relationship Id="rId29" Type="http://schemas.openxmlformats.org/officeDocument/2006/relationships/image" Target="../media/image5.jp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82015" y="1932508"/>
            <a:ext cx="4526915" cy="1837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Outlook-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kalender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wilt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leren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afspraken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boekt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Outlook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Agenda,</a:t>
            </a:r>
            <a:r>
              <a:rPr dirty="0" sz="18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bekijk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dan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video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organiseer je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agenda!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744214" y="1113281"/>
            <a:ext cx="150368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70">
                <a:solidFill>
                  <a:srgbClr val="FFC000"/>
                </a:solidFill>
                <a:latin typeface="Arial Black"/>
                <a:cs typeface="Arial Black"/>
              </a:rPr>
              <a:t>Kalenders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50">
                <a:solidFill>
                  <a:srgbClr val="379C73"/>
                </a:solidFill>
              </a:rPr>
              <a:t>Welke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hulpmiddelen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kun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je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5">
                <a:solidFill>
                  <a:srgbClr val="379C73"/>
                </a:solidFill>
              </a:rPr>
              <a:t>je</a:t>
            </a:r>
            <a:endParaRPr sz="2700"/>
          </a:p>
        </p:txBody>
      </p:sp>
      <p:sp>
        <p:nvSpPr>
          <p:cNvPr id="6" name="object 6" descr=""/>
          <p:cNvSpPr txBox="1"/>
          <p:nvPr/>
        </p:nvSpPr>
        <p:spPr>
          <a:xfrm>
            <a:off x="501802" y="965961"/>
            <a:ext cx="264795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werk</a:t>
            </a:r>
            <a:r>
              <a:rPr dirty="0" sz="2700" spc="-13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700" spc="-305">
                <a:solidFill>
                  <a:srgbClr val="379C73"/>
                </a:solidFill>
                <a:latin typeface="Arial Black"/>
                <a:cs typeface="Arial Black"/>
              </a:rPr>
              <a:t>gebruiken?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346572" y="4181957"/>
            <a:ext cx="313690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9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9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Outlook</a:t>
            </a:r>
            <a:r>
              <a:rPr dirty="0" sz="9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Agenda</a:t>
            </a:r>
            <a:r>
              <a:rPr dirty="0" sz="9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gebruiken</a:t>
            </a:r>
            <a:r>
              <a:rPr dirty="0" sz="9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9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beginners</a:t>
            </a:r>
            <a:endParaRPr sz="900">
              <a:latin typeface="Arial"/>
              <a:cs typeface="Arial"/>
            </a:endParaRPr>
          </a:p>
          <a:p>
            <a:pPr algn="ctr" marL="3810">
              <a:lnSpc>
                <a:spcPct val="100000"/>
              </a:lnSpc>
              <a:spcBef>
                <a:spcPts val="5"/>
              </a:spcBef>
            </a:pP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(2024)</a:t>
            </a:r>
            <a:endParaRPr sz="900">
              <a:latin typeface="Arial"/>
              <a:cs typeface="Arial"/>
            </a:endParaRPr>
          </a:p>
          <a:p>
            <a:pPr algn="ctr" marL="5715">
              <a:lnSpc>
                <a:spcPct val="100000"/>
              </a:lnSpc>
            </a:pP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/www.youtube.com/watch?v=qqmcYKqVe-</a:t>
            </a:r>
            <a:r>
              <a:rPr dirty="0" u="sng" sz="9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</a:t>
            </a:r>
            <a:endParaRPr sz="900">
              <a:latin typeface="Arial"/>
              <a:cs typeface="Arial"/>
            </a:endParaRPr>
          </a:p>
        </p:txBody>
      </p:sp>
      <p:pic>
        <p:nvPicPr>
          <p:cNvPr id="8" name="object 8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4396" y="1967483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3183" y="1004696"/>
            <a:ext cx="8001634" cy="156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zijn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veel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gezondheidstools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zelfcontrole-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beschikbaar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 de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kwaliteit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van leven van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zorgafhankelijke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mensen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kunnen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verbeteren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daarmee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ook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jouw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werk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zorgverlener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kunnen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verlichten.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geselecteerde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apps,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een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stappenteller,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drinkherinneringen,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voor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diabetesbeheer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geestelijke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gezondheid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zijn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voorbeelden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nuttig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kunnen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zijn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cliënten.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hebt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misschien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gemerkt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meestal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intuïtief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gebruiksvriendelijk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zijn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ontworpen.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eenmaal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hun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functionaliteit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begrijpt,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zou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navigeren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door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meeste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apps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eenvoudig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proces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moeten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zijn.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Samenvatting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0"/>
              <a:t>oefening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4157979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Tijd </a:t>
            </a:r>
            <a:r>
              <a:rPr dirty="0" sz="5800" spc="-20" b="1">
                <a:solidFill>
                  <a:srgbClr val="3E3E3E"/>
                </a:solidFill>
                <a:latin typeface="Arial"/>
                <a:cs typeface="Arial"/>
              </a:rPr>
              <a:t>voor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Zelfreflectie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1921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0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755775"/>
            <a:ext cx="7943850" cy="2126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Vervolgens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zul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vragen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zien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betrekking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4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inhoud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4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unit.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400">
              <a:latin typeface="Arial"/>
              <a:cs typeface="Arial"/>
            </a:endParaRPr>
          </a:p>
          <a:p>
            <a:pPr marL="896619" marR="92075" indent="-67691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Denk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na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vragen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en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beantwoord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ze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schriftelijk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je</a:t>
            </a:r>
            <a:r>
              <a:rPr dirty="0" sz="30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dagboek!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5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314446" y="908659"/>
            <a:ext cx="5567680" cy="1818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5080" indent="-254635">
              <a:lnSpc>
                <a:spcPct val="140000"/>
              </a:lnSpc>
              <a:spcBef>
                <a:spcPts val="100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Heb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vertrouwen in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functionaliteit</a:t>
            </a:r>
            <a:r>
              <a:rPr dirty="0" sz="1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 deze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kunt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uitleggen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aan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klanten?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zou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nog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meer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moeten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weten?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algn="just" marL="266700" marR="5080" indent="-254635">
              <a:lnSpc>
                <a:spcPct val="140000"/>
              </a:lnSpc>
              <a:spcBef>
                <a:spcPts val="5"/>
              </a:spcBef>
              <a:buSzPct val="128571"/>
              <a:buChar char="•"/>
              <a:tabLst>
                <a:tab pos="2667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4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zie</a:t>
            </a:r>
            <a:r>
              <a:rPr dirty="0" sz="14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jij</a:t>
            </a:r>
            <a:r>
              <a:rPr dirty="0" sz="14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4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4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4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4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zoals</a:t>
            </a:r>
            <a:r>
              <a:rPr dirty="0" sz="1400" spc="4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400" spc="4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stappenteller,</a:t>
            </a:r>
            <a:r>
              <a:rPr dirty="0" sz="1400" spc="4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een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waterherinnering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diabetesbeheer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 klanten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te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bespreken?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85942" y="1873453"/>
            <a:ext cx="2687955" cy="2129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32105">
              <a:lnSpc>
                <a:spcPct val="100000"/>
              </a:lnSpc>
              <a:spcBef>
                <a:spcPts val="100"/>
              </a:spcBef>
            </a:pPr>
            <a:r>
              <a:rPr dirty="0" sz="6900" spc="-320">
                <a:solidFill>
                  <a:srgbClr val="FFC000"/>
                </a:solidFill>
                <a:latin typeface="Arial"/>
                <a:cs typeface="Arial"/>
              </a:rPr>
              <a:t>Goed </a:t>
            </a:r>
            <a:r>
              <a:rPr dirty="0" sz="6900" spc="-605">
                <a:solidFill>
                  <a:srgbClr val="FFC000"/>
                </a:solidFill>
                <a:latin typeface="Arial"/>
                <a:cs typeface="Arial"/>
              </a:rPr>
              <a:t>gedaan!</a:t>
            </a:r>
            <a:endParaRPr sz="6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6058" y="633806"/>
            <a:ext cx="653986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53335" marR="5080" indent="-2541270">
              <a:lnSpc>
                <a:spcPct val="100000"/>
              </a:lnSpc>
              <a:spcBef>
                <a:spcPts val="100"/>
              </a:spcBef>
            </a:pPr>
            <a:r>
              <a:rPr dirty="0" sz="3000" spc="-100">
                <a:solidFill>
                  <a:srgbClr val="339966"/>
                </a:solidFill>
                <a:latin typeface="Arial"/>
                <a:cs typeface="Arial"/>
              </a:rPr>
              <a:t>Gefeliciteerd</a:t>
            </a:r>
            <a:r>
              <a:rPr dirty="0" sz="3000" spc="-1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30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3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3000" spc="-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hebt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Unit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6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10">
                <a:solidFill>
                  <a:srgbClr val="585858"/>
                </a:solidFill>
                <a:latin typeface="Arial"/>
                <a:cs typeface="Arial"/>
              </a:rPr>
              <a:t>Module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3 </a:t>
            </a:r>
            <a:r>
              <a:rPr dirty="0" sz="3000" spc="-55">
                <a:solidFill>
                  <a:srgbClr val="585858"/>
                </a:solidFill>
                <a:latin typeface="Arial"/>
                <a:cs typeface="Arial"/>
              </a:rPr>
              <a:t>afgerond.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94689" y="4313631"/>
            <a:ext cx="531685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73990" marR="5080" indent="-161925">
              <a:lnSpc>
                <a:spcPct val="14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Gefinancierd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Opvattingen 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zijn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echter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uitsluitend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auteur(s)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10">
                <a:latin typeface="Arial"/>
                <a:cs typeface="Arial"/>
              </a:rPr>
              <a:t> komen </a:t>
            </a:r>
            <a:r>
              <a:rPr dirty="0" sz="800">
                <a:latin typeface="Arial"/>
                <a:cs typeface="Arial"/>
              </a:rPr>
              <a:t>niet</a:t>
            </a:r>
            <a:r>
              <a:rPr dirty="0" sz="800" spc="-10">
                <a:latin typeface="Arial"/>
                <a:cs typeface="Arial"/>
              </a:rPr>
              <a:t> noodzakelijkerwijs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overeen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 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 of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GmbH.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Unie,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</a:t>
            </a:r>
            <a:endParaRPr sz="8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  <a:spcBef>
                <a:spcPts val="380"/>
              </a:spcBef>
            </a:pPr>
            <a:r>
              <a:rPr dirty="0" sz="800" spc="-10">
                <a:latin typeface="Arial"/>
                <a:cs typeface="Arial"/>
              </a:rPr>
              <a:t>subsidieverlenende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instantie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hiervoor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verantwoordelijk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worden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gehouden.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03859" y="1329689"/>
            <a:ext cx="7673975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Deze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leereenheid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ontwikkeld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onderdeel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een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project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-10">
                <a:latin typeface="Arial"/>
                <a:cs typeface="Arial"/>
              </a:rPr>
              <a:t> gefinancierd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met </a:t>
            </a:r>
            <a:r>
              <a:rPr dirty="0" sz="1200">
                <a:latin typeface="Arial"/>
                <a:cs typeface="Arial"/>
              </a:rPr>
              <a:t>steun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Europese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Unie.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werk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bedoeld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voor educatieve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doeleinden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valt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onder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Naamsvermelding-NietCommercieel-GelijkDelen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Internationale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Licentie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Het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DiMiCare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(met </a:t>
            </a:r>
            <a:r>
              <a:rPr dirty="0" sz="1200" spc="-10">
                <a:latin typeface="Arial"/>
                <a:cs typeface="Arial"/>
              </a:rPr>
              <a:t>uitzondering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screenshots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inhoud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waarnaar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verwezen).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303904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Lijst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met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referenties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8851" y="1155953"/>
            <a:ext cx="6717030" cy="156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Apotheken.de: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585858"/>
                </a:solidFill>
                <a:latin typeface="Arial"/>
                <a:cs typeface="Arial"/>
              </a:rPr>
              <a:t>Was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b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Diabetes-A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pp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s?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Diabetes-selbstmanagement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5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(2015).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https://www.apotheken.de/medikamente/wirkstoffe/11019-diabetes-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selbstmanagement-</a:t>
            </a: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mit-</a:t>
            </a: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a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pp</a:t>
            </a: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s</a:t>
            </a:r>
            <a:r>
              <a:rPr dirty="0" u="none" sz="12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Leg</a:t>
            </a:r>
            <a:r>
              <a:rPr dirty="0" u="none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 spc="-5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u="none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eens</a:t>
            </a:r>
            <a:r>
              <a:rPr dirty="0" u="none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 spc="-5">
                <a:solidFill>
                  <a:srgbClr val="585858"/>
                </a:solidFill>
                <a:latin typeface="Arial"/>
                <a:cs typeface="Arial"/>
              </a:rPr>
              <a:t>uit: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 spc="-5">
                <a:solidFill>
                  <a:srgbClr val="585858"/>
                </a:solidFill>
                <a:latin typeface="Arial"/>
                <a:cs typeface="Arial"/>
              </a:rPr>
              <a:t>Stappenteller</a:t>
            </a:r>
            <a:r>
              <a:rPr dirty="0" u="none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 spc="-5">
                <a:solidFill>
                  <a:srgbClr val="585858"/>
                </a:solidFill>
                <a:latin typeface="Arial"/>
                <a:cs typeface="Arial"/>
              </a:rPr>
              <a:t>(2023):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https://www.explainthatstuff.com/how-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pedometers-</a:t>
            </a: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work.html</a:t>
            </a:r>
            <a:r>
              <a:rPr dirty="0" u="none" sz="120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u="none" sz="1200" spc="-5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u="none" sz="1200" spc="5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k</a:t>
            </a:r>
            <a:r>
              <a:rPr dirty="0" u="none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u="none" sz="1200" spc="-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u="none" sz="1200" spc="5">
                <a:solidFill>
                  <a:srgbClr val="585858"/>
                </a:solidFill>
                <a:latin typeface="Arial"/>
                <a:cs typeface="Arial"/>
              </a:rPr>
              <a:t>b</a:t>
            </a:r>
            <a:r>
              <a:rPr dirty="0" u="none" sz="1200" spc="-5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uik</a:t>
            </a:r>
            <a:r>
              <a:rPr dirty="0" u="none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 spc="-5">
                <a:solidFill>
                  <a:srgbClr val="585858"/>
                </a:solidFill>
                <a:latin typeface="Arial"/>
                <a:cs typeface="Arial"/>
              </a:rPr>
              <a:t>van.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 spc="-5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dirty="0" u="none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 spc="-5">
                <a:solidFill>
                  <a:srgbClr val="585858"/>
                </a:solidFill>
                <a:latin typeface="Arial"/>
                <a:cs typeface="Arial"/>
              </a:rPr>
              <a:t>b</a:t>
            </a:r>
            <a:r>
              <a:rPr dirty="0" u="none" sz="1200" spc="5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u="none" sz="1200" spc="-5">
                <a:solidFill>
                  <a:srgbClr val="585858"/>
                </a:solidFill>
                <a:latin typeface="Arial"/>
                <a:cs typeface="Arial"/>
              </a:rPr>
              <a:t>st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u="none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 spc="-5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u="none" sz="1200" spc="5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ps</a:t>
            </a:r>
            <a:r>
              <a:rPr dirty="0" u="none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 spc="-15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dirty="0" u="none" sz="1200" spc="-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u="none" sz="1200" spc="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u="none" sz="1200" spc="-5">
                <a:solidFill>
                  <a:srgbClr val="585858"/>
                </a:solidFill>
                <a:latin typeface="Arial"/>
                <a:cs typeface="Arial"/>
              </a:rPr>
              <a:t> geestelijke</a:t>
            </a:r>
            <a:r>
              <a:rPr dirty="0" u="none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 spc="-5">
                <a:solidFill>
                  <a:srgbClr val="585858"/>
                </a:solidFill>
                <a:latin typeface="Arial"/>
                <a:cs typeface="Arial"/>
              </a:rPr>
              <a:t>gezondheid</a:t>
            </a:r>
            <a:r>
              <a:rPr dirty="0" u="none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200" spc="-15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dirty="0" u="none" sz="1200" spc="-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u="none" sz="1200" spc="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u="none" sz="120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u="none" sz="1200" spc="-5">
                <a:solidFill>
                  <a:srgbClr val="585858"/>
                </a:solidFill>
                <a:latin typeface="Arial"/>
                <a:cs typeface="Arial"/>
              </a:rPr>
              <a:t> senioren (2023). </a:t>
            </a: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https://www.makeuseof.com/mental-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health-apps-for-seniors/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WaterMinder:</a:t>
            </a:r>
            <a:r>
              <a:rPr dirty="0" sz="12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https://waterminder.com/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1105" y="1496059"/>
            <a:ext cx="5147310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90">
                <a:latin typeface="Trebuchet MS"/>
                <a:cs typeface="Trebuchet MS"/>
              </a:rPr>
              <a:t>Toepassiną</a:t>
            </a:r>
            <a:r>
              <a:rPr dirty="0" sz="2600" spc="-114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van</a:t>
            </a:r>
            <a:r>
              <a:rPr dirty="0" sz="2600" spc="-110">
                <a:latin typeface="Trebuchet MS"/>
                <a:cs typeface="Trebuchet MS"/>
              </a:rPr>
              <a:t> diąitale</a:t>
            </a:r>
            <a:r>
              <a:rPr dirty="0" sz="2600" spc="-114">
                <a:latin typeface="Trebuchet MS"/>
                <a:cs typeface="Trebuchet MS"/>
              </a:rPr>
              <a:t> </a:t>
            </a:r>
            <a:r>
              <a:rPr dirty="0" sz="2600" spc="-125">
                <a:latin typeface="Trebuchet MS"/>
                <a:cs typeface="Trebuchet MS"/>
              </a:rPr>
              <a:t>hulpmiddelen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23690" y="798067"/>
            <a:ext cx="8978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465323" y="2257425"/>
            <a:ext cx="4290060" cy="1137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73025">
              <a:lnSpc>
                <a:spcPct val="100000"/>
              </a:lnSpc>
              <a:spcBef>
                <a:spcPts val="100"/>
              </a:spcBef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Eenheid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39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400" spc="-110">
                <a:solidFill>
                  <a:srgbClr val="FFFFFF"/>
                </a:solidFill>
                <a:latin typeface="Trebuchet MS"/>
                <a:cs typeface="Trebuchet MS"/>
              </a:rPr>
              <a:t>Robotica</a:t>
            </a:r>
            <a:r>
              <a:rPr dirty="0" sz="24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4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dirty="0" sz="2400" spc="-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40">
                <a:solidFill>
                  <a:srgbClr val="FFFFFF"/>
                </a:solidFill>
                <a:latin typeface="Trebuchet MS"/>
                <a:cs typeface="Trebuchet MS"/>
              </a:rPr>
              <a:t>fysieke</a:t>
            </a:r>
            <a:r>
              <a:rPr dirty="0" sz="24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80">
                <a:solidFill>
                  <a:srgbClr val="FFFFFF"/>
                </a:solidFill>
                <a:latin typeface="Trebuchet MS"/>
                <a:cs typeface="Trebuchet MS"/>
              </a:rPr>
              <a:t>ondersteuniną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175387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30">
                <a:solidFill>
                  <a:srgbClr val="FFC000"/>
                </a:solidFill>
              </a:rPr>
              <a:t>Soorten</a:t>
            </a:r>
            <a:r>
              <a:rPr dirty="0" sz="1600" spc="-30">
                <a:solidFill>
                  <a:srgbClr val="FFC000"/>
                </a:solidFill>
              </a:rPr>
              <a:t> </a:t>
            </a:r>
            <a:r>
              <a:rPr dirty="0" sz="1600" spc="-105">
                <a:solidFill>
                  <a:srgbClr val="FFC000"/>
                </a:solidFill>
              </a:rPr>
              <a:t>robots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46151" y="1094359"/>
            <a:ext cx="3588385" cy="36804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27355" indent="-17843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427355" algn="l"/>
              </a:tabLst>
            </a:pP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Overzicht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robotica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Arial"/>
              <a:cs typeface="Arial"/>
            </a:endParaRPr>
          </a:p>
          <a:p>
            <a:pPr marL="306705" indent="-282575">
              <a:lnSpc>
                <a:spcPct val="100000"/>
              </a:lnSpc>
              <a:buAutoNum type="arabicPeriod" startAt="2"/>
              <a:tabLst>
                <a:tab pos="306705" algn="l"/>
              </a:tabLst>
            </a:pP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Robotica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en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fysieke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ondersteuning</a:t>
            </a:r>
            <a:endParaRPr sz="1600">
              <a:latin typeface="Arial Black"/>
              <a:cs typeface="Arial Black"/>
            </a:endParaRPr>
          </a:p>
          <a:p>
            <a:pPr lvl="1" marL="427355" indent="-178435">
              <a:lnSpc>
                <a:spcPct val="100000"/>
              </a:lnSpc>
              <a:spcBef>
                <a:spcPts val="440"/>
              </a:spcBef>
              <a:buClr>
                <a:srgbClr val="000000"/>
              </a:buClr>
              <a:buChar char="•"/>
              <a:tabLst>
                <a:tab pos="427355" algn="l"/>
              </a:tabLst>
            </a:pP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Hulpmiddelen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zorgverleners</a:t>
            </a:r>
            <a:endParaRPr sz="1000">
              <a:latin typeface="Arial"/>
              <a:cs typeface="Arial"/>
            </a:endParaRPr>
          </a:p>
          <a:p>
            <a:pPr lvl="1" marL="427355" indent="-178435">
              <a:lnSpc>
                <a:spcPts val="1195"/>
              </a:lnSpc>
              <a:buClr>
                <a:srgbClr val="000000"/>
              </a:buClr>
              <a:buChar char="•"/>
              <a:tabLst>
                <a:tab pos="427355" algn="l"/>
              </a:tabLst>
            </a:pP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Hulpmiddelen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klanten</a:t>
            </a:r>
            <a:endParaRPr sz="1000">
              <a:latin typeface="Arial"/>
              <a:cs typeface="Arial"/>
            </a:endParaRPr>
          </a:p>
          <a:p>
            <a:pPr lvl="1" marL="427355" indent="-178435">
              <a:lnSpc>
                <a:spcPts val="1195"/>
              </a:lnSpc>
              <a:buClr>
                <a:srgbClr val="000000"/>
              </a:buClr>
              <a:buChar char="•"/>
              <a:tabLst>
                <a:tab pos="427355" algn="l"/>
              </a:tabLst>
            </a:pP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Voorbeelden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video's</a:t>
            </a:r>
            <a:endParaRPr sz="1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65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306705" indent="-282575">
              <a:lnSpc>
                <a:spcPct val="100000"/>
              </a:lnSpc>
              <a:buAutoNum type="arabicPeriod" startAt="2"/>
              <a:tabLst>
                <a:tab pos="306705" algn="l"/>
              </a:tabLst>
            </a:pPr>
            <a:r>
              <a:rPr dirty="0" sz="1600" spc="-180">
                <a:solidFill>
                  <a:srgbClr val="FFC000"/>
                </a:solidFill>
                <a:latin typeface="Arial Black"/>
                <a:cs typeface="Arial Black"/>
              </a:rPr>
              <a:t>Sociale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 robots</a:t>
            </a:r>
            <a:endParaRPr sz="1600">
              <a:latin typeface="Arial Black"/>
              <a:cs typeface="Arial Black"/>
            </a:endParaRPr>
          </a:p>
          <a:p>
            <a:pPr lvl="1" marL="427355" indent="-178435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Char char="•"/>
              <a:tabLst>
                <a:tab pos="427355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Technisch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inzicht</a:t>
            </a:r>
            <a:endParaRPr sz="1000">
              <a:latin typeface="Arial"/>
              <a:cs typeface="Arial"/>
            </a:endParaRPr>
          </a:p>
          <a:p>
            <a:pPr lvl="1" marL="427355" indent="-178435">
              <a:lnSpc>
                <a:spcPts val="1195"/>
              </a:lnSpc>
              <a:buClr>
                <a:srgbClr val="000000"/>
              </a:buClr>
              <a:buChar char="•"/>
              <a:tabLst>
                <a:tab pos="427355" algn="l"/>
              </a:tabLst>
            </a:pP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Heb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Pepper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ontmoet?</a:t>
            </a:r>
            <a:endParaRPr sz="1000">
              <a:latin typeface="Arial"/>
              <a:cs typeface="Arial"/>
            </a:endParaRPr>
          </a:p>
          <a:p>
            <a:pPr lvl="1" marL="427355" indent="-178435">
              <a:lnSpc>
                <a:spcPts val="1195"/>
              </a:lnSpc>
              <a:buClr>
                <a:srgbClr val="000000"/>
              </a:buClr>
              <a:buChar char="•"/>
              <a:tabLst>
                <a:tab pos="42735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endParaRPr sz="1000">
              <a:latin typeface="Arial"/>
              <a:cs typeface="Arial"/>
            </a:endParaRPr>
          </a:p>
          <a:p>
            <a:pPr marL="306705" indent="-282575">
              <a:lnSpc>
                <a:spcPct val="100000"/>
              </a:lnSpc>
              <a:spcBef>
                <a:spcPts val="484"/>
              </a:spcBef>
              <a:buAutoNum type="arabicPeriod" startAt="2"/>
              <a:tabLst>
                <a:tab pos="306705" algn="l"/>
              </a:tabLst>
            </a:pP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Cognitieve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h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u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lp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r</a:t>
            </a:r>
            <a:r>
              <a:rPr dirty="0" sz="1600" spc="-915">
                <a:solidFill>
                  <a:srgbClr val="FFC000"/>
                </a:solidFill>
                <a:latin typeface="Arial Black"/>
                <a:cs typeface="Arial Black"/>
              </a:rPr>
              <a:t>o</a:t>
            </a:r>
            <a:r>
              <a:rPr dirty="0" baseline="27777" sz="900" spc="-89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27777" sz="900" spc="472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bots</a:t>
            </a:r>
            <a:endParaRPr sz="1600">
              <a:latin typeface="Arial Black"/>
              <a:cs typeface="Arial Black"/>
            </a:endParaRPr>
          </a:p>
          <a:p>
            <a:pPr lvl="1" marL="427355" indent="-178435">
              <a:lnSpc>
                <a:spcPct val="100000"/>
              </a:lnSpc>
              <a:spcBef>
                <a:spcPts val="635"/>
              </a:spcBef>
              <a:buClr>
                <a:srgbClr val="000000"/>
              </a:buClr>
              <a:buChar char="•"/>
              <a:tabLst>
                <a:tab pos="427355" algn="l"/>
              </a:tabLst>
            </a:pP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Cognitieve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assistentierobots</a:t>
            </a:r>
            <a:endParaRPr sz="1000">
              <a:latin typeface="Arial"/>
              <a:cs typeface="Arial"/>
            </a:endParaRPr>
          </a:p>
          <a:p>
            <a:pPr lvl="1" marL="427355" indent="-178435">
              <a:lnSpc>
                <a:spcPct val="100000"/>
              </a:lnSpc>
              <a:buClr>
                <a:srgbClr val="000000"/>
              </a:buClr>
              <a:buChar char="•"/>
              <a:tabLst>
                <a:tab pos="427355" algn="l"/>
              </a:tabLst>
            </a:pP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Heb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je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Pepper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ontmoet?</a:t>
            </a:r>
            <a:endParaRPr sz="1000">
              <a:latin typeface="Arial"/>
              <a:cs typeface="Arial"/>
            </a:endParaRPr>
          </a:p>
          <a:p>
            <a:pPr lvl="1" marL="427355" indent="-178435">
              <a:lnSpc>
                <a:spcPct val="100000"/>
              </a:lnSpc>
              <a:buClr>
                <a:srgbClr val="000000"/>
              </a:buClr>
              <a:buChar char="•"/>
              <a:tabLst>
                <a:tab pos="42735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endParaRPr sz="1000">
              <a:latin typeface="Arial"/>
              <a:cs typeface="Arial"/>
            </a:endParaRPr>
          </a:p>
          <a:p>
            <a:pPr lvl="1" marL="427355" indent="-178435">
              <a:lnSpc>
                <a:spcPct val="100000"/>
              </a:lnSpc>
              <a:buClr>
                <a:srgbClr val="000000"/>
              </a:buClr>
              <a:buChar char="•"/>
              <a:tabLst>
                <a:tab pos="427355" algn="l"/>
              </a:tabLst>
            </a:pP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Voorbeeld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Nederland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Tessa</a:t>
            </a:r>
            <a:endParaRPr sz="1000">
              <a:latin typeface="Arial"/>
              <a:cs typeface="Arial"/>
            </a:endParaRPr>
          </a:p>
          <a:p>
            <a:pPr marL="306705" indent="-282575">
              <a:lnSpc>
                <a:spcPct val="100000"/>
              </a:lnSpc>
              <a:spcBef>
                <a:spcPts val="700"/>
              </a:spcBef>
              <a:buAutoNum type="arabicPeriod" startAt="2"/>
              <a:tabLst>
                <a:tab pos="306705" algn="l"/>
              </a:tabLst>
            </a:pP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Acceptatie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C000"/>
                </a:solidFill>
                <a:latin typeface="Arial Black"/>
                <a:cs typeface="Arial Black"/>
              </a:rPr>
              <a:t>van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C000"/>
                </a:solidFill>
                <a:latin typeface="Arial Black"/>
                <a:cs typeface="Arial Black"/>
              </a:rPr>
              <a:t>robots</a:t>
            </a:r>
            <a:endParaRPr sz="1600">
              <a:latin typeface="Arial Black"/>
              <a:cs typeface="Arial Black"/>
            </a:endParaRPr>
          </a:p>
          <a:p>
            <a:pPr lvl="1" marL="427355" indent="-178435">
              <a:lnSpc>
                <a:spcPct val="100000"/>
              </a:lnSpc>
              <a:spcBef>
                <a:spcPts val="445"/>
              </a:spcBef>
              <a:buClr>
                <a:srgbClr val="000000"/>
              </a:buClr>
              <a:buChar char="•"/>
              <a:tabLst>
                <a:tab pos="427355" algn="l"/>
              </a:tabLst>
            </a:pP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Acceptatie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Robotica</a:t>
            </a:r>
            <a:endParaRPr sz="1000">
              <a:latin typeface="Arial"/>
              <a:cs typeface="Arial"/>
            </a:endParaRPr>
          </a:p>
          <a:p>
            <a:pPr lvl="1" marL="427355" indent="-178435">
              <a:lnSpc>
                <a:spcPct val="100000"/>
              </a:lnSpc>
              <a:buClr>
                <a:srgbClr val="000000"/>
              </a:buClr>
              <a:buChar char="•"/>
              <a:tabLst>
                <a:tab pos="427355" algn="l"/>
              </a:tabLst>
            </a:pPr>
            <a:r>
              <a:rPr dirty="0" sz="1000" spc="-70">
                <a:solidFill>
                  <a:srgbClr val="585858"/>
                </a:solidFill>
                <a:latin typeface="Arial"/>
                <a:cs typeface="Arial"/>
              </a:rPr>
              <a:t>Ethische</a:t>
            </a:r>
            <a:r>
              <a:rPr dirty="0" sz="10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zorgen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95186" y="2145919"/>
            <a:ext cx="24701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40">
                <a:solidFill>
                  <a:srgbClr val="FFFFFF"/>
                </a:solidFill>
                <a:latin typeface="Arial Black"/>
                <a:cs typeface="Arial Black"/>
              </a:rPr>
              <a:t>INHOUDSOPGAVE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88721" y="1978650"/>
            <a:ext cx="8228965" cy="27158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kalenders</a:t>
            </a:r>
            <a:r>
              <a:rPr dirty="0" sz="18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agenda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coördineren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helpt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jou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collega's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3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efficiënter</a:t>
            </a:r>
            <a:r>
              <a:rPr dirty="0" sz="18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werken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activiteiten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gemakkelijk</a:t>
            </a:r>
            <a:r>
              <a:rPr dirty="0" sz="1800" spc="3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3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plannen,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omdat</a:t>
            </a:r>
            <a:r>
              <a:rPr dirty="0" sz="18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je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collega's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ook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inzicht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jouw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agenda.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manier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ook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algehele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communicatie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binnen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team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verbeterd!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marL="1477010" marR="48260" indent="-1430020">
              <a:lnSpc>
                <a:spcPct val="140100"/>
              </a:lnSpc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Ziet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u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de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voordelen</a:t>
            </a:r>
            <a:r>
              <a:rPr dirty="0" sz="1800" spc="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in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van</a:t>
            </a:r>
            <a:r>
              <a:rPr dirty="0" sz="1800" spc="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het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gebruik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van</a:t>
            </a:r>
            <a:r>
              <a:rPr dirty="0" sz="1800" spc="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digitale</a:t>
            </a:r>
            <a:r>
              <a:rPr dirty="0" sz="1800" spc="-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kalenders?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Zo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niet,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bent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u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van</a:t>
            </a:r>
            <a:r>
              <a:rPr dirty="0" sz="1800" spc="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plan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ze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in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de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toekomst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te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gaan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gebruiken?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49700" y="1088517"/>
            <a:ext cx="150368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70">
                <a:solidFill>
                  <a:srgbClr val="FFC000"/>
                </a:solidFill>
                <a:latin typeface="Arial Black"/>
                <a:cs typeface="Arial Black"/>
              </a:rPr>
              <a:t>Kalenders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50">
                <a:solidFill>
                  <a:srgbClr val="379C73"/>
                </a:solidFill>
              </a:rPr>
              <a:t>Welke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hulpmiddelen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kun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je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5">
                <a:solidFill>
                  <a:srgbClr val="379C73"/>
                </a:solidFill>
              </a:rPr>
              <a:t>je</a:t>
            </a:r>
            <a:endParaRPr sz="2700"/>
          </a:p>
        </p:txBody>
      </p:sp>
      <p:sp>
        <p:nvSpPr>
          <p:cNvPr id="6" name="object 6" descr=""/>
          <p:cNvSpPr txBox="1"/>
          <p:nvPr/>
        </p:nvSpPr>
        <p:spPr>
          <a:xfrm>
            <a:off x="501802" y="965961"/>
            <a:ext cx="264795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werk</a:t>
            </a:r>
            <a:r>
              <a:rPr dirty="0" sz="2700" spc="-13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700" spc="-305">
                <a:solidFill>
                  <a:srgbClr val="379C73"/>
                </a:solidFill>
                <a:latin typeface="Arial Black"/>
                <a:cs typeface="Arial Black"/>
              </a:rPr>
              <a:t>gebruiken?</a:t>
            </a:r>
            <a:endParaRPr sz="27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56082" y="1379347"/>
            <a:ext cx="5220970" cy="150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1930">
              <a:lnSpc>
                <a:spcPct val="129299"/>
              </a:lnSpc>
              <a:spcBef>
                <a:spcPts val="100"/>
              </a:spcBef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Er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zijn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een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aantal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robots</a:t>
            </a:r>
            <a:r>
              <a:rPr dirty="0" sz="1500" spc="-5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die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worden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gebruikt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in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zorg-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en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therapiesector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Door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gebruik</a:t>
            </a:r>
            <a:r>
              <a:rPr dirty="0" sz="15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te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maken</a:t>
            </a:r>
            <a:r>
              <a:rPr dirty="0" sz="15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van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robotica</a:t>
            </a:r>
            <a:r>
              <a:rPr dirty="0" sz="1500" spc="-6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fysieke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ondersteuning</a:t>
            </a:r>
            <a:endParaRPr sz="1500">
              <a:latin typeface="Arial"/>
              <a:cs typeface="Arial"/>
            </a:endParaRPr>
          </a:p>
          <a:p>
            <a:pPr marL="12700" marR="367665">
              <a:lnSpc>
                <a:spcPct val="128699"/>
              </a:lnSpc>
              <a:spcBef>
                <a:spcPts val="15"/>
              </a:spcBef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kunnen</a:t>
            </a:r>
            <a:r>
              <a:rPr dirty="0" sz="15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gezondheidswerkers</a:t>
            </a:r>
            <a:r>
              <a:rPr dirty="0" sz="1500" spc="-5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hun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werk</a:t>
            </a:r>
            <a:r>
              <a:rPr dirty="0" sz="15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beter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doen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zelf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gezond</a:t>
            </a:r>
            <a:r>
              <a:rPr dirty="0" sz="1500" spc="-6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blijven.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929127" y="1475232"/>
            <a:ext cx="5915025" cy="3427729"/>
            <a:chOff x="2929127" y="1475232"/>
            <a:chExt cx="5915025" cy="3427729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9127" y="3662172"/>
              <a:ext cx="1240536" cy="12405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2723" y="1475232"/>
              <a:ext cx="3051048" cy="258555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145605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INHOUD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Robotica</a:t>
            </a:r>
            <a:r>
              <a:rPr dirty="0" spc="-105"/>
              <a:t> </a:t>
            </a:r>
            <a:r>
              <a:rPr dirty="0" spc="-254"/>
              <a:t>en</a:t>
            </a:r>
            <a:r>
              <a:rPr dirty="0" spc="-105"/>
              <a:t> </a:t>
            </a:r>
            <a:r>
              <a:rPr dirty="0" spc="-285"/>
              <a:t>fysieke</a:t>
            </a:r>
            <a:r>
              <a:rPr dirty="0" spc="-140"/>
              <a:t> </a:t>
            </a:r>
            <a:r>
              <a:rPr dirty="0" spc="-220"/>
              <a:t>ondersteuning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61772" y="1586560"/>
            <a:ext cx="5272405" cy="2677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58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zijn</a:t>
            </a:r>
            <a:r>
              <a:rPr dirty="0" sz="5800" spc="-5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de </a:t>
            </a:r>
            <a:r>
              <a:rPr dirty="0" sz="5800" spc="20" b="1">
                <a:solidFill>
                  <a:srgbClr val="3E3E3E"/>
                </a:solidFill>
                <a:latin typeface="Arial"/>
                <a:cs typeface="Arial"/>
              </a:rPr>
              <a:t>ver</a:t>
            </a:r>
            <a:r>
              <a:rPr dirty="0" sz="5800" spc="45" b="1">
                <a:solidFill>
                  <a:srgbClr val="3E3E3E"/>
                </a:solidFill>
                <a:latin typeface="Arial"/>
                <a:cs typeface="Arial"/>
              </a:rPr>
              <a:t>s</a:t>
            </a:r>
            <a:r>
              <a:rPr dirty="0" sz="5800" spc="-1245" b="1">
                <a:solidFill>
                  <a:srgbClr val="3E3E3E"/>
                </a:solidFill>
                <a:latin typeface="Arial"/>
                <a:cs typeface="Arial"/>
              </a:rPr>
              <a:t>c</a:t>
            </a:r>
            <a:r>
              <a:rPr dirty="0" baseline="-55555" sz="900" spc="44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-55555" sz="900" spc="284">
                <a:solidFill>
                  <a:srgbClr val="878787"/>
                </a:solidFill>
                <a:latin typeface="Carlito"/>
                <a:cs typeface="Carlito"/>
              </a:rPr>
              <a:t> 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hillende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soorten</a:t>
            </a:r>
            <a:r>
              <a:rPr dirty="0" sz="5800" spc="-19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robots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228473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/>
              <a:t>Soorten</a:t>
            </a:r>
            <a:r>
              <a:rPr dirty="0" spc="-85"/>
              <a:t> </a:t>
            </a:r>
            <a:r>
              <a:rPr dirty="0" spc="-175"/>
              <a:t>robots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61568" y="1468653"/>
            <a:ext cx="7061200" cy="1856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29099"/>
              </a:lnSpc>
              <a:spcBef>
                <a:spcPts val="105"/>
              </a:spcBef>
            </a:pP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Pepper,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Zora,</a:t>
            </a:r>
            <a:r>
              <a:rPr dirty="0" sz="16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Paro,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Tessa,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dit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zijn</a:t>
            </a:r>
            <a:r>
              <a:rPr dirty="0" sz="16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allemaal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namen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van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robots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die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gebruikt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worden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6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</a:t>
            </a:r>
            <a:r>
              <a:rPr dirty="0" sz="16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gezondheidszorg.</a:t>
            </a:r>
            <a:r>
              <a:rPr dirty="0" sz="16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Sommige</a:t>
            </a:r>
            <a:r>
              <a:rPr dirty="0" sz="16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zijn</a:t>
            </a:r>
            <a:r>
              <a:rPr dirty="0" sz="1600" spc="-7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ontworpen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voor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lichaamsbeweging</a:t>
            </a:r>
            <a:r>
              <a:rPr dirty="0" sz="1600" spc="-6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hulp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bij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dagelijkse</a:t>
            </a:r>
            <a:r>
              <a:rPr dirty="0" sz="1600" spc="-7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activiteiten,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terwijl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andere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ondersteuning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bieden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bij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dagelijkse</a:t>
            </a:r>
            <a:r>
              <a:rPr dirty="0" sz="1600" spc="-6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routines.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Wat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zijn</a:t>
            </a:r>
            <a:r>
              <a:rPr dirty="0" sz="1600" spc="-6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verschillende</a:t>
            </a:r>
            <a:r>
              <a:rPr dirty="0" sz="1600" spc="-6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soorten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robots</a:t>
            </a:r>
            <a:r>
              <a:rPr dirty="0" sz="16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die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beschikbaar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zijn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hoe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kunnen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ze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u</a:t>
            </a:r>
            <a:r>
              <a:rPr dirty="0" sz="16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helpen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bij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uw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werk?</a:t>
            </a:r>
            <a:endParaRPr sz="1600">
              <a:latin typeface="Arial"/>
              <a:cs typeface="Arial"/>
            </a:endParaRPr>
          </a:p>
          <a:p>
            <a:pPr marL="1804670">
              <a:lnSpc>
                <a:spcPct val="100000"/>
              </a:lnSpc>
              <a:spcBef>
                <a:spcPts val="1295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756410" y="1107186"/>
            <a:ext cx="2682240" cy="1609725"/>
          </a:xfrm>
          <a:prstGeom prst="rect">
            <a:avLst/>
          </a:prstGeom>
          <a:solidFill>
            <a:srgbClr val="BE504D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595"/>
              </a:lnSpc>
            </a:pPr>
            <a:r>
              <a:rPr dirty="0" sz="1700" spc="-10" b="1">
                <a:solidFill>
                  <a:srgbClr val="FFFFFF"/>
                </a:solidFill>
                <a:latin typeface="Arial"/>
                <a:cs typeface="Arial"/>
              </a:rPr>
              <a:t>Fysieke</a:t>
            </a:r>
            <a:endParaRPr sz="1700">
              <a:latin typeface="Arial"/>
              <a:cs typeface="Arial"/>
            </a:endParaRPr>
          </a:p>
          <a:p>
            <a:pPr algn="ctr" marL="324485" marR="319405" indent="635">
              <a:lnSpc>
                <a:spcPct val="90000"/>
              </a:lnSpc>
              <a:spcBef>
                <a:spcPts val="55"/>
              </a:spcBef>
            </a:pPr>
            <a:r>
              <a:rPr dirty="0" sz="1700" spc="-10" b="1">
                <a:solidFill>
                  <a:srgbClr val="FFFFFF"/>
                </a:solidFill>
                <a:latin typeface="Arial"/>
                <a:cs typeface="Arial"/>
              </a:rPr>
              <a:t>assistentierobots: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ontworpen</a:t>
            </a:r>
            <a:r>
              <a:rPr dirty="0" sz="17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Arial"/>
                <a:cs typeface="Arial"/>
              </a:rPr>
              <a:t>om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zorgverleners</a:t>
            </a:r>
            <a:r>
              <a:rPr dirty="0" sz="17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Arial"/>
                <a:cs typeface="Arial"/>
              </a:rPr>
              <a:t>te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ondersteunen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7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Arial"/>
                <a:cs typeface="Arial"/>
              </a:rPr>
              <a:t>het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uitvoeren</a:t>
            </a:r>
            <a:r>
              <a:rPr dirty="0" sz="17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7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fysieke taken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706873" y="1107186"/>
            <a:ext cx="2682240" cy="1609725"/>
          </a:xfrm>
          <a:prstGeom prst="rect">
            <a:avLst/>
          </a:prstGeom>
          <a:solidFill>
            <a:srgbClr val="BE504D"/>
          </a:solidFill>
        </p:spPr>
        <p:txBody>
          <a:bodyPr wrap="square" lIns="0" tIns="98425" rIns="0" bIns="0" rtlCol="0" vert="horz">
            <a:spAutoFit/>
          </a:bodyPr>
          <a:lstStyle/>
          <a:p>
            <a:pPr algn="ctr" marL="168275" marR="161925" indent="635">
              <a:lnSpc>
                <a:spcPct val="90000"/>
              </a:lnSpc>
              <a:spcBef>
                <a:spcPts val="775"/>
              </a:spcBef>
            </a:pPr>
            <a:r>
              <a:rPr dirty="0" sz="1700" b="1">
                <a:solidFill>
                  <a:srgbClr val="FFFFFF"/>
                </a:solidFill>
                <a:latin typeface="Arial"/>
                <a:cs typeface="Arial"/>
              </a:rPr>
              <a:t>Sociale</a:t>
            </a:r>
            <a:r>
              <a:rPr dirty="0" sz="17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FFFFFF"/>
                </a:solidFill>
                <a:latin typeface="Arial"/>
                <a:cs typeface="Arial"/>
              </a:rPr>
              <a:t>robots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ontworpen</a:t>
            </a:r>
            <a:r>
              <a:rPr dirty="0" sz="17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7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Arial"/>
                <a:cs typeface="Arial"/>
              </a:rPr>
              <a:t>het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algehele</a:t>
            </a:r>
            <a:r>
              <a:rPr dirty="0" sz="17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welzijn</a:t>
            </a:r>
            <a:r>
              <a:rPr dirty="0" sz="17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Arial"/>
                <a:cs typeface="Arial"/>
              </a:rPr>
              <a:t>van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gebruikers</a:t>
            </a:r>
            <a:r>
              <a:rPr dirty="0" sz="17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7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verbeteren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door</a:t>
            </a:r>
            <a:r>
              <a:rPr dirty="0" sz="17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middel</a:t>
            </a:r>
            <a:r>
              <a:rPr dirty="0" sz="17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Arial"/>
                <a:cs typeface="Arial"/>
              </a:rPr>
              <a:t>van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gezelschap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231642" y="2984754"/>
            <a:ext cx="2682240" cy="1609725"/>
          </a:xfrm>
          <a:prstGeom prst="rect">
            <a:avLst/>
          </a:prstGeom>
          <a:solidFill>
            <a:srgbClr val="BE504D"/>
          </a:solidFill>
        </p:spPr>
        <p:txBody>
          <a:bodyPr wrap="square" lIns="0" tIns="215900" rIns="0" bIns="0" rtlCol="0" vert="horz">
            <a:spAutoFit/>
          </a:bodyPr>
          <a:lstStyle/>
          <a:p>
            <a:pPr algn="ctr" marL="119380" marR="112395" indent="-1270">
              <a:lnSpc>
                <a:spcPct val="90000"/>
              </a:lnSpc>
              <a:spcBef>
                <a:spcPts val="1700"/>
              </a:spcBef>
            </a:pPr>
            <a:r>
              <a:rPr dirty="0" sz="1700" b="1">
                <a:solidFill>
                  <a:srgbClr val="FFFFFF"/>
                </a:solidFill>
                <a:latin typeface="Arial"/>
                <a:cs typeface="Arial"/>
              </a:rPr>
              <a:t>Cognitieve</a:t>
            </a:r>
            <a:r>
              <a:rPr dirty="0" sz="17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FFFFFF"/>
                </a:solidFill>
                <a:latin typeface="Arial"/>
                <a:cs typeface="Arial"/>
              </a:rPr>
              <a:t>robotica: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ontworpen</a:t>
            </a:r>
            <a:r>
              <a:rPr dirty="0" sz="17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7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gebruikers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7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ondersteunen</a:t>
            </a:r>
            <a:r>
              <a:rPr dirty="0" sz="17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7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Arial"/>
                <a:cs typeface="Arial"/>
              </a:rPr>
              <a:t>het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uitvoeren</a:t>
            </a:r>
            <a:r>
              <a:rPr dirty="0" sz="17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7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cognitieve taken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Robotica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Robotica</a:t>
            </a:r>
            <a:r>
              <a:rPr dirty="0" spc="-105"/>
              <a:t> </a:t>
            </a:r>
            <a:r>
              <a:rPr dirty="0" spc="-254"/>
              <a:t>en</a:t>
            </a:r>
            <a:r>
              <a:rPr dirty="0" spc="-105"/>
              <a:t> </a:t>
            </a:r>
            <a:r>
              <a:rPr dirty="0" spc="-285"/>
              <a:t>fysieke</a:t>
            </a:r>
            <a:r>
              <a:rPr dirty="0" spc="-140"/>
              <a:t> </a:t>
            </a:r>
            <a:r>
              <a:rPr dirty="0" spc="-220"/>
              <a:t>ondersteuning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36372" y="2004136"/>
            <a:ext cx="6593840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43180">
              <a:lnSpc>
                <a:spcPct val="100000"/>
              </a:lnSpc>
              <a:spcBef>
                <a:spcPts val="100"/>
              </a:spcBef>
              <a:tabLst>
                <a:tab pos="2306320" algn="l"/>
              </a:tabLst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4800" spc="-9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is</a:t>
            </a:r>
            <a:r>
              <a:rPr dirty="0" sz="4800" spc="-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robotica</a:t>
            </a:r>
            <a:r>
              <a:rPr dirty="0" sz="4800" spc="-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20" b="1">
                <a:solidFill>
                  <a:srgbClr val="3E3E3E"/>
                </a:solidFill>
                <a:latin typeface="Arial"/>
                <a:cs typeface="Arial"/>
              </a:rPr>
              <a:t>voor </a:t>
            </a:r>
            <a:r>
              <a:rPr dirty="0" sz="4800" spc="-35" b="1">
                <a:solidFill>
                  <a:srgbClr val="3E3E3E"/>
                </a:solidFill>
                <a:latin typeface="Arial"/>
                <a:cs typeface="Arial"/>
              </a:rPr>
              <a:t>fysiek</a:t>
            </a:r>
            <a:r>
              <a:rPr dirty="0" sz="4800" spc="-2415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baseline="46296" sz="900" spc="-3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46296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ondersteuning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1451" y="1680306"/>
            <a:ext cx="8371840" cy="10496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Fysieke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ondersteuning</a:t>
            </a:r>
            <a:r>
              <a:rPr dirty="0" sz="16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door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robotica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bestaat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uit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het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bieden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praktische</a:t>
            </a:r>
            <a:r>
              <a:rPr dirty="0" sz="16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hulp</a:t>
            </a:r>
            <a:r>
              <a:rPr dirty="0" sz="16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bij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verschillende</a:t>
            </a:r>
            <a:r>
              <a:rPr dirty="0" sz="16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fysieke</a:t>
            </a:r>
            <a:r>
              <a:rPr dirty="0" sz="16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behoeften.</a:t>
            </a:r>
            <a:r>
              <a:rPr dirty="0" sz="1600" spc="-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Dit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omvat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hulp</a:t>
            </a:r>
            <a:r>
              <a:rPr dirty="0" sz="16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bij</a:t>
            </a:r>
            <a:r>
              <a:rPr dirty="0" sz="16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mobiliteit,</a:t>
            </a:r>
            <a:r>
              <a:rPr dirty="0" sz="16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herpositionering,</a:t>
            </a:r>
            <a:r>
              <a:rPr dirty="0" sz="16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transfers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en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uit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bed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tillen,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of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dagelijkse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taken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zoals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koken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of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 schoonmaken.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Robotica</a:t>
            </a:r>
            <a:r>
              <a:rPr dirty="0" spc="-105"/>
              <a:t> </a:t>
            </a:r>
            <a:r>
              <a:rPr dirty="0" spc="-254"/>
              <a:t>en</a:t>
            </a:r>
            <a:r>
              <a:rPr dirty="0" spc="-105"/>
              <a:t> </a:t>
            </a:r>
            <a:r>
              <a:rPr dirty="0" spc="-285"/>
              <a:t>fysieke</a:t>
            </a:r>
            <a:r>
              <a:rPr dirty="0" spc="-140"/>
              <a:t> </a:t>
            </a:r>
            <a:r>
              <a:rPr dirty="0" spc="-220"/>
              <a:t>ondersteuning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1614" y="1368708"/>
            <a:ext cx="8010525" cy="2482215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219710" indent="-207010">
              <a:lnSpc>
                <a:spcPct val="100000"/>
              </a:lnSpc>
              <a:spcBef>
                <a:spcPts val="630"/>
              </a:spcBef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Vendlet</a:t>
            </a:r>
            <a:r>
              <a:rPr dirty="0" sz="1500" spc="-5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is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een</a:t>
            </a:r>
            <a:r>
              <a:rPr dirty="0" sz="15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elektrisch</a:t>
            </a:r>
            <a:r>
              <a:rPr dirty="0" sz="1500" spc="-7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draaisysteem</a:t>
            </a:r>
            <a:r>
              <a:rPr dirty="0" sz="15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waarmee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zorgverlener</a:t>
            </a:r>
            <a:r>
              <a:rPr dirty="0" sz="1500" spc="-5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cliënt</a:t>
            </a:r>
            <a:r>
              <a:rPr dirty="0" sz="1500" spc="-5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gemakkelijk</a:t>
            </a:r>
            <a:r>
              <a:rPr dirty="0" sz="1500" spc="-6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in</a:t>
            </a:r>
            <a:endParaRPr sz="1500">
              <a:latin typeface="Arial"/>
              <a:cs typeface="Arial"/>
            </a:endParaRPr>
          </a:p>
          <a:p>
            <a:pPr marL="220979">
              <a:lnSpc>
                <a:spcPct val="100000"/>
              </a:lnSpc>
              <a:spcBef>
                <a:spcPts val="530"/>
              </a:spcBef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bed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kan</a:t>
            </a:r>
            <a:r>
              <a:rPr dirty="0" sz="15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bewegen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of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draaien.</a:t>
            </a:r>
            <a:endParaRPr sz="1500">
              <a:latin typeface="Arial"/>
              <a:cs typeface="Arial"/>
            </a:endParaRPr>
          </a:p>
          <a:p>
            <a:pPr marL="219075" marR="45720" indent="-207010">
              <a:lnSpc>
                <a:spcPts val="2330"/>
              </a:lnSpc>
              <a:spcBef>
                <a:spcPts val="155"/>
              </a:spcBef>
              <a:buChar char="●"/>
              <a:tabLst>
                <a:tab pos="220979" algn="l"/>
              </a:tabLst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HelpSoq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is</a:t>
            </a:r>
            <a:r>
              <a:rPr dirty="0" sz="15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een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hulpmiddel</a:t>
            </a:r>
            <a:r>
              <a:rPr dirty="0" sz="15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om</a:t>
            </a:r>
            <a:r>
              <a:rPr dirty="0" sz="1500" spc="-5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steunkousen</a:t>
            </a:r>
            <a:r>
              <a:rPr dirty="0" sz="1500" spc="-7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gemakkelijk</a:t>
            </a:r>
            <a:r>
              <a:rPr dirty="0" sz="15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5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zonder</a:t>
            </a:r>
            <a:r>
              <a:rPr dirty="0" sz="1500" spc="-6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kracht</a:t>
            </a:r>
            <a:r>
              <a:rPr dirty="0" sz="1500" spc="-6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pijn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aan</a:t>
            </a:r>
            <a:r>
              <a:rPr dirty="0" sz="15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te 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	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trekken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500"/>
              </a:spcBef>
              <a:buChar char="●"/>
              <a:tabLst>
                <a:tab pos="219710" algn="l"/>
              </a:tabLst>
            </a:pP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Liften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5"/>
              </a:spcBef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Elektrisch</a:t>
            </a:r>
            <a:r>
              <a:rPr dirty="0" sz="1500" spc="-8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verstelbaar</a:t>
            </a:r>
            <a:r>
              <a:rPr dirty="0" sz="1500" spc="-7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bed.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0"/>
              </a:spcBef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Verstelbare</a:t>
            </a:r>
            <a:r>
              <a:rPr dirty="0" sz="1500" spc="-8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douchestoel.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0"/>
              </a:spcBef>
              <a:buChar char="●"/>
              <a:tabLst>
                <a:tab pos="219710" algn="l"/>
              </a:tabLst>
            </a:pP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Schuifzeilen.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Hulpmiddelen</a:t>
            </a:r>
            <a:r>
              <a:rPr dirty="0" spc="-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zorgverleners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704" y="1583045"/>
            <a:ext cx="6464300" cy="162750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219710" indent="-207010">
              <a:lnSpc>
                <a:spcPct val="100000"/>
              </a:lnSpc>
              <a:spcBef>
                <a:spcPts val="825"/>
              </a:spcBef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armsteun</a:t>
            </a:r>
            <a:r>
              <a:rPr dirty="0" sz="15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om</a:t>
            </a:r>
            <a:r>
              <a:rPr dirty="0" sz="15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zelf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bestek</a:t>
            </a:r>
            <a:r>
              <a:rPr dirty="0" sz="15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vast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te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houden.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5"/>
              </a:spcBef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een</a:t>
            </a:r>
            <a:r>
              <a:rPr dirty="0" sz="15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bekerhouder</a:t>
            </a:r>
            <a:r>
              <a:rPr dirty="0" sz="15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om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 gemakkelijker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een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glas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of</a:t>
            </a:r>
            <a:r>
              <a:rPr dirty="0" sz="15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beker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vast</a:t>
            </a:r>
            <a:r>
              <a:rPr dirty="0" sz="1500" spc="-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te</a:t>
            </a:r>
            <a:r>
              <a:rPr dirty="0" sz="15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houden.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0"/>
              </a:spcBef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een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spalk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of</a:t>
            </a:r>
            <a:r>
              <a:rPr dirty="0" sz="15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beugel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om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een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pen</a:t>
            </a:r>
            <a:r>
              <a:rPr dirty="0" sz="15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vast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te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houden.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0"/>
              </a:spcBef>
              <a:buChar char="●"/>
              <a:tabLst>
                <a:tab pos="219710" algn="l"/>
              </a:tabLst>
            </a:pP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een</a:t>
            </a:r>
            <a:r>
              <a:rPr dirty="0" sz="15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apparaat</a:t>
            </a:r>
            <a:r>
              <a:rPr dirty="0" sz="1500" spc="-6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waarmee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je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een</a:t>
            </a:r>
            <a:r>
              <a:rPr dirty="0" sz="15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boek</a:t>
            </a:r>
            <a:r>
              <a:rPr dirty="0" sz="15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kunt</a:t>
            </a:r>
            <a:r>
              <a:rPr dirty="0" sz="15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lezen</a:t>
            </a:r>
            <a:r>
              <a:rPr dirty="0" sz="15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zonder</a:t>
            </a:r>
            <a:r>
              <a:rPr dirty="0" sz="15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het</a:t>
            </a:r>
            <a:r>
              <a:rPr dirty="0" sz="15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vast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te</a:t>
            </a:r>
            <a:r>
              <a:rPr dirty="0" sz="15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houden.</a:t>
            </a:r>
            <a:endParaRPr sz="1500">
              <a:latin typeface="Arial"/>
              <a:cs typeface="Arial"/>
            </a:endParaRPr>
          </a:p>
          <a:p>
            <a:pPr marL="219710" indent="-207010">
              <a:lnSpc>
                <a:spcPct val="100000"/>
              </a:lnSpc>
              <a:spcBef>
                <a:spcPts val="720"/>
              </a:spcBef>
              <a:buChar char="●"/>
              <a:tabLst>
                <a:tab pos="219710" algn="l"/>
              </a:tabLst>
            </a:pP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handvataanpassingen</a:t>
            </a:r>
            <a:r>
              <a:rPr dirty="0" sz="15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voor</a:t>
            </a:r>
            <a:r>
              <a:rPr dirty="0" sz="1500" spc="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een</a:t>
            </a:r>
            <a:r>
              <a:rPr dirty="0" sz="15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veiligheidsgordel</a:t>
            </a:r>
            <a:r>
              <a:rPr dirty="0" sz="1500" spc="-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F2023"/>
                </a:solidFill>
                <a:latin typeface="Arial"/>
                <a:cs typeface="Arial"/>
              </a:rPr>
              <a:t>of</a:t>
            </a:r>
            <a:r>
              <a:rPr dirty="0" sz="1500" spc="-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F2023"/>
                </a:solidFill>
                <a:latin typeface="Arial"/>
                <a:cs typeface="Arial"/>
              </a:rPr>
              <a:t>tandenborstel.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6892" y="422910"/>
            <a:ext cx="530161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Soorten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hulpmiddelen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klanten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74209" y="1166215"/>
            <a:ext cx="4051300" cy="26993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9000"/>
              </a:lnSpc>
              <a:spcBef>
                <a:spcPts val="95"/>
              </a:spcBef>
            </a:pP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Vendlet</a:t>
            </a:r>
            <a:r>
              <a:rPr dirty="0" sz="17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is</a:t>
            </a:r>
            <a:r>
              <a:rPr dirty="0" sz="1700" spc="-5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een</a:t>
            </a:r>
            <a:r>
              <a:rPr dirty="0" sz="17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elektrisch</a:t>
            </a:r>
            <a:r>
              <a:rPr dirty="0" sz="17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draaisysteem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waarmee</a:t>
            </a:r>
            <a:r>
              <a:rPr dirty="0" sz="17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7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zorgverlener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7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cliënt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in</a:t>
            </a:r>
            <a:r>
              <a:rPr dirty="0" sz="17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1F2023"/>
                </a:solidFill>
                <a:latin typeface="Arial"/>
                <a:cs typeface="Arial"/>
              </a:rPr>
              <a:t>bed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gemakkelijk</a:t>
            </a:r>
            <a:r>
              <a:rPr dirty="0" sz="1700" spc="-8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kan</a:t>
            </a:r>
            <a:r>
              <a:rPr dirty="0" sz="17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bewegen</a:t>
            </a:r>
            <a:r>
              <a:rPr dirty="0" sz="17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of</a:t>
            </a:r>
            <a:r>
              <a:rPr dirty="0" sz="17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draaien.</a:t>
            </a:r>
            <a:r>
              <a:rPr dirty="0" sz="1700" spc="-5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1F2023"/>
                </a:solidFill>
                <a:latin typeface="Arial"/>
                <a:cs typeface="Arial"/>
              </a:rPr>
              <a:t>Het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vermindert</a:t>
            </a:r>
            <a:r>
              <a:rPr dirty="0" sz="1700" spc="-7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7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fysieke</a:t>
            </a:r>
            <a:r>
              <a:rPr dirty="0" sz="17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belasting</a:t>
            </a:r>
            <a:r>
              <a:rPr dirty="0" sz="1700" spc="-5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1F2023"/>
                </a:solidFill>
                <a:latin typeface="Arial"/>
                <a:cs typeface="Arial"/>
              </a:rPr>
              <a:t>van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zorgpersoneel,</a:t>
            </a:r>
            <a:r>
              <a:rPr dirty="0" sz="1700" spc="-114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optimaliseert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zorgprocessen</a:t>
            </a:r>
            <a:r>
              <a:rPr dirty="0" sz="1700" spc="-6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700" spc="-6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efficiëntieverbeteringen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7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is</a:t>
            </a:r>
            <a:r>
              <a:rPr dirty="0" sz="17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effectief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bij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7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behandeling</a:t>
            </a:r>
            <a:r>
              <a:rPr dirty="0" sz="17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1F2023"/>
                </a:solidFill>
                <a:latin typeface="Arial"/>
                <a:cs typeface="Arial"/>
              </a:rPr>
              <a:t>en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preventie</a:t>
            </a:r>
            <a:r>
              <a:rPr dirty="0" sz="1700" spc="-5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van</a:t>
            </a:r>
            <a:r>
              <a:rPr dirty="0" sz="17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decubitus.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Voorbeeld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Vendlet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12" y="1217726"/>
            <a:ext cx="4076700" cy="2896362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34643"/>
            <a:ext cx="6921500" cy="693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7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volgende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video</a:t>
            </a:r>
            <a:r>
              <a:rPr dirty="0" sz="17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laat</a:t>
            </a:r>
            <a:r>
              <a:rPr dirty="0" sz="17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zien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hoe</a:t>
            </a:r>
            <a:r>
              <a:rPr dirty="0" sz="17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je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Vendlet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of</a:t>
            </a:r>
            <a:r>
              <a:rPr dirty="0" sz="17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soortgelijke</a:t>
            </a:r>
            <a:r>
              <a:rPr dirty="0" sz="1700" spc="-6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elektrische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draaibladen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gebruikt</a:t>
            </a:r>
            <a:r>
              <a:rPr dirty="0" sz="17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om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een</a:t>
            </a:r>
            <a:r>
              <a:rPr dirty="0" sz="17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klant</a:t>
            </a:r>
            <a:r>
              <a:rPr dirty="0" sz="17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te</a:t>
            </a:r>
            <a:r>
              <a:rPr dirty="0" sz="17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draaien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of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te</a:t>
            </a:r>
            <a:r>
              <a:rPr dirty="0" sz="17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herpositioneren.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887094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Video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095" y="3828288"/>
            <a:ext cx="688847" cy="68884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208938" y="3957885"/>
            <a:ext cx="5210810" cy="694055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Denk</a:t>
            </a:r>
            <a:r>
              <a:rPr dirty="0" sz="17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je</a:t>
            </a:r>
            <a:r>
              <a:rPr dirty="0" sz="17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dat</a:t>
            </a:r>
            <a:r>
              <a:rPr dirty="0" sz="17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dit</a:t>
            </a:r>
            <a:r>
              <a:rPr dirty="0" sz="17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fysieke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hulpmiddel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je</a:t>
            </a:r>
            <a:r>
              <a:rPr dirty="0" sz="17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fysieke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taken</a:t>
            </a:r>
            <a:r>
              <a:rPr dirty="0" sz="17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1F2023"/>
                </a:solidFill>
                <a:latin typeface="Arial"/>
                <a:cs typeface="Arial"/>
              </a:rPr>
              <a:t>zou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verlichten?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7" name="object 7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81300" y="1930907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22249" y="1411681"/>
            <a:ext cx="8226425" cy="2914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5"/>
              </a:spcBef>
            </a:pPr>
            <a:r>
              <a:rPr dirty="0" sz="2500" spc="-65">
                <a:solidFill>
                  <a:srgbClr val="FFC000"/>
                </a:solidFill>
                <a:latin typeface="Arial Black"/>
                <a:cs typeface="Arial Black"/>
              </a:rPr>
              <a:t>AI-</a:t>
            </a:r>
            <a:r>
              <a:rPr dirty="0" sz="2500" spc="-235">
                <a:solidFill>
                  <a:srgbClr val="FFC000"/>
                </a:solidFill>
                <a:latin typeface="Arial Black"/>
                <a:cs typeface="Arial Black"/>
              </a:rPr>
              <a:t>ondersteunde</a:t>
            </a:r>
            <a:r>
              <a:rPr dirty="0" sz="2500" spc="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140">
                <a:solidFill>
                  <a:srgbClr val="FFC000"/>
                </a:solidFill>
                <a:latin typeface="Arial Black"/>
                <a:cs typeface="Arial Black"/>
              </a:rPr>
              <a:t>zorgdocumentatie</a:t>
            </a:r>
            <a:endParaRPr sz="2500">
              <a:latin typeface="Arial Black"/>
              <a:cs typeface="Arial Black"/>
            </a:endParaRPr>
          </a:p>
          <a:p>
            <a:pPr algn="just" marL="12700">
              <a:lnSpc>
                <a:spcPct val="100000"/>
              </a:lnSpc>
              <a:spcBef>
                <a:spcPts val="24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4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module</a:t>
            </a:r>
            <a:r>
              <a:rPr dirty="0" sz="1800" spc="484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2</a:t>
            </a:r>
            <a:r>
              <a:rPr dirty="0" sz="1800" spc="48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  geleerd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AI-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ondersteunde</a:t>
            </a:r>
            <a:r>
              <a:rPr dirty="0" sz="1800" spc="4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zorgdocumentatie  en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voordelen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mogelijke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beperkingen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ervan.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software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handsfree</a:t>
            </a:r>
            <a:r>
              <a:rPr dirty="0" sz="1800" spc="180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aantekeningen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rechtstreeks</a:t>
            </a:r>
            <a:r>
              <a:rPr dirty="0" sz="1800" spc="1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1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patiëntendossier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dicteren,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workflow</a:t>
            </a:r>
            <a:r>
              <a:rPr dirty="0" sz="1800" spc="4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stroomlijnen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werkdag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efficiënter maken.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105155"/>
            <a:ext cx="658177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150">
                <a:solidFill>
                  <a:srgbClr val="379C73"/>
                </a:solidFill>
              </a:rPr>
              <a:t>Welke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hulpmiddelen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kun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je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65">
                <a:solidFill>
                  <a:srgbClr val="379C73"/>
                </a:solidFill>
              </a:rPr>
              <a:t>je </a:t>
            </a:r>
            <a:r>
              <a:rPr dirty="0" sz="2700" spc="-280">
                <a:solidFill>
                  <a:srgbClr val="379C73"/>
                </a:solidFill>
              </a:rPr>
              <a:t>werk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305">
                <a:solidFill>
                  <a:srgbClr val="379C73"/>
                </a:solidFill>
              </a:rPr>
              <a:t>gebruiken?</a:t>
            </a:r>
            <a:endParaRPr sz="270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Robotica</a:t>
            </a:r>
            <a:r>
              <a:rPr dirty="0" spc="-105"/>
              <a:t> </a:t>
            </a:r>
            <a:r>
              <a:rPr dirty="0" spc="-254"/>
              <a:t>en</a:t>
            </a:r>
            <a:r>
              <a:rPr dirty="0" spc="-105"/>
              <a:t> </a:t>
            </a:r>
            <a:r>
              <a:rPr dirty="0" spc="-285"/>
              <a:t>fysieke</a:t>
            </a:r>
            <a:r>
              <a:rPr dirty="0" spc="-140"/>
              <a:t> </a:t>
            </a:r>
            <a:r>
              <a:rPr dirty="0" spc="-220"/>
              <a:t>ondersteuning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425952" y="0"/>
            <a:ext cx="5718175" cy="5143500"/>
            <a:chOff x="3425952" y="0"/>
            <a:chExt cx="5718175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5952" y="0"/>
              <a:ext cx="5718047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408039" y="104178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0" y="475734"/>
                  </a:lnTo>
                  <a:lnTo>
                    <a:pt x="1303127" y="481806"/>
                  </a:lnTo>
                  <a:lnTo>
                    <a:pt x="1356684" y="491926"/>
                  </a:lnTo>
                  <a:lnTo>
                    <a:pt x="1407096" y="506095"/>
                  </a:lnTo>
                  <a:lnTo>
                    <a:pt x="1454364" y="524311"/>
                  </a:lnTo>
                  <a:lnTo>
                    <a:pt x="1498492" y="546576"/>
                  </a:lnTo>
                  <a:lnTo>
                    <a:pt x="1539483" y="572889"/>
                  </a:lnTo>
                  <a:lnTo>
                    <a:pt x="1577339" y="603250"/>
                  </a:lnTo>
                  <a:lnTo>
                    <a:pt x="1615798" y="641319"/>
                  </a:lnTo>
                  <a:lnTo>
                    <a:pt x="1648333" y="681505"/>
                  </a:lnTo>
                  <a:lnTo>
                    <a:pt x="1674948" y="723811"/>
                  </a:lnTo>
                  <a:lnTo>
                    <a:pt x="1695644" y="768238"/>
                  </a:lnTo>
                  <a:lnTo>
                    <a:pt x="1710425" y="814790"/>
                  </a:lnTo>
                  <a:lnTo>
                    <a:pt x="1719291" y="863467"/>
                  </a:lnTo>
                  <a:lnTo>
                    <a:pt x="1722246" y="914273"/>
                  </a:lnTo>
                  <a:lnTo>
                    <a:pt x="1718970" y="965649"/>
                  </a:lnTo>
                  <a:lnTo>
                    <a:pt x="1709140" y="1015239"/>
                  </a:lnTo>
                  <a:lnTo>
                    <a:pt x="1692757" y="1063055"/>
                  </a:lnTo>
                  <a:lnTo>
                    <a:pt x="1669821" y="1109109"/>
                  </a:lnTo>
                  <a:lnTo>
                    <a:pt x="1640332" y="1153414"/>
                  </a:lnTo>
                  <a:lnTo>
                    <a:pt x="1605942" y="1191438"/>
                  </a:lnTo>
                  <a:lnTo>
                    <a:pt x="1549866" y="1244552"/>
                  </a:lnTo>
                  <a:lnTo>
                    <a:pt x="1513703" y="1276768"/>
                  </a:lnTo>
                  <a:lnTo>
                    <a:pt x="1472127" y="1312756"/>
                  </a:lnTo>
                  <a:lnTo>
                    <a:pt x="1425142" y="1352517"/>
                  </a:lnTo>
                  <a:lnTo>
                    <a:pt x="1372751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10" y="2312759"/>
                  </a:lnTo>
                  <a:lnTo>
                    <a:pt x="861694" y="2343896"/>
                  </a:lnTo>
                  <a:lnTo>
                    <a:pt x="862365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3" y="1777390"/>
                  </a:lnTo>
                  <a:lnTo>
                    <a:pt x="1819042" y="1734195"/>
                  </a:lnTo>
                  <a:lnTo>
                    <a:pt x="1866690" y="1692357"/>
                  </a:lnTo>
                  <a:lnTo>
                    <a:pt x="1911638" y="1651876"/>
                  </a:lnTo>
                  <a:lnTo>
                    <a:pt x="1953886" y="1612751"/>
                  </a:lnTo>
                  <a:lnTo>
                    <a:pt x="1993435" y="1574984"/>
                  </a:lnTo>
                  <a:lnTo>
                    <a:pt x="2030285" y="1538573"/>
                  </a:lnTo>
                  <a:lnTo>
                    <a:pt x="2064437" y="1503519"/>
                  </a:lnTo>
                  <a:lnTo>
                    <a:pt x="2095892" y="1469822"/>
                  </a:lnTo>
                  <a:lnTo>
                    <a:pt x="2124649" y="1437481"/>
                  </a:lnTo>
                  <a:lnTo>
                    <a:pt x="2150710" y="1406498"/>
                  </a:lnTo>
                  <a:lnTo>
                    <a:pt x="2194745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3" y="853"/>
                  </a:lnTo>
                  <a:lnTo>
                    <a:pt x="1049278" y="3415"/>
                  </a:lnTo>
                  <a:lnTo>
                    <a:pt x="995722" y="7684"/>
                  </a:lnTo>
                  <a:lnTo>
                    <a:pt x="943376" y="13660"/>
                  </a:lnTo>
                  <a:lnTo>
                    <a:pt x="892238" y="21345"/>
                  </a:lnTo>
                  <a:lnTo>
                    <a:pt x="842311" y="30738"/>
                  </a:lnTo>
                  <a:lnTo>
                    <a:pt x="793592" y="41839"/>
                  </a:lnTo>
                  <a:lnTo>
                    <a:pt x="746084" y="54649"/>
                  </a:lnTo>
                  <a:lnTo>
                    <a:pt x="699785" y="69167"/>
                  </a:lnTo>
                  <a:lnTo>
                    <a:pt x="654697" y="85393"/>
                  </a:lnTo>
                  <a:lnTo>
                    <a:pt x="610819" y="103329"/>
                  </a:lnTo>
                  <a:lnTo>
                    <a:pt x="568150" y="122973"/>
                  </a:lnTo>
                  <a:lnTo>
                    <a:pt x="526693" y="144326"/>
                  </a:lnTo>
                  <a:lnTo>
                    <a:pt x="486446" y="167389"/>
                  </a:lnTo>
                  <a:lnTo>
                    <a:pt x="447409" y="192160"/>
                  </a:lnTo>
                  <a:lnTo>
                    <a:pt x="409584" y="218642"/>
                  </a:lnTo>
                  <a:lnTo>
                    <a:pt x="372969" y="246832"/>
                  </a:lnTo>
                  <a:lnTo>
                    <a:pt x="337565" y="276733"/>
                  </a:lnTo>
                  <a:lnTo>
                    <a:pt x="299544" y="311777"/>
                  </a:lnTo>
                  <a:lnTo>
                    <a:pt x="263777" y="347759"/>
                  </a:lnTo>
                  <a:lnTo>
                    <a:pt x="230264" y="384677"/>
                  </a:lnTo>
                  <a:lnTo>
                    <a:pt x="199007" y="422532"/>
                  </a:lnTo>
                  <a:lnTo>
                    <a:pt x="170004" y="461324"/>
                  </a:lnTo>
                  <a:lnTo>
                    <a:pt x="143258" y="501051"/>
                  </a:lnTo>
                  <a:lnTo>
                    <a:pt x="118768" y="541713"/>
                  </a:lnTo>
                  <a:lnTo>
                    <a:pt x="96535" y="583311"/>
                  </a:lnTo>
                  <a:lnTo>
                    <a:pt x="76561" y="625843"/>
                  </a:lnTo>
                  <a:lnTo>
                    <a:pt x="58844" y="669309"/>
                  </a:lnTo>
                  <a:lnTo>
                    <a:pt x="43386" y="713709"/>
                  </a:lnTo>
                  <a:lnTo>
                    <a:pt x="30188" y="759043"/>
                  </a:lnTo>
                  <a:lnTo>
                    <a:pt x="19249" y="805310"/>
                  </a:lnTo>
                  <a:lnTo>
                    <a:pt x="10572" y="852509"/>
                  </a:lnTo>
                  <a:lnTo>
                    <a:pt x="4155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675" y="580488"/>
                  </a:lnTo>
                  <a:lnTo>
                    <a:pt x="864955" y="555471"/>
                  </a:lnTo>
                  <a:lnTo>
                    <a:pt x="905157" y="533785"/>
                  </a:lnTo>
                  <a:lnTo>
                    <a:pt x="947278" y="515433"/>
                  </a:lnTo>
                  <a:lnTo>
                    <a:pt x="991315" y="500415"/>
                  </a:lnTo>
                  <a:lnTo>
                    <a:pt x="1037265" y="488733"/>
                  </a:lnTo>
                  <a:lnTo>
                    <a:pt x="1085125" y="480387"/>
                  </a:lnTo>
                  <a:lnTo>
                    <a:pt x="1134891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86"/>
                  </a:moveTo>
                  <a:lnTo>
                    <a:pt x="863345" y="2656586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61772" y="2004136"/>
            <a:ext cx="4617720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48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zijn</a:t>
            </a:r>
            <a:r>
              <a:rPr dirty="0" sz="48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sociale </a:t>
            </a:r>
            <a:r>
              <a:rPr dirty="0" sz="4800" spc="120" b="1">
                <a:solidFill>
                  <a:srgbClr val="3E3E3E"/>
                </a:solidFill>
                <a:latin typeface="Arial"/>
                <a:cs typeface="Arial"/>
              </a:rPr>
              <a:t>robot</a:t>
            </a:r>
            <a:r>
              <a:rPr dirty="0" sz="4800" spc="-905" b="1">
                <a:solidFill>
                  <a:srgbClr val="3E3E3E"/>
                </a:solidFill>
                <a:latin typeface="Arial"/>
                <a:cs typeface="Arial"/>
              </a:rPr>
              <a:t>s</a:t>
            </a:r>
            <a:r>
              <a:rPr dirty="0" baseline="46296" sz="900" spc="19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baseline="46296" sz="9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1451" y="1338477"/>
            <a:ext cx="4461510" cy="1049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Sociale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robots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communiceren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interageren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met </a:t>
            </a:r>
            <a:r>
              <a:rPr dirty="0" sz="1600">
                <a:latin typeface="Arial"/>
                <a:cs typeface="Arial"/>
              </a:rPr>
              <a:t>mensen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door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sociaal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gedrag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sociale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regels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te </a:t>
            </a:r>
            <a:r>
              <a:rPr dirty="0" sz="1600" spc="-10">
                <a:latin typeface="Arial"/>
                <a:cs typeface="Arial"/>
              </a:rPr>
              <a:t>volgen.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75"/>
              <a:t>Sociale</a:t>
            </a:r>
            <a:r>
              <a:rPr dirty="0" spc="-125"/>
              <a:t> </a:t>
            </a:r>
            <a:r>
              <a:rPr dirty="0" spc="-170"/>
              <a:t>robots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9155" y="1537716"/>
            <a:ext cx="3457955" cy="2577083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23366"/>
            <a:ext cx="7833995" cy="2330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77825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Sociale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robots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gebruiken</a:t>
            </a:r>
            <a:r>
              <a:rPr dirty="0" sz="18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camera's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om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een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beeld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van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persoon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vast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te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leggen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analyseren. Daarnaast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worden</a:t>
            </a:r>
            <a:r>
              <a:rPr dirty="0" sz="1800" spc="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stem-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bewegingspatronen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geanalyseerd</a:t>
            </a:r>
            <a:r>
              <a:rPr dirty="0" sz="1800" spc="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om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emoties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begrijpen.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</a:pP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Net</a:t>
            </a:r>
            <a:r>
              <a:rPr dirty="0" sz="18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zoals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onze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hersenen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neurale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netwerken</a:t>
            </a:r>
            <a:r>
              <a:rPr dirty="0" sz="18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gebruiken,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vertrouwen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robots</a:t>
            </a:r>
            <a:r>
              <a:rPr dirty="0" sz="18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op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algoritmes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kunstmatige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intelligentie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om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te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bepalen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wie iemand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is.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260477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0">
                <a:solidFill>
                  <a:srgbClr val="379C73"/>
                </a:solidFill>
              </a:rPr>
              <a:t>Technisch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inzicht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049768" y="129539"/>
            <a:ext cx="966469" cy="527685"/>
            <a:chOff x="8049768" y="129539"/>
            <a:chExt cx="966469" cy="5276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9768" y="129539"/>
              <a:ext cx="966216" cy="5273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3974" y="377698"/>
            <a:ext cx="40068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39966"/>
                </a:solidFill>
              </a:rPr>
              <a:t>Heb</a:t>
            </a:r>
            <a:r>
              <a:rPr dirty="0" spc="-100">
                <a:solidFill>
                  <a:srgbClr val="339966"/>
                </a:solidFill>
              </a:rPr>
              <a:t> </a:t>
            </a:r>
            <a:r>
              <a:rPr dirty="0" spc="-225">
                <a:solidFill>
                  <a:srgbClr val="339966"/>
                </a:solidFill>
              </a:rPr>
              <a:t>je</a:t>
            </a:r>
            <a:r>
              <a:rPr dirty="0" spc="-120">
                <a:solidFill>
                  <a:srgbClr val="339966"/>
                </a:solidFill>
              </a:rPr>
              <a:t> </a:t>
            </a:r>
            <a:r>
              <a:rPr dirty="0" spc="-210">
                <a:solidFill>
                  <a:srgbClr val="339966"/>
                </a:solidFill>
              </a:rPr>
              <a:t>Pepper</a:t>
            </a:r>
            <a:r>
              <a:rPr dirty="0" spc="-100">
                <a:solidFill>
                  <a:srgbClr val="339966"/>
                </a:solidFill>
              </a:rPr>
              <a:t> </a:t>
            </a:r>
            <a:r>
              <a:rPr dirty="0" spc="-250">
                <a:solidFill>
                  <a:srgbClr val="339966"/>
                </a:solidFill>
              </a:rPr>
              <a:t>al</a:t>
            </a:r>
            <a:r>
              <a:rPr dirty="0" spc="-114">
                <a:solidFill>
                  <a:srgbClr val="339966"/>
                </a:solidFill>
              </a:rPr>
              <a:t> </a:t>
            </a:r>
            <a:r>
              <a:rPr dirty="0" spc="-210">
                <a:solidFill>
                  <a:srgbClr val="339966"/>
                </a:solidFill>
              </a:rPr>
              <a:t>ontmoet?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48665" y="1866900"/>
            <a:ext cx="6214745" cy="2621280"/>
            <a:chOff x="248665" y="1866900"/>
            <a:chExt cx="6214745" cy="262128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9839" y="1866900"/>
              <a:ext cx="3933444" cy="262128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61365" y="1925573"/>
              <a:ext cx="2967990" cy="1483995"/>
            </a:xfrm>
            <a:custGeom>
              <a:avLst/>
              <a:gdLst/>
              <a:ahLst/>
              <a:cxnLst/>
              <a:rect l="l" t="t" r="r" b="b"/>
              <a:pathLst>
                <a:path w="2967990" h="1483995">
                  <a:moveTo>
                    <a:pt x="2473249" y="1043939"/>
                  </a:moveTo>
                  <a:lnTo>
                    <a:pt x="2121408" y="1043939"/>
                  </a:lnTo>
                  <a:lnTo>
                    <a:pt x="2967482" y="1483868"/>
                  </a:lnTo>
                  <a:lnTo>
                    <a:pt x="2473249" y="1043939"/>
                  </a:lnTo>
                  <a:close/>
                </a:path>
                <a:path w="2967990" h="1483995">
                  <a:moveTo>
                    <a:pt x="1912620" y="0"/>
                  </a:moveTo>
                  <a:lnTo>
                    <a:pt x="208788" y="0"/>
                  </a:lnTo>
                  <a:lnTo>
                    <a:pt x="160917" y="5513"/>
                  </a:lnTo>
                  <a:lnTo>
                    <a:pt x="116971" y="21220"/>
                  </a:lnTo>
                  <a:lnTo>
                    <a:pt x="78204" y="45866"/>
                  </a:lnTo>
                  <a:lnTo>
                    <a:pt x="45870" y="78199"/>
                  </a:lnTo>
                  <a:lnTo>
                    <a:pt x="21222" y="116965"/>
                  </a:lnTo>
                  <a:lnTo>
                    <a:pt x="5514" y="160913"/>
                  </a:lnTo>
                  <a:lnTo>
                    <a:pt x="0" y="208787"/>
                  </a:lnTo>
                  <a:lnTo>
                    <a:pt x="0" y="1043939"/>
                  </a:lnTo>
                  <a:lnTo>
                    <a:pt x="5514" y="1091814"/>
                  </a:lnTo>
                  <a:lnTo>
                    <a:pt x="21222" y="1135762"/>
                  </a:lnTo>
                  <a:lnTo>
                    <a:pt x="45870" y="1174528"/>
                  </a:lnTo>
                  <a:lnTo>
                    <a:pt x="78204" y="1206861"/>
                  </a:lnTo>
                  <a:lnTo>
                    <a:pt x="116971" y="1231507"/>
                  </a:lnTo>
                  <a:lnTo>
                    <a:pt x="160917" y="1247214"/>
                  </a:lnTo>
                  <a:lnTo>
                    <a:pt x="208788" y="1252727"/>
                  </a:lnTo>
                  <a:lnTo>
                    <a:pt x="1912620" y="1252727"/>
                  </a:lnTo>
                  <a:lnTo>
                    <a:pt x="1960494" y="1247214"/>
                  </a:lnTo>
                  <a:lnTo>
                    <a:pt x="2004442" y="1231507"/>
                  </a:lnTo>
                  <a:lnTo>
                    <a:pt x="2043208" y="1206861"/>
                  </a:lnTo>
                  <a:lnTo>
                    <a:pt x="2075541" y="1174528"/>
                  </a:lnTo>
                  <a:lnTo>
                    <a:pt x="2100187" y="1135762"/>
                  </a:lnTo>
                  <a:lnTo>
                    <a:pt x="2115894" y="1091814"/>
                  </a:lnTo>
                  <a:lnTo>
                    <a:pt x="2121408" y="1043939"/>
                  </a:lnTo>
                  <a:lnTo>
                    <a:pt x="2473249" y="1043939"/>
                  </a:lnTo>
                  <a:lnTo>
                    <a:pt x="2121408" y="730757"/>
                  </a:lnTo>
                  <a:lnTo>
                    <a:pt x="2121408" y="208787"/>
                  </a:lnTo>
                  <a:lnTo>
                    <a:pt x="2115894" y="160913"/>
                  </a:lnTo>
                  <a:lnTo>
                    <a:pt x="2100187" y="116965"/>
                  </a:lnTo>
                  <a:lnTo>
                    <a:pt x="2075541" y="78199"/>
                  </a:lnTo>
                  <a:lnTo>
                    <a:pt x="2043208" y="45866"/>
                  </a:lnTo>
                  <a:lnTo>
                    <a:pt x="2004442" y="21220"/>
                  </a:lnTo>
                  <a:lnTo>
                    <a:pt x="1960494" y="5513"/>
                  </a:lnTo>
                  <a:lnTo>
                    <a:pt x="1912620" y="0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61365" y="1925573"/>
              <a:ext cx="2967990" cy="1483995"/>
            </a:xfrm>
            <a:custGeom>
              <a:avLst/>
              <a:gdLst/>
              <a:ahLst/>
              <a:cxnLst/>
              <a:rect l="l" t="t" r="r" b="b"/>
              <a:pathLst>
                <a:path w="2967990" h="1483995">
                  <a:moveTo>
                    <a:pt x="0" y="208787"/>
                  </a:moveTo>
                  <a:lnTo>
                    <a:pt x="5514" y="160913"/>
                  </a:lnTo>
                  <a:lnTo>
                    <a:pt x="21222" y="116965"/>
                  </a:lnTo>
                  <a:lnTo>
                    <a:pt x="45870" y="78199"/>
                  </a:lnTo>
                  <a:lnTo>
                    <a:pt x="78204" y="45866"/>
                  </a:lnTo>
                  <a:lnTo>
                    <a:pt x="116971" y="21220"/>
                  </a:lnTo>
                  <a:lnTo>
                    <a:pt x="160917" y="5513"/>
                  </a:lnTo>
                  <a:lnTo>
                    <a:pt x="208788" y="0"/>
                  </a:lnTo>
                  <a:lnTo>
                    <a:pt x="1237488" y="0"/>
                  </a:lnTo>
                  <a:lnTo>
                    <a:pt x="1767839" y="0"/>
                  </a:lnTo>
                  <a:lnTo>
                    <a:pt x="1912620" y="0"/>
                  </a:lnTo>
                  <a:lnTo>
                    <a:pt x="1960494" y="5513"/>
                  </a:lnTo>
                  <a:lnTo>
                    <a:pt x="2004442" y="21220"/>
                  </a:lnTo>
                  <a:lnTo>
                    <a:pt x="2043208" y="45866"/>
                  </a:lnTo>
                  <a:lnTo>
                    <a:pt x="2075541" y="78199"/>
                  </a:lnTo>
                  <a:lnTo>
                    <a:pt x="2100187" y="116965"/>
                  </a:lnTo>
                  <a:lnTo>
                    <a:pt x="2115894" y="160913"/>
                  </a:lnTo>
                  <a:lnTo>
                    <a:pt x="2121408" y="208787"/>
                  </a:lnTo>
                  <a:lnTo>
                    <a:pt x="2121408" y="730757"/>
                  </a:lnTo>
                  <a:lnTo>
                    <a:pt x="2967482" y="1483868"/>
                  </a:lnTo>
                  <a:lnTo>
                    <a:pt x="2121408" y="1043939"/>
                  </a:lnTo>
                  <a:lnTo>
                    <a:pt x="2115894" y="1091814"/>
                  </a:lnTo>
                  <a:lnTo>
                    <a:pt x="2100187" y="1135762"/>
                  </a:lnTo>
                  <a:lnTo>
                    <a:pt x="2075541" y="1174528"/>
                  </a:lnTo>
                  <a:lnTo>
                    <a:pt x="2043208" y="1206861"/>
                  </a:lnTo>
                  <a:lnTo>
                    <a:pt x="2004442" y="1231507"/>
                  </a:lnTo>
                  <a:lnTo>
                    <a:pt x="1960494" y="1247214"/>
                  </a:lnTo>
                  <a:lnTo>
                    <a:pt x="1912620" y="1252727"/>
                  </a:lnTo>
                  <a:lnTo>
                    <a:pt x="1767839" y="1252727"/>
                  </a:lnTo>
                  <a:lnTo>
                    <a:pt x="1237488" y="1252727"/>
                  </a:lnTo>
                  <a:lnTo>
                    <a:pt x="208788" y="1252727"/>
                  </a:lnTo>
                  <a:lnTo>
                    <a:pt x="160917" y="1247214"/>
                  </a:lnTo>
                  <a:lnTo>
                    <a:pt x="116971" y="1231507"/>
                  </a:lnTo>
                  <a:lnTo>
                    <a:pt x="78204" y="1206861"/>
                  </a:lnTo>
                  <a:lnTo>
                    <a:pt x="45870" y="1174528"/>
                  </a:lnTo>
                  <a:lnTo>
                    <a:pt x="21222" y="1135762"/>
                  </a:lnTo>
                  <a:lnTo>
                    <a:pt x="5514" y="1091814"/>
                  </a:lnTo>
                  <a:lnTo>
                    <a:pt x="0" y="1043939"/>
                  </a:lnTo>
                  <a:lnTo>
                    <a:pt x="0" y="730757"/>
                  </a:lnTo>
                  <a:lnTo>
                    <a:pt x="0" y="208787"/>
                  </a:lnTo>
                  <a:close/>
                </a:path>
              </a:pathLst>
            </a:custGeom>
            <a:ln w="25399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35355" y="1278382"/>
            <a:ext cx="78295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Pepper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1,20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lange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robot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steeds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verzorgingstehuizen helpt.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35355" y="2044954"/>
            <a:ext cx="197421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Arial"/>
                <a:cs typeface="Arial"/>
              </a:rPr>
              <a:t>Ik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kan</a:t>
            </a:r>
            <a:r>
              <a:rPr dirty="0" sz="1200" spc="-2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mijn </a:t>
            </a:r>
            <a:r>
              <a:rPr dirty="0" sz="1200" spc="-10" b="1" i="1">
                <a:latin typeface="Arial"/>
                <a:cs typeface="Arial"/>
              </a:rPr>
              <a:t>omgeving</a:t>
            </a:r>
            <a:r>
              <a:rPr dirty="0" sz="1200" spc="-1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waarnemen</a:t>
            </a:r>
            <a:r>
              <a:rPr dirty="0" sz="1200" spc="-4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en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gesprekken </a:t>
            </a:r>
            <a:r>
              <a:rPr dirty="0" sz="1200" b="1" i="1">
                <a:latin typeface="Arial"/>
                <a:cs typeface="Arial"/>
              </a:rPr>
              <a:t>voeren</a:t>
            </a:r>
            <a:r>
              <a:rPr dirty="0" sz="1200" spc="-4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dankzij</a:t>
            </a:r>
            <a:r>
              <a:rPr dirty="0" sz="1200" spc="-25" b="1" i="1">
                <a:latin typeface="Arial"/>
                <a:cs typeface="Arial"/>
              </a:rPr>
              <a:t> een </a:t>
            </a:r>
            <a:r>
              <a:rPr dirty="0" sz="1200" b="1" i="1">
                <a:latin typeface="Arial"/>
                <a:cs typeface="Arial"/>
              </a:rPr>
              <a:t>microfoon,</a:t>
            </a:r>
            <a:r>
              <a:rPr dirty="0" sz="1200" spc="-1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een</a:t>
            </a:r>
            <a:r>
              <a:rPr dirty="0" sz="1200" spc="-35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3D-camera </a:t>
            </a:r>
            <a:r>
              <a:rPr dirty="0" sz="1200" b="1" i="1">
                <a:latin typeface="Arial"/>
                <a:cs typeface="Arial"/>
              </a:rPr>
              <a:t>en</a:t>
            </a:r>
            <a:r>
              <a:rPr dirty="0" sz="1200" spc="-10" b="1" i="1">
                <a:latin typeface="Arial"/>
                <a:cs typeface="Arial"/>
              </a:rPr>
              <a:t> sensoren.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731509" y="1877822"/>
            <a:ext cx="3248025" cy="1568450"/>
            <a:chOff x="5731509" y="1877822"/>
            <a:chExt cx="3248025" cy="1568450"/>
          </a:xfrm>
        </p:grpSpPr>
        <p:sp>
          <p:nvSpPr>
            <p:cNvPr id="14" name="object 14" descr=""/>
            <p:cNvSpPr/>
            <p:nvPr/>
          </p:nvSpPr>
          <p:spPr>
            <a:xfrm>
              <a:off x="5744209" y="1890522"/>
              <a:ext cx="3222625" cy="1543050"/>
            </a:xfrm>
            <a:custGeom>
              <a:avLst/>
              <a:gdLst/>
              <a:ahLst/>
              <a:cxnLst/>
              <a:rect l="l" t="t" r="r" b="b"/>
              <a:pathLst>
                <a:path w="3222625" h="1543050">
                  <a:moveTo>
                    <a:pt x="3013201" y="0"/>
                  </a:moveTo>
                  <a:lnTo>
                    <a:pt x="1309878" y="0"/>
                  </a:lnTo>
                  <a:lnTo>
                    <a:pt x="1261949" y="5521"/>
                  </a:lnTo>
                  <a:lnTo>
                    <a:pt x="1217949" y="21248"/>
                  </a:lnTo>
                  <a:lnTo>
                    <a:pt x="1179136" y="45926"/>
                  </a:lnTo>
                  <a:lnTo>
                    <a:pt x="1146762" y="78300"/>
                  </a:lnTo>
                  <a:lnTo>
                    <a:pt x="1122084" y="117113"/>
                  </a:lnTo>
                  <a:lnTo>
                    <a:pt x="1106357" y="161113"/>
                  </a:lnTo>
                  <a:lnTo>
                    <a:pt x="1100836" y="209041"/>
                  </a:lnTo>
                  <a:lnTo>
                    <a:pt x="1100836" y="731646"/>
                  </a:lnTo>
                  <a:lnTo>
                    <a:pt x="0" y="1542795"/>
                  </a:lnTo>
                  <a:lnTo>
                    <a:pt x="1100836" y="1045209"/>
                  </a:lnTo>
                  <a:lnTo>
                    <a:pt x="3222243" y="1045209"/>
                  </a:lnTo>
                  <a:lnTo>
                    <a:pt x="3222243" y="209041"/>
                  </a:lnTo>
                  <a:lnTo>
                    <a:pt x="3216722" y="161113"/>
                  </a:lnTo>
                  <a:lnTo>
                    <a:pt x="3200995" y="117113"/>
                  </a:lnTo>
                  <a:lnTo>
                    <a:pt x="3176317" y="78300"/>
                  </a:lnTo>
                  <a:lnTo>
                    <a:pt x="3143943" y="45926"/>
                  </a:lnTo>
                  <a:lnTo>
                    <a:pt x="3105130" y="21248"/>
                  </a:lnTo>
                  <a:lnTo>
                    <a:pt x="3061130" y="5521"/>
                  </a:lnTo>
                  <a:lnTo>
                    <a:pt x="3013201" y="0"/>
                  </a:lnTo>
                  <a:close/>
                </a:path>
                <a:path w="3222625" h="1543050">
                  <a:moveTo>
                    <a:pt x="3222243" y="1045209"/>
                  </a:moveTo>
                  <a:lnTo>
                    <a:pt x="1100836" y="1045209"/>
                  </a:lnTo>
                  <a:lnTo>
                    <a:pt x="1106357" y="1093138"/>
                  </a:lnTo>
                  <a:lnTo>
                    <a:pt x="1122084" y="1137138"/>
                  </a:lnTo>
                  <a:lnTo>
                    <a:pt x="1146762" y="1175951"/>
                  </a:lnTo>
                  <a:lnTo>
                    <a:pt x="1179136" y="1208325"/>
                  </a:lnTo>
                  <a:lnTo>
                    <a:pt x="1217949" y="1233003"/>
                  </a:lnTo>
                  <a:lnTo>
                    <a:pt x="1261949" y="1248730"/>
                  </a:lnTo>
                  <a:lnTo>
                    <a:pt x="1309878" y="1254252"/>
                  </a:lnTo>
                  <a:lnTo>
                    <a:pt x="3013201" y="1254252"/>
                  </a:lnTo>
                  <a:lnTo>
                    <a:pt x="3061130" y="1248730"/>
                  </a:lnTo>
                  <a:lnTo>
                    <a:pt x="3105130" y="1233003"/>
                  </a:lnTo>
                  <a:lnTo>
                    <a:pt x="3143943" y="1208325"/>
                  </a:lnTo>
                  <a:lnTo>
                    <a:pt x="3176317" y="1175951"/>
                  </a:lnTo>
                  <a:lnTo>
                    <a:pt x="3200995" y="1137138"/>
                  </a:lnTo>
                  <a:lnTo>
                    <a:pt x="3216722" y="1093138"/>
                  </a:lnTo>
                  <a:lnTo>
                    <a:pt x="3222243" y="1045209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744209" y="1890522"/>
              <a:ext cx="3222625" cy="1543050"/>
            </a:xfrm>
            <a:custGeom>
              <a:avLst/>
              <a:gdLst/>
              <a:ahLst/>
              <a:cxnLst/>
              <a:rect l="l" t="t" r="r" b="b"/>
              <a:pathLst>
                <a:path w="3222625" h="1543050">
                  <a:moveTo>
                    <a:pt x="1100836" y="209041"/>
                  </a:moveTo>
                  <a:lnTo>
                    <a:pt x="1106357" y="161113"/>
                  </a:lnTo>
                  <a:lnTo>
                    <a:pt x="1122084" y="117113"/>
                  </a:lnTo>
                  <a:lnTo>
                    <a:pt x="1146762" y="78300"/>
                  </a:lnTo>
                  <a:lnTo>
                    <a:pt x="1179136" y="45926"/>
                  </a:lnTo>
                  <a:lnTo>
                    <a:pt x="1217949" y="21248"/>
                  </a:lnTo>
                  <a:lnTo>
                    <a:pt x="1261949" y="5521"/>
                  </a:lnTo>
                  <a:lnTo>
                    <a:pt x="1309878" y="0"/>
                  </a:lnTo>
                  <a:lnTo>
                    <a:pt x="1454404" y="0"/>
                  </a:lnTo>
                  <a:lnTo>
                    <a:pt x="1984756" y="0"/>
                  </a:lnTo>
                  <a:lnTo>
                    <a:pt x="3013201" y="0"/>
                  </a:lnTo>
                  <a:lnTo>
                    <a:pt x="3061130" y="5521"/>
                  </a:lnTo>
                  <a:lnTo>
                    <a:pt x="3105130" y="21248"/>
                  </a:lnTo>
                  <a:lnTo>
                    <a:pt x="3143943" y="45926"/>
                  </a:lnTo>
                  <a:lnTo>
                    <a:pt x="3176317" y="78300"/>
                  </a:lnTo>
                  <a:lnTo>
                    <a:pt x="3200995" y="117113"/>
                  </a:lnTo>
                  <a:lnTo>
                    <a:pt x="3216722" y="161113"/>
                  </a:lnTo>
                  <a:lnTo>
                    <a:pt x="3222243" y="209041"/>
                  </a:lnTo>
                  <a:lnTo>
                    <a:pt x="3222243" y="731646"/>
                  </a:lnTo>
                  <a:lnTo>
                    <a:pt x="3222243" y="1045209"/>
                  </a:lnTo>
                  <a:lnTo>
                    <a:pt x="3216722" y="1093138"/>
                  </a:lnTo>
                  <a:lnTo>
                    <a:pt x="3200995" y="1137138"/>
                  </a:lnTo>
                  <a:lnTo>
                    <a:pt x="3176317" y="1175951"/>
                  </a:lnTo>
                  <a:lnTo>
                    <a:pt x="3143943" y="1208325"/>
                  </a:lnTo>
                  <a:lnTo>
                    <a:pt x="3105130" y="1233003"/>
                  </a:lnTo>
                  <a:lnTo>
                    <a:pt x="3061130" y="1248730"/>
                  </a:lnTo>
                  <a:lnTo>
                    <a:pt x="3013201" y="1254252"/>
                  </a:lnTo>
                  <a:lnTo>
                    <a:pt x="1984756" y="1254252"/>
                  </a:lnTo>
                  <a:lnTo>
                    <a:pt x="1454404" y="1254252"/>
                  </a:lnTo>
                  <a:lnTo>
                    <a:pt x="1309878" y="1254252"/>
                  </a:lnTo>
                  <a:lnTo>
                    <a:pt x="1261949" y="1248730"/>
                  </a:lnTo>
                  <a:lnTo>
                    <a:pt x="1217949" y="1233003"/>
                  </a:lnTo>
                  <a:lnTo>
                    <a:pt x="1179136" y="1208325"/>
                  </a:lnTo>
                  <a:lnTo>
                    <a:pt x="1146762" y="1175951"/>
                  </a:lnTo>
                  <a:lnTo>
                    <a:pt x="1122084" y="1137138"/>
                  </a:lnTo>
                  <a:lnTo>
                    <a:pt x="1106357" y="1093138"/>
                  </a:lnTo>
                  <a:lnTo>
                    <a:pt x="1100836" y="1045209"/>
                  </a:lnTo>
                  <a:lnTo>
                    <a:pt x="0" y="1542795"/>
                  </a:lnTo>
                  <a:lnTo>
                    <a:pt x="1100836" y="731646"/>
                  </a:lnTo>
                  <a:lnTo>
                    <a:pt x="1100836" y="209041"/>
                  </a:lnTo>
                  <a:close/>
                </a:path>
              </a:pathLst>
            </a:custGeom>
            <a:ln w="25400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7022972" y="2052573"/>
            <a:ext cx="18078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Arial"/>
                <a:cs typeface="Arial"/>
              </a:rPr>
              <a:t>Ik</a:t>
            </a:r>
            <a:r>
              <a:rPr dirty="0" sz="1200" spc="-2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kan</a:t>
            </a:r>
            <a:r>
              <a:rPr dirty="0" sz="1200" spc="-3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moppen</a:t>
            </a:r>
            <a:r>
              <a:rPr dirty="0" sz="1200" spc="-10" b="1" i="1">
                <a:latin typeface="Arial"/>
                <a:cs typeface="Arial"/>
              </a:rPr>
              <a:t> vertellen,</a:t>
            </a:r>
            <a:r>
              <a:rPr dirty="0" sz="1200" spc="-1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sprookjes</a:t>
            </a:r>
            <a:r>
              <a:rPr dirty="0" sz="1200" spc="-7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voorlezen</a:t>
            </a:r>
            <a:r>
              <a:rPr dirty="0" sz="1200" spc="-65" b="1" i="1">
                <a:latin typeface="Arial"/>
                <a:cs typeface="Arial"/>
              </a:rPr>
              <a:t> </a:t>
            </a:r>
            <a:r>
              <a:rPr dirty="0" sz="1200" spc="-35" b="1" i="1">
                <a:latin typeface="Arial"/>
                <a:cs typeface="Arial"/>
              </a:rPr>
              <a:t>of </a:t>
            </a:r>
            <a:r>
              <a:rPr dirty="0" sz="1200" b="1" i="1">
                <a:latin typeface="Arial"/>
                <a:cs typeface="Arial"/>
              </a:rPr>
              <a:t>dieren</a:t>
            </a:r>
            <a:r>
              <a:rPr dirty="0" sz="1200" spc="-55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imiteren.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65784" y="1017269"/>
            <a:ext cx="792480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Bekijk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deze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video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om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te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begrijpen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hoe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Pepper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met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oudere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mensen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omgaat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hoe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oudere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mensen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met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hem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omgaan.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65784" y="3816951"/>
            <a:ext cx="7907655" cy="750570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Denk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je</a:t>
            </a:r>
            <a:r>
              <a:rPr dirty="0" sz="17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dat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sociale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robots</a:t>
            </a:r>
            <a:r>
              <a:rPr dirty="0" sz="17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zoals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Paro</a:t>
            </a:r>
            <a:r>
              <a:rPr dirty="0" sz="17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kunnen</a:t>
            </a:r>
            <a:r>
              <a:rPr dirty="0" sz="17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helpen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om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chronische</a:t>
            </a:r>
            <a:r>
              <a:rPr dirty="0" sz="17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eenzaamheid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700">
                <a:solidFill>
                  <a:srgbClr val="1F2023"/>
                </a:solidFill>
                <a:latin typeface="Arial"/>
                <a:cs typeface="Arial"/>
              </a:rPr>
              <a:t>te</a:t>
            </a:r>
            <a:r>
              <a:rPr dirty="0" sz="17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F2023"/>
                </a:solidFill>
                <a:latin typeface="Arial"/>
                <a:cs typeface="Arial"/>
              </a:rPr>
              <a:t>bestrijden?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20574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Video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Peper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7" y="3826764"/>
            <a:ext cx="583692" cy="582168"/>
          </a:xfrm>
          <a:prstGeom prst="rect">
            <a:avLst/>
          </a:prstGeom>
        </p:spPr>
      </p:pic>
      <p:pic>
        <p:nvPicPr>
          <p:cNvPr id="7" name="object 7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91611" y="1947672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35"/>
              <a:t>Robotica</a:t>
            </a:r>
            <a:r>
              <a:rPr dirty="0" spc="-105"/>
              <a:t> </a:t>
            </a:r>
            <a:r>
              <a:rPr dirty="0" spc="-254"/>
              <a:t>en</a:t>
            </a:r>
            <a:r>
              <a:rPr dirty="0" spc="-105"/>
              <a:t> </a:t>
            </a:r>
            <a:r>
              <a:rPr dirty="0" spc="-285"/>
              <a:t>fysieke</a:t>
            </a:r>
            <a:r>
              <a:rPr dirty="0" spc="-140"/>
              <a:t> </a:t>
            </a:r>
            <a:r>
              <a:rPr dirty="0" spc="-220"/>
              <a:t>ondersteuning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425952" y="0"/>
            <a:ext cx="5718175" cy="5143500"/>
            <a:chOff x="3425952" y="0"/>
            <a:chExt cx="5718175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5952" y="0"/>
              <a:ext cx="5718047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408039" y="104178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0" y="475734"/>
                  </a:lnTo>
                  <a:lnTo>
                    <a:pt x="1303127" y="481806"/>
                  </a:lnTo>
                  <a:lnTo>
                    <a:pt x="1356684" y="491926"/>
                  </a:lnTo>
                  <a:lnTo>
                    <a:pt x="1407096" y="506095"/>
                  </a:lnTo>
                  <a:lnTo>
                    <a:pt x="1454364" y="524311"/>
                  </a:lnTo>
                  <a:lnTo>
                    <a:pt x="1498492" y="546576"/>
                  </a:lnTo>
                  <a:lnTo>
                    <a:pt x="1539483" y="572889"/>
                  </a:lnTo>
                  <a:lnTo>
                    <a:pt x="1577339" y="603250"/>
                  </a:lnTo>
                  <a:lnTo>
                    <a:pt x="1615798" y="641319"/>
                  </a:lnTo>
                  <a:lnTo>
                    <a:pt x="1648333" y="681505"/>
                  </a:lnTo>
                  <a:lnTo>
                    <a:pt x="1674948" y="723811"/>
                  </a:lnTo>
                  <a:lnTo>
                    <a:pt x="1695644" y="768238"/>
                  </a:lnTo>
                  <a:lnTo>
                    <a:pt x="1710425" y="814790"/>
                  </a:lnTo>
                  <a:lnTo>
                    <a:pt x="1719291" y="863467"/>
                  </a:lnTo>
                  <a:lnTo>
                    <a:pt x="1722246" y="914273"/>
                  </a:lnTo>
                  <a:lnTo>
                    <a:pt x="1718970" y="965649"/>
                  </a:lnTo>
                  <a:lnTo>
                    <a:pt x="1709140" y="1015239"/>
                  </a:lnTo>
                  <a:lnTo>
                    <a:pt x="1692757" y="1063055"/>
                  </a:lnTo>
                  <a:lnTo>
                    <a:pt x="1669821" y="1109109"/>
                  </a:lnTo>
                  <a:lnTo>
                    <a:pt x="1640332" y="1153414"/>
                  </a:lnTo>
                  <a:lnTo>
                    <a:pt x="1605942" y="1191438"/>
                  </a:lnTo>
                  <a:lnTo>
                    <a:pt x="1549866" y="1244552"/>
                  </a:lnTo>
                  <a:lnTo>
                    <a:pt x="1513703" y="1276768"/>
                  </a:lnTo>
                  <a:lnTo>
                    <a:pt x="1472127" y="1312756"/>
                  </a:lnTo>
                  <a:lnTo>
                    <a:pt x="1425142" y="1352517"/>
                  </a:lnTo>
                  <a:lnTo>
                    <a:pt x="1372751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10" y="2312759"/>
                  </a:lnTo>
                  <a:lnTo>
                    <a:pt x="861694" y="2343896"/>
                  </a:lnTo>
                  <a:lnTo>
                    <a:pt x="862365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3" y="1777390"/>
                  </a:lnTo>
                  <a:lnTo>
                    <a:pt x="1819042" y="1734195"/>
                  </a:lnTo>
                  <a:lnTo>
                    <a:pt x="1866690" y="1692357"/>
                  </a:lnTo>
                  <a:lnTo>
                    <a:pt x="1911638" y="1651876"/>
                  </a:lnTo>
                  <a:lnTo>
                    <a:pt x="1953886" y="1612751"/>
                  </a:lnTo>
                  <a:lnTo>
                    <a:pt x="1993435" y="1574984"/>
                  </a:lnTo>
                  <a:lnTo>
                    <a:pt x="2030285" y="1538573"/>
                  </a:lnTo>
                  <a:lnTo>
                    <a:pt x="2064437" y="1503519"/>
                  </a:lnTo>
                  <a:lnTo>
                    <a:pt x="2095892" y="1469822"/>
                  </a:lnTo>
                  <a:lnTo>
                    <a:pt x="2124649" y="1437481"/>
                  </a:lnTo>
                  <a:lnTo>
                    <a:pt x="2150710" y="1406498"/>
                  </a:lnTo>
                  <a:lnTo>
                    <a:pt x="2194745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3" y="853"/>
                  </a:lnTo>
                  <a:lnTo>
                    <a:pt x="1049278" y="3415"/>
                  </a:lnTo>
                  <a:lnTo>
                    <a:pt x="995722" y="7684"/>
                  </a:lnTo>
                  <a:lnTo>
                    <a:pt x="943376" y="13660"/>
                  </a:lnTo>
                  <a:lnTo>
                    <a:pt x="892238" y="21345"/>
                  </a:lnTo>
                  <a:lnTo>
                    <a:pt x="842311" y="30738"/>
                  </a:lnTo>
                  <a:lnTo>
                    <a:pt x="793592" y="41839"/>
                  </a:lnTo>
                  <a:lnTo>
                    <a:pt x="746084" y="54649"/>
                  </a:lnTo>
                  <a:lnTo>
                    <a:pt x="699785" y="69167"/>
                  </a:lnTo>
                  <a:lnTo>
                    <a:pt x="654697" y="85393"/>
                  </a:lnTo>
                  <a:lnTo>
                    <a:pt x="610819" y="103329"/>
                  </a:lnTo>
                  <a:lnTo>
                    <a:pt x="568150" y="122973"/>
                  </a:lnTo>
                  <a:lnTo>
                    <a:pt x="526693" y="144326"/>
                  </a:lnTo>
                  <a:lnTo>
                    <a:pt x="486446" y="167389"/>
                  </a:lnTo>
                  <a:lnTo>
                    <a:pt x="447409" y="192160"/>
                  </a:lnTo>
                  <a:lnTo>
                    <a:pt x="409584" y="218642"/>
                  </a:lnTo>
                  <a:lnTo>
                    <a:pt x="372969" y="246832"/>
                  </a:lnTo>
                  <a:lnTo>
                    <a:pt x="337565" y="276733"/>
                  </a:lnTo>
                  <a:lnTo>
                    <a:pt x="299544" y="311777"/>
                  </a:lnTo>
                  <a:lnTo>
                    <a:pt x="263777" y="347759"/>
                  </a:lnTo>
                  <a:lnTo>
                    <a:pt x="230264" y="384677"/>
                  </a:lnTo>
                  <a:lnTo>
                    <a:pt x="199007" y="422532"/>
                  </a:lnTo>
                  <a:lnTo>
                    <a:pt x="170004" y="461324"/>
                  </a:lnTo>
                  <a:lnTo>
                    <a:pt x="143258" y="501051"/>
                  </a:lnTo>
                  <a:lnTo>
                    <a:pt x="118768" y="541713"/>
                  </a:lnTo>
                  <a:lnTo>
                    <a:pt x="96535" y="583311"/>
                  </a:lnTo>
                  <a:lnTo>
                    <a:pt x="76561" y="625843"/>
                  </a:lnTo>
                  <a:lnTo>
                    <a:pt x="58844" y="669309"/>
                  </a:lnTo>
                  <a:lnTo>
                    <a:pt x="43386" y="713709"/>
                  </a:lnTo>
                  <a:lnTo>
                    <a:pt x="30188" y="759043"/>
                  </a:lnTo>
                  <a:lnTo>
                    <a:pt x="19249" y="805310"/>
                  </a:lnTo>
                  <a:lnTo>
                    <a:pt x="10572" y="852509"/>
                  </a:lnTo>
                  <a:lnTo>
                    <a:pt x="4155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675" y="580488"/>
                  </a:lnTo>
                  <a:lnTo>
                    <a:pt x="864955" y="555471"/>
                  </a:lnTo>
                  <a:lnTo>
                    <a:pt x="905157" y="533785"/>
                  </a:lnTo>
                  <a:lnTo>
                    <a:pt x="947278" y="515433"/>
                  </a:lnTo>
                  <a:lnTo>
                    <a:pt x="991315" y="500415"/>
                  </a:lnTo>
                  <a:lnTo>
                    <a:pt x="1037265" y="488733"/>
                  </a:lnTo>
                  <a:lnTo>
                    <a:pt x="1085125" y="480387"/>
                  </a:lnTo>
                  <a:lnTo>
                    <a:pt x="1134891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86"/>
                  </a:moveTo>
                  <a:lnTo>
                    <a:pt x="863345" y="2656586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8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36372" y="2004136"/>
            <a:ext cx="559244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30480">
              <a:lnSpc>
                <a:spcPct val="100000"/>
              </a:lnSpc>
              <a:spcBef>
                <a:spcPts val="100"/>
              </a:spcBef>
              <a:tabLst>
                <a:tab pos="2131060" algn="l"/>
              </a:tabLst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Wat</a:t>
            </a:r>
            <a:r>
              <a:rPr dirty="0" sz="4800" spc="-4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zijn</a:t>
            </a:r>
            <a:r>
              <a:rPr dirty="0" sz="4800" spc="-3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cognitieve </a:t>
            </a:r>
            <a:r>
              <a:rPr dirty="0" sz="4800" spc="-30" b="1">
                <a:solidFill>
                  <a:srgbClr val="3E3E3E"/>
                </a:solidFill>
                <a:latin typeface="Arial"/>
                <a:cs typeface="Arial"/>
              </a:rPr>
              <a:t>assist</a:t>
            </a:r>
            <a:r>
              <a:rPr dirty="0" sz="4800" spc="-2430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baseline="46296" sz="900" spc="-44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46296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ntierobots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88721" y="1164158"/>
            <a:ext cx="801052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Paro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kunstmatige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zadelrob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Japan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sinds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2009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therapeutische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doeleinden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gebruikt.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positieve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effecten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dementiepatiënten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zijn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klinisch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bewezen.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3886" y="2104898"/>
            <a:ext cx="2419985" cy="1278255"/>
            <a:chOff x="103886" y="2104898"/>
            <a:chExt cx="2419985" cy="1278255"/>
          </a:xfrm>
        </p:grpSpPr>
        <p:sp>
          <p:nvSpPr>
            <p:cNvPr id="5" name="object 5" descr=""/>
            <p:cNvSpPr/>
            <p:nvPr/>
          </p:nvSpPr>
          <p:spPr>
            <a:xfrm>
              <a:off x="116586" y="2117598"/>
              <a:ext cx="2394585" cy="1252855"/>
            </a:xfrm>
            <a:custGeom>
              <a:avLst/>
              <a:gdLst/>
              <a:ahLst/>
              <a:cxnLst/>
              <a:rect l="l" t="t" r="r" b="b"/>
              <a:pathLst>
                <a:path w="2394585" h="1252854">
                  <a:moveTo>
                    <a:pt x="1911095" y="0"/>
                  </a:moveTo>
                  <a:lnTo>
                    <a:pt x="208788" y="0"/>
                  </a:lnTo>
                  <a:lnTo>
                    <a:pt x="160917" y="5513"/>
                  </a:lnTo>
                  <a:lnTo>
                    <a:pt x="116971" y="21220"/>
                  </a:lnTo>
                  <a:lnTo>
                    <a:pt x="78204" y="45866"/>
                  </a:lnTo>
                  <a:lnTo>
                    <a:pt x="45870" y="78199"/>
                  </a:lnTo>
                  <a:lnTo>
                    <a:pt x="21222" y="116965"/>
                  </a:lnTo>
                  <a:lnTo>
                    <a:pt x="5514" y="160913"/>
                  </a:lnTo>
                  <a:lnTo>
                    <a:pt x="0" y="208787"/>
                  </a:lnTo>
                  <a:lnTo>
                    <a:pt x="0" y="1043939"/>
                  </a:lnTo>
                  <a:lnTo>
                    <a:pt x="5514" y="1091814"/>
                  </a:lnTo>
                  <a:lnTo>
                    <a:pt x="21222" y="1135762"/>
                  </a:lnTo>
                  <a:lnTo>
                    <a:pt x="45870" y="1174528"/>
                  </a:lnTo>
                  <a:lnTo>
                    <a:pt x="78204" y="1206861"/>
                  </a:lnTo>
                  <a:lnTo>
                    <a:pt x="116971" y="1231507"/>
                  </a:lnTo>
                  <a:lnTo>
                    <a:pt x="160917" y="1247214"/>
                  </a:lnTo>
                  <a:lnTo>
                    <a:pt x="208788" y="1252727"/>
                  </a:lnTo>
                  <a:lnTo>
                    <a:pt x="1911095" y="1252727"/>
                  </a:lnTo>
                  <a:lnTo>
                    <a:pt x="1958970" y="1247214"/>
                  </a:lnTo>
                  <a:lnTo>
                    <a:pt x="2002918" y="1231507"/>
                  </a:lnTo>
                  <a:lnTo>
                    <a:pt x="2041684" y="1206861"/>
                  </a:lnTo>
                  <a:lnTo>
                    <a:pt x="2074017" y="1174528"/>
                  </a:lnTo>
                  <a:lnTo>
                    <a:pt x="2098663" y="1135762"/>
                  </a:lnTo>
                  <a:lnTo>
                    <a:pt x="2114370" y="1091814"/>
                  </a:lnTo>
                  <a:lnTo>
                    <a:pt x="2119884" y="1043939"/>
                  </a:lnTo>
                  <a:lnTo>
                    <a:pt x="2394204" y="979551"/>
                  </a:lnTo>
                  <a:lnTo>
                    <a:pt x="2119884" y="730757"/>
                  </a:lnTo>
                  <a:lnTo>
                    <a:pt x="2119884" y="208787"/>
                  </a:lnTo>
                  <a:lnTo>
                    <a:pt x="2114370" y="160913"/>
                  </a:lnTo>
                  <a:lnTo>
                    <a:pt x="2098663" y="116965"/>
                  </a:lnTo>
                  <a:lnTo>
                    <a:pt x="2074017" y="78199"/>
                  </a:lnTo>
                  <a:lnTo>
                    <a:pt x="2041684" y="45866"/>
                  </a:lnTo>
                  <a:lnTo>
                    <a:pt x="2002918" y="21220"/>
                  </a:lnTo>
                  <a:lnTo>
                    <a:pt x="1958970" y="5513"/>
                  </a:lnTo>
                  <a:lnTo>
                    <a:pt x="1911095" y="0"/>
                  </a:lnTo>
                  <a:close/>
                </a:path>
              </a:pathLst>
            </a:custGeom>
            <a:solidFill>
              <a:srgbClr val="FAD3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6586" y="2117598"/>
              <a:ext cx="2394585" cy="1252855"/>
            </a:xfrm>
            <a:custGeom>
              <a:avLst/>
              <a:gdLst/>
              <a:ahLst/>
              <a:cxnLst/>
              <a:rect l="l" t="t" r="r" b="b"/>
              <a:pathLst>
                <a:path w="2394585" h="1252854">
                  <a:moveTo>
                    <a:pt x="0" y="208787"/>
                  </a:moveTo>
                  <a:lnTo>
                    <a:pt x="5514" y="160913"/>
                  </a:lnTo>
                  <a:lnTo>
                    <a:pt x="21222" y="116965"/>
                  </a:lnTo>
                  <a:lnTo>
                    <a:pt x="45870" y="78199"/>
                  </a:lnTo>
                  <a:lnTo>
                    <a:pt x="78204" y="45866"/>
                  </a:lnTo>
                  <a:lnTo>
                    <a:pt x="116971" y="21220"/>
                  </a:lnTo>
                  <a:lnTo>
                    <a:pt x="160917" y="5513"/>
                  </a:lnTo>
                  <a:lnTo>
                    <a:pt x="208788" y="0"/>
                  </a:lnTo>
                  <a:lnTo>
                    <a:pt x="1236599" y="0"/>
                  </a:lnTo>
                  <a:lnTo>
                    <a:pt x="1766570" y="0"/>
                  </a:lnTo>
                  <a:lnTo>
                    <a:pt x="1911095" y="0"/>
                  </a:lnTo>
                  <a:lnTo>
                    <a:pt x="1958970" y="5513"/>
                  </a:lnTo>
                  <a:lnTo>
                    <a:pt x="2002918" y="21220"/>
                  </a:lnTo>
                  <a:lnTo>
                    <a:pt x="2041684" y="45866"/>
                  </a:lnTo>
                  <a:lnTo>
                    <a:pt x="2074017" y="78199"/>
                  </a:lnTo>
                  <a:lnTo>
                    <a:pt x="2098663" y="116965"/>
                  </a:lnTo>
                  <a:lnTo>
                    <a:pt x="2114370" y="160913"/>
                  </a:lnTo>
                  <a:lnTo>
                    <a:pt x="2119884" y="208787"/>
                  </a:lnTo>
                  <a:lnTo>
                    <a:pt x="2119884" y="730757"/>
                  </a:lnTo>
                  <a:lnTo>
                    <a:pt x="2394204" y="979551"/>
                  </a:lnTo>
                  <a:lnTo>
                    <a:pt x="2119884" y="1043939"/>
                  </a:lnTo>
                  <a:lnTo>
                    <a:pt x="2114370" y="1091814"/>
                  </a:lnTo>
                  <a:lnTo>
                    <a:pt x="2098663" y="1135762"/>
                  </a:lnTo>
                  <a:lnTo>
                    <a:pt x="2074017" y="1174528"/>
                  </a:lnTo>
                  <a:lnTo>
                    <a:pt x="2041684" y="1206861"/>
                  </a:lnTo>
                  <a:lnTo>
                    <a:pt x="2002918" y="1231507"/>
                  </a:lnTo>
                  <a:lnTo>
                    <a:pt x="1958970" y="1247214"/>
                  </a:lnTo>
                  <a:lnTo>
                    <a:pt x="1911095" y="1252727"/>
                  </a:lnTo>
                  <a:lnTo>
                    <a:pt x="1766570" y="1252727"/>
                  </a:lnTo>
                  <a:lnTo>
                    <a:pt x="1236599" y="1252727"/>
                  </a:lnTo>
                  <a:lnTo>
                    <a:pt x="208788" y="1252727"/>
                  </a:lnTo>
                  <a:lnTo>
                    <a:pt x="160917" y="1247214"/>
                  </a:lnTo>
                  <a:lnTo>
                    <a:pt x="116971" y="1231507"/>
                  </a:lnTo>
                  <a:lnTo>
                    <a:pt x="78204" y="1206861"/>
                  </a:lnTo>
                  <a:lnTo>
                    <a:pt x="45870" y="1174528"/>
                  </a:lnTo>
                  <a:lnTo>
                    <a:pt x="21222" y="1135762"/>
                  </a:lnTo>
                  <a:lnTo>
                    <a:pt x="5514" y="1091814"/>
                  </a:lnTo>
                  <a:lnTo>
                    <a:pt x="0" y="1043939"/>
                  </a:lnTo>
                  <a:lnTo>
                    <a:pt x="0" y="730757"/>
                  </a:lnTo>
                  <a:lnTo>
                    <a:pt x="0" y="208787"/>
                  </a:lnTo>
                  <a:close/>
                </a:path>
              </a:pathLst>
            </a:custGeom>
            <a:ln w="25400">
              <a:solidFill>
                <a:srgbClr val="FAD3B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11886" y="2343657"/>
            <a:ext cx="146240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Arial"/>
                <a:cs typeface="Arial"/>
              </a:rPr>
              <a:t>Ik</a:t>
            </a:r>
            <a:r>
              <a:rPr dirty="0" sz="1200" spc="-1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heb </a:t>
            </a:r>
            <a:r>
              <a:rPr dirty="0" sz="1200" spc="-25" b="1" i="1">
                <a:latin typeface="Arial"/>
                <a:cs typeface="Arial"/>
              </a:rPr>
              <a:t>een</a:t>
            </a:r>
            <a:r>
              <a:rPr dirty="0" sz="1200" spc="-2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kalmerend</a:t>
            </a:r>
            <a:r>
              <a:rPr dirty="0" sz="1200" spc="-5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effect</a:t>
            </a:r>
            <a:r>
              <a:rPr dirty="0" sz="1200" spc="-45" b="1" i="1">
                <a:latin typeface="Arial"/>
                <a:cs typeface="Arial"/>
              </a:rPr>
              <a:t> </a:t>
            </a:r>
            <a:r>
              <a:rPr dirty="0" sz="1200" spc="-25" b="1" i="1">
                <a:latin typeface="Arial"/>
                <a:cs typeface="Arial"/>
              </a:rPr>
              <a:t>op </a:t>
            </a:r>
            <a:r>
              <a:rPr dirty="0" sz="1200" b="1" i="1">
                <a:latin typeface="Arial"/>
                <a:cs typeface="Arial"/>
              </a:rPr>
              <a:t>patiënten</a:t>
            </a:r>
            <a:r>
              <a:rPr dirty="0" sz="1200" spc="-2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en</a:t>
            </a:r>
            <a:r>
              <a:rPr dirty="0" sz="1200" spc="-25" b="1" i="1">
                <a:latin typeface="Arial"/>
                <a:cs typeface="Arial"/>
              </a:rPr>
              <a:t> kan </a:t>
            </a:r>
            <a:r>
              <a:rPr dirty="0" sz="1200" b="1" i="1">
                <a:latin typeface="Arial"/>
                <a:cs typeface="Arial"/>
              </a:rPr>
              <a:t>depressies</a:t>
            </a:r>
            <a:r>
              <a:rPr dirty="0" sz="1200" spc="-60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helpen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11886" y="3075558"/>
            <a:ext cx="7550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 i="1">
                <a:latin typeface="Arial"/>
                <a:cs typeface="Arial"/>
              </a:rPr>
              <a:t>bestrijden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52654" y="1979676"/>
            <a:ext cx="5969635" cy="2822575"/>
            <a:chOff x="152654" y="1979676"/>
            <a:chExt cx="5969635" cy="2822575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5559" y="1979676"/>
              <a:ext cx="3546348" cy="278130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65354" y="3534918"/>
              <a:ext cx="2357755" cy="1254760"/>
            </a:xfrm>
            <a:custGeom>
              <a:avLst/>
              <a:gdLst/>
              <a:ahLst/>
              <a:cxnLst/>
              <a:rect l="l" t="t" r="r" b="b"/>
              <a:pathLst>
                <a:path w="2357755" h="1254760">
                  <a:moveTo>
                    <a:pt x="1912365" y="0"/>
                  </a:moveTo>
                  <a:lnTo>
                    <a:pt x="209042" y="0"/>
                  </a:lnTo>
                  <a:lnTo>
                    <a:pt x="161113" y="5521"/>
                  </a:lnTo>
                  <a:lnTo>
                    <a:pt x="117113" y="21248"/>
                  </a:lnTo>
                  <a:lnTo>
                    <a:pt x="78300" y="45926"/>
                  </a:lnTo>
                  <a:lnTo>
                    <a:pt x="45926" y="78300"/>
                  </a:lnTo>
                  <a:lnTo>
                    <a:pt x="21248" y="117113"/>
                  </a:lnTo>
                  <a:lnTo>
                    <a:pt x="5521" y="161113"/>
                  </a:lnTo>
                  <a:lnTo>
                    <a:pt x="0" y="209041"/>
                  </a:lnTo>
                  <a:lnTo>
                    <a:pt x="0" y="1045209"/>
                  </a:lnTo>
                  <a:lnTo>
                    <a:pt x="5521" y="1093138"/>
                  </a:lnTo>
                  <a:lnTo>
                    <a:pt x="21248" y="1137138"/>
                  </a:lnTo>
                  <a:lnTo>
                    <a:pt x="45926" y="1175951"/>
                  </a:lnTo>
                  <a:lnTo>
                    <a:pt x="78300" y="1208325"/>
                  </a:lnTo>
                  <a:lnTo>
                    <a:pt x="117113" y="1233003"/>
                  </a:lnTo>
                  <a:lnTo>
                    <a:pt x="161113" y="1248730"/>
                  </a:lnTo>
                  <a:lnTo>
                    <a:pt x="209042" y="1254251"/>
                  </a:lnTo>
                  <a:lnTo>
                    <a:pt x="1912365" y="1254251"/>
                  </a:lnTo>
                  <a:lnTo>
                    <a:pt x="1960294" y="1248730"/>
                  </a:lnTo>
                  <a:lnTo>
                    <a:pt x="2004294" y="1233003"/>
                  </a:lnTo>
                  <a:lnTo>
                    <a:pt x="2043107" y="1208325"/>
                  </a:lnTo>
                  <a:lnTo>
                    <a:pt x="2075481" y="1175951"/>
                  </a:lnTo>
                  <a:lnTo>
                    <a:pt x="2100159" y="1137138"/>
                  </a:lnTo>
                  <a:lnTo>
                    <a:pt x="2115886" y="1093138"/>
                  </a:lnTo>
                  <a:lnTo>
                    <a:pt x="2121408" y="1045209"/>
                  </a:lnTo>
                  <a:lnTo>
                    <a:pt x="2121408" y="522604"/>
                  </a:lnTo>
                  <a:lnTo>
                    <a:pt x="2357754" y="256793"/>
                  </a:lnTo>
                  <a:lnTo>
                    <a:pt x="2121408" y="209041"/>
                  </a:lnTo>
                  <a:lnTo>
                    <a:pt x="2115886" y="161113"/>
                  </a:lnTo>
                  <a:lnTo>
                    <a:pt x="2100159" y="117113"/>
                  </a:lnTo>
                  <a:lnTo>
                    <a:pt x="2075481" y="78300"/>
                  </a:lnTo>
                  <a:lnTo>
                    <a:pt x="2043107" y="45926"/>
                  </a:lnTo>
                  <a:lnTo>
                    <a:pt x="2004294" y="21248"/>
                  </a:lnTo>
                  <a:lnTo>
                    <a:pt x="1960294" y="5521"/>
                  </a:lnTo>
                  <a:lnTo>
                    <a:pt x="1912365" y="0"/>
                  </a:lnTo>
                  <a:close/>
                </a:path>
              </a:pathLst>
            </a:custGeom>
            <a:solidFill>
              <a:srgbClr val="FAD3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65354" y="3534918"/>
              <a:ext cx="2357755" cy="1254760"/>
            </a:xfrm>
            <a:custGeom>
              <a:avLst/>
              <a:gdLst/>
              <a:ahLst/>
              <a:cxnLst/>
              <a:rect l="l" t="t" r="r" b="b"/>
              <a:pathLst>
                <a:path w="2357755" h="1254760">
                  <a:moveTo>
                    <a:pt x="0" y="209041"/>
                  </a:moveTo>
                  <a:lnTo>
                    <a:pt x="5521" y="161113"/>
                  </a:lnTo>
                  <a:lnTo>
                    <a:pt x="21248" y="117113"/>
                  </a:lnTo>
                  <a:lnTo>
                    <a:pt x="45926" y="78300"/>
                  </a:lnTo>
                  <a:lnTo>
                    <a:pt x="78300" y="45926"/>
                  </a:lnTo>
                  <a:lnTo>
                    <a:pt x="117113" y="21248"/>
                  </a:lnTo>
                  <a:lnTo>
                    <a:pt x="161113" y="5521"/>
                  </a:lnTo>
                  <a:lnTo>
                    <a:pt x="209042" y="0"/>
                  </a:lnTo>
                  <a:lnTo>
                    <a:pt x="1237488" y="0"/>
                  </a:lnTo>
                  <a:lnTo>
                    <a:pt x="1767839" y="0"/>
                  </a:lnTo>
                  <a:lnTo>
                    <a:pt x="1912365" y="0"/>
                  </a:lnTo>
                  <a:lnTo>
                    <a:pt x="1960294" y="5521"/>
                  </a:lnTo>
                  <a:lnTo>
                    <a:pt x="2004294" y="21248"/>
                  </a:lnTo>
                  <a:lnTo>
                    <a:pt x="2043107" y="45926"/>
                  </a:lnTo>
                  <a:lnTo>
                    <a:pt x="2075481" y="78300"/>
                  </a:lnTo>
                  <a:lnTo>
                    <a:pt x="2100159" y="117113"/>
                  </a:lnTo>
                  <a:lnTo>
                    <a:pt x="2115886" y="161113"/>
                  </a:lnTo>
                  <a:lnTo>
                    <a:pt x="2121408" y="209041"/>
                  </a:lnTo>
                  <a:lnTo>
                    <a:pt x="2357754" y="256793"/>
                  </a:lnTo>
                  <a:lnTo>
                    <a:pt x="2121408" y="522604"/>
                  </a:lnTo>
                  <a:lnTo>
                    <a:pt x="2121408" y="1045209"/>
                  </a:lnTo>
                  <a:lnTo>
                    <a:pt x="2115886" y="1093138"/>
                  </a:lnTo>
                  <a:lnTo>
                    <a:pt x="2100159" y="1137138"/>
                  </a:lnTo>
                  <a:lnTo>
                    <a:pt x="2075481" y="1175951"/>
                  </a:lnTo>
                  <a:lnTo>
                    <a:pt x="2043107" y="1208325"/>
                  </a:lnTo>
                  <a:lnTo>
                    <a:pt x="2004294" y="1233003"/>
                  </a:lnTo>
                  <a:lnTo>
                    <a:pt x="1960294" y="1248730"/>
                  </a:lnTo>
                  <a:lnTo>
                    <a:pt x="1912365" y="1254251"/>
                  </a:lnTo>
                  <a:lnTo>
                    <a:pt x="1767839" y="1254251"/>
                  </a:lnTo>
                  <a:lnTo>
                    <a:pt x="1237488" y="1254251"/>
                  </a:lnTo>
                  <a:lnTo>
                    <a:pt x="209042" y="1254251"/>
                  </a:lnTo>
                  <a:lnTo>
                    <a:pt x="161113" y="1248730"/>
                  </a:lnTo>
                  <a:lnTo>
                    <a:pt x="117113" y="1233003"/>
                  </a:lnTo>
                  <a:lnTo>
                    <a:pt x="78300" y="1208325"/>
                  </a:lnTo>
                  <a:lnTo>
                    <a:pt x="45926" y="1175951"/>
                  </a:lnTo>
                  <a:lnTo>
                    <a:pt x="21248" y="1137138"/>
                  </a:lnTo>
                  <a:lnTo>
                    <a:pt x="5521" y="1093138"/>
                  </a:lnTo>
                  <a:lnTo>
                    <a:pt x="0" y="1045209"/>
                  </a:lnTo>
                  <a:lnTo>
                    <a:pt x="0" y="522604"/>
                  </a:lnTo>
                  <a:lnTo>
                    <a:pt x="0" y="209041"/>
                  </a:lnTo>
                  <a:close/>
                </a:path>
              </a:pathLst>
            </a:custGeom>
            <a:ln w="25400">
              <a:solidFill>
                <a:srgbClr val="FAD3B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2608579" y="4849164"/>
            <a:ext cx="33648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Bron:</a:t>
            </a:r>
            <a:r>
              <a:rPr dirty="0" sz="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Nationaal</a:t>
            </a:r>
            <a:r>
              <a:rPr dirty="0" sz="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Instituut</a:t>
            </a:r>
            <a:r>
              <a:rPr dirty="0" sz="7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7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585858"/>
                </a:solidFill>
                <a:latin typeface="Arial"/>
                <a:cs typeface="Arial"/>
              </a:rPr>
              <a:t>Geavanceerde</a:t>
            </a:r>
            <a:r>
              <a:rPr dirty="0" sz="7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585858"/>
                </a:solidFill>
                <a:latin typeface="Arial"/>
                <a:cs typeface="Arial"/>
              </a:rPr>
              <a:t>Industriële</a:t>
            </a:r>
            <a:r>
              <a:rPr dirty="0" sz="7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Wetenschap</a:t>
            </a:r>
            <a:r>
              <a:rPr dirty="0" sz="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6448805" y="2627629"/>
            <a:ext cx="2580640" cy="1280160"/>
            <a:chOff x="6448805" y="2627629"/>
            <a:chExt cx="2580640" cy="1280160"/>
          </a:xfrm>
        </p:grpSpPr>
        <p:sp>
          <p:nvSpPr>
            <p:cNvPr id="15" name="object 15" descr=""/>
            <p:cNvSpPr/>
            <p:nvPr/>
          </p:nvSpPr>
          <p:spPr>
            <a:xfrm>
              <a:off x="6461505" y="2640329"/>
              <a:ext cx="2555240" cy="1254760"/>
            </a:xfrm>
            <a:custGeom>
              <a:avLst/>
              <a:gdLst/>
              <a:ahLst/>
              <a:cxnLst/>
              <a:rect l="l" t="t" r="r" b="b"/>
              <a:pathLst>
                <a:path w="2555240" h="1254760">
                  <a:moveTo>
                    <a:pt x="2346198" y="0"/>
                  </a:moveTo>
                  <a:lnTo>
                    <a:pt x="642874" y="0"/>
                  </a:lnTo>
                  <a:lnTo>
                    <a:pt x="594945" y="5521"/>
                  </a:lnTo>
                  <a:lnTo>
                    <a:pt x="550945" y="21248"/>
                  </a:lnTo>
                  <a:lnTo>
                    <a:pt x="512132" y="45926"/>
                  </a:lnTo>
                  <a:lnTo>
                    <a:pt x="479758" y="78300"/>
                  </a:lnTo>
                  <a:lnTo>
                    <a:pt x="455080" y="117113"/>
                  </a:lnTo>
                  <a:lnTo>
                    <a:pt x="439353" y="161113"/>
                  </a:lnTo>
                  <a:lnTo>
                    <a:pt x="433832" y="209042"/>
                  </a:lnTo>
                  <a:lnTo>
                    <a:pt x="0" y="390144"/>
                  </a:lnTo>
                  <a:lnTo>
                    <a:pt x="433832" y="522605"/>
                  </a:lnTo>
                  <a:lnTo>
                    <a:pt x="433832" y="1045210"/>
                  </a:lnTo>
                  <a:lnTo>
                    <a:pt x="439353" y="1093138"/>
                  </a:lnTo>
                  <a:lnTo>
                    <a:pt x="455080" y="1137138"/>
                  </a:lnTo>
                  <a:lnTo>
                    <a:pt x="479758" y="1175951"/>
                  </a:lnTo>
                  <a:lnTo>
                    <a:pt x="512132" y="1208325"/>
                  </a:lnTo>
                  <a:lnTo>
                    <a:pt x="550945" y="1233003"/>
                  </a:lnTo>
                  <a:lnTo>
                    <a:pt x="594945" y="1248730"/>
                  </a:lnTo>
                  <a:lnTo>
                    <a:pt x="642874" y="1254252"/>
                  </a:lnTo>
                  <a:lnTo>
                    <a:pt x="2346198" y="1254252"/>
                  </a:lnTo>
                  <a:lnTo>
                    <a:pt x="2394126" y="1248730"/>
                  </a:lnTo>
                  <a:lnTo>
                    <a:pt x="2438126" y="1233003"/>
                  </a:lnTo>
                  <a:lnTo>
                    <a:pt x="2476939" y="1208325"/>
                  </a:lnTo>
                  <a:lnTo>
                    <a:pt x="2509313" y="1175951"/>
                  </a:lnTo>
                  <a:lnTo>
                    <a:pt x="2533991" y="1137138"/>
                  </a:lnTo>
                  <a:lnTo>
                    <a:pt x="2549718" y="1093138"/>
                  </a:lnTo>
                  <a:lnTo>
                    <a:pt x="2555240" y="1045210"/>
                  </a:lnTo>
                  <a:lnTo>
                    <a:pt x="2555240" y="209042"/>
                  </a:lnTo>
                  <a:lnTo>
                    <a:pt x="2549718" y="161113"/>
                  </a:lnTo>
                  <a:lnTo>
                    <a:pt x="2533991" y="117113"/>
                  </a:lnTo>
                  <a:lnTo>
                    <a:pt x="2509313" y="78300"/>
                  </a:lnTo>
                  <a:lnTo>
                    <a:pt x="2476939" y="45926"/>
                  </a:lnTo>
                  <a:lnTo>
                    <a:pt x="2438126" y="21248"/>
                  </a:lnTo>
                  <a:lnTo>
                    <a:pt x="2394126" y="5521"/>
                  </a:lnTo>
                  <a:lnTo>
                    <a:pt x="2346198" y="0"/>
                  </a:lnTo>
                  <a:close/>
                </a:path>
              </a:pathLst>
            </a:custGeom>
            <a:solidFill>
              <a:srgbClr val="FAD3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461505" y="2640329"/>
              <a:ext cx="2555240" cy="1254760"/>
            </a:xfrm>
            <a:custGeom>
              <a:avLst/>
              <a:gdLst/>
              <a:ahLst/>
              <a:cxnLst/>
              <a:rect l="l" t="t" r="r" b="b"/>
              <a:pathLst>
                <a:path w="2555240" h="1254760">
                  <a:moveTo>
                    <a:pt x="433832" y="209042"/>
                  </a:moveTo>
                  <a:lnTo>
                    <a:pt x="439353" y="161113"/>
                  </a:lnTo>
                  <a:lnTo>
                    <a:pt x="455080" y="117113"/>
                  </a:lnTo>
                  <a:lnTo>
                    <a:pt x="479758" y="78300"/>
                  </a:lnTo>
                  <a:lnTo>
                    <a:pt x="512132" y="45926"/>
                  </a:lnTo>
                  <a:lnTo>
                    <a:pt x="550945" y="21248"/>
                  </a:lnTo>
                  <a:lnTo>
                    <a:pt x="594945" y="5521"/>
                  </a:lnTo>
                  <a:lnTo>
                    <a:pt x="642874" y="0"/>
                  </a:lnTo>
                  <a:lnTo>
                    <a:pt x="787400" y="0"/>
                  </a:lnTo>
                  <a:lnTo>
                    <a:pt x="1317752" y="0"/>
                  </a:lnTo>
                  <a:lnTo>
                    <a:pt x="2346198" y="0"/>
                  </a:lnTo>
                  <a:lnTo>
                    <a:pt x="2394126" y="5521"/>
                  </a:lnTo>
                  <a:lnTo>
                    <a:pt x="2438126" y="21248"/>
                  </a:lnTo>
                  <a:lnTo>
                    <a:pt x="2476939" y="45926"/>
                  </a:lnTo>
                  <a:lnTo>
                    <a:pt x="2509313" y="78300"/>
                  </a:lnTo>
                  <a:lnTo>
                    <a:pt x="2533991" y="117113"/>
                  </a:lnTo>
                  <a:lnTo>
                    <a:pt x="2549718" y="161113"/>
                  </a:lnTo>
                  <a:lnTo>
                    <a:pt x="2555240" y="209042"/>
                  </a:lnTo>
                  <a:lnTo>
                    <a:pt x="2555240" y="522605"/>
                  </a:lnTo>
                  <a:lnTo>
                    <a:pt x="2555240" y="1045210"/>
                  </a:lnTo>
                  <a:lnTo>
                    <a:pt x="2549718" y="1093138"/>
                  </a:lnTo>
                  <a:lnTo>
                    <a:pt x="2533991" y="1137138"/>
                  </a:lnTo>
                  <a:lnTo>
                    <a:pt x="2509313" y="1175951"/>
                  </a:lnTo>
                  <a:lnTo>
                    <a:pt x="2476939" y="1208325"/>
                  </a:lnTo>
                  <a:lnTo>
                    <a:pt x="2438126" y="1233003"/>
                  </a:lnTo>
                  <a:lnTo>
                    <a:pt x="2394126" y="1248730"/>
                  </a:lnTo>
                  <a:lnTo>
                    <a:pt x="2346198" y="1254252"/>
                  </a:lnTo>
                  <a:lnTo>
                    <a:pt x="1317752" y="1254252"/>
                  </a:lnTo>
                  <a:lnTo>
                    <a:pt x="787400" y="1254252"/>
                  </a:lnTo>
                  <a:lnTo>
                    <a:pt x="642874" y="1254252"/>
                  </a:lnTo>
                  <a:lnTo>
                    <a:pt x="594945" y="1248730"/>
                  </a:lnTo>
                  <a:lnTo>
                    <a:pt x="550945" y="1233003"/>
                  </a:lnTo>
                  <a:lnTo>
                    <a:pt x="512132" y="1208325"/>
                  </a:lnTo>
                  <a:lnTo>
                    <a:pt x="479758" y="1175951"/>
                  </a:lnTo>
                  <a:lnTo>
                    <a:pt x="455080" y="1137138"/>
                  </a:lnTo>
                  <a:lnTo>
                    <a:pt x="439353" y="1093138"/>
                  </a:lnTo>
                  <a:lnTo>
                    <a:pt x="433832" y="1045210"/>
                  </a:lnTo>
                  <a:lnTo>
                    <a:pt x="433832" y="522605"/>
                  </a:lnTo>
                  <a:lnTo>
                    <a:pt x="0" y="390144"/>
                  </a:lnTo>
                  <a:lnTo>
                    <a:pt x="433832" y="209042"/>
                  </a:lnTo>
                  <a:close/>
                </a:path>
              </a:pathLst>
            </a:custGeom>
            <a:ln w="25400">
              <a:solidFill>
                <a:srgbClr val="FAD3B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7073645" y="2786252"/>
            <a:ext cx="172593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Arial"/>
                <a:cs typeface="Arial"/>
              </a:rPr>
              <a:t>Ik</a:t>
            </a:r>
            <a:r>
              <a:rPr dirty="0" sz="1200" spc="-1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kan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een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naam</a:t>
            </a:r>
            <a:r>
              <a:rPr dirty="0" sz="1200" spc="-15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leren,</a:t>
            </a:r>
            <a:r>
              <a:rPr dirty="0" sz="1200" spc="-1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stemmen</a:t>
            </a:r>
            <a:r>
              <a:rPr dirty="0" sz="1200" spc="-6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herkennen</a:t>
            </a:r>
            <a:r>
              <a:rPr dirty="0" sz="1200" spc="-50" b="1" i="1">
                <a:latin typeface="Arial"/>
                <a:cs typeface="Arial"/>
              </a:rPr>
              <a:t> </a:t>
            </a:r>
            <a:r>
              <a:rPr dirty="0" sz="1200" spc="-25" b="1" i="1">
                <a:latin typeface="Arial"/>
                <a:cs typeface="Arial"/>
              </a:rPr>
              <a:t>en </a:t>
            </a:r>
            <a:r>
              <a:rPr dirty="0" sz="1200" b="1" i="1">
                <a:latin typeface="Arial"/>
                <a:cs typeface="Arial"/>
              </a:rPr>
              <a:t>bewegen</a:t>
            </a:r>
            <a:r>
              <a:rPr dirty="0" sz="1200" spc="-3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in</a:t>
            </a:r>
            <a:r>
              <a:rPr dirty="0" sz="1200" spc="-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reactie</a:t>
            </a:r>
            <a:r>
              <a:rPr dirty="0" sz="1200" spc="-50" b="1" i="1">
                <a:latin typeface="Arial"/>
                <a:cs typeface="Arial"/>
              </a:rPr>
              <a:t> </a:t>
            </a:r>
            <a:r>
              <a:rPr dirty="0" sz="1200" spc="-25" b="1" i="1">
                <a:latin typeface="Arial"/>
                <a:cs typeface="Arial"/>
              </a:rPr>
              <a:t>op </a:t>
            </a:r>
            <a:r>
              <a:rPr dirty="0" sz="1200" spc="-10" b="1" i="1">
                <a:latin typeface="Arial"/>
                <a:cs typeface="Arial"/>
              </a:rPr>
              <a:t>anderen.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22554" y="3692474"/>
            <a:ext cx="156654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latin typeface="Arial"/>
                <a:cs typeface="Arial"/>
              </a:rPr>
              <a:t>Ik</a:t>
            </a:r>
            <a:r>
              <a:rPr dirty="0" sz="1200" spc="-2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hou</a:t>
            </a:r>
            <a:r>
              <a:rPr dirty="0" sz="1200" spc="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van</a:t>
            </a:r>
            <a:r>
              <a:rPr dirty="0" sz="1200" spc="-25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aandacht</a:t>
            </a:r>
            <a:r>
              <a:rPr dirty="0" sz="1200" spc="-1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en</a:t>
            </a:r>
            <a:r>
              <a:rPr dirty="0" sz="1200" spc="-1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zal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in </a:t>
            </a:r>
            <a:r>
              <a:rPr dirty="0" sz="1200" spc="-10" b="1" i="1">
                <a:latin typeface="Arial"/>
                <a:cs typeface="Arial"/>
              </a:rPr>
              <a:t>reactie </a:t>
            </a:r>
            <a:r>
              <a:rPr dirty="0" sz="1200" b="1" i="1">
                <a:latin typeface="Arial"/>
                <a:cs typeface="Arial"/>
              </a:rPr>
              <a:t>daarop</a:t>
            </a:r>
            <a:r>
              <a:rPr dirty="0" sz="1200" spc="-3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een</a:t>
            </a:r>
            <a:r>
              <a:rPr dirty="0" sz="1200" spc="-2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scala</a:t>
            </a:r>
            <a:r>
              <a:rPr dirty="0" sz="1200" spc="-35" b="1" i="1">
                <a:latin typeface="Arial"/>
                <a:cs typeface="Arial"/>
              </a:rPr>
              <a:t> </a:t>
            </a:r>
            <a:r>
              <a:rPr dirty="0" sz="1200" spc="-25" b="1" i="1">
                <a:latin typeface="Arial"/>
                <a:cs typeface="Arial"/>
              </a:rPr>
              <a:t>aan </a:t>
            </a:r>
            <a:r>
              <a:rPr dirty="0" sz="1200" b="1" i="1">
                <a:latin typeface="Arial"/>
                <a:cs typeface="Arial"/>
              </a:rPr>
              <a:t>emoties</a:t>
            </a:r>
            <a:r>
              <a:rPr dirty="0" sz="1200" spc="-4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laten</a:t>
            </a:r>
            <a:r>
              <a:rPr dirty="0" sz="1200" spc="-10" b="1" i="1">
                <a:latin typeface="Arial"/>
                <a:cs typeface="Arial"/>
              </a:rPr>
              <a:t> zien.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12826" y="161924"/>
            <a:ext cx="365061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0">
                <a:solidFill>
                  <a:srgbClr val="379C73"/>
                </a:solidFill>
              </a:rPr>
              <a:t>Heb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je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Paro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al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ontmoet?</a:t>
            </a:r>
          </a:p>
        </p:txBody>
      </p:sp>
      <p:pic>
        <p:nvPicPr>
          <p:cNvPr id="20" name="object 2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2043" y="36576"/>
            <a:ext cx="964692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13815"/>
            <a:ext cx="7385684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400"/>
              </a:lnSpc>
              <a:spcBef>
                <a:spcPts val="100"/>
              </a:spcBef>
            </a:pP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Bekijk</a:t>
            </a:r>
            <a:r>
              <a:rPr dirty="0" sz="16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deze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video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om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te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zien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hoe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mensen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met</a:t>
            </a:r>
            <a:r>
              <a:rPr dirty="0" sz="16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dementie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omgaan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met</a:t>
            </a:r>
            <a:r>
              <a:rPr dirty="0" sz="16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Paro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wat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specialisten</a:t>
            </a:r>
            <a:r>
              <a:rPr dirty="0" sz="1600" spc="-6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dementiezorg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ervan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vinden: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16827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Video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Paro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23671" y="3534054"/>
            <a:ext cx="7296784" cy="1199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Wat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zijn</a:t>
            </a:r>
            <a:r>
              <a:rPr dirty="0" sz="16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volgens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</a:t>
            </a:r>
            <a:r>
              <a:rPr dirty="0" sz="16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experts</a:t>
            </a:r>
            <a:r>
              <a:rPr dirty="0" sz="16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video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hun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ervaringen</a:t>
            </a:r>
            <a:r>
              <a:rPr dirty="0" sz="16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met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het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gebruik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van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deze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technologieën?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Zou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je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je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kunnen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voorstellen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Paro</a:t>
            </a:r>
            <a:r>
              <a:rPr dirty="0" sz="16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voor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je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werk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te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gebruiken?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Waarom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 (niet)?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263" y="3573779"/>
            <a:ext cx="498348" cy="49834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552" y="4352544"/>
            <a:ext cx="480059" cy="478536"/>
          </a:xfrm>
          <a:prstGeom prst="rect">
            <a:avLst/>
          </a:prstGeom>
        </p:spPr>
      </p:pic>
      <p:pic>
        <p:nvPicPr>
          <p:cNvPr id="8" name="object 8" descr="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05327" y="1894332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349304"/>
            <a:ext cx="7251065" cy="65659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Deze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video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geeft inzicht</a:t>
            </a:r>
            <a:r>
              <a:rPr dirty="0" sz="16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het</a:t>
            </a:r>
            <a:r>
              <a:rPr dirty="0" sz="16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gebruik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robotica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om</a:t>
            </a:r>
            <a:r>
              <a:rPr dirty="0" sz="16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stemming</a:t>
            </a:r>
            <a:r>
              <a:rPr dirty="0" sz="16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oudere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bewoners</a:t>
            </a:r>
            <a:r>
              <a:rPr dirty="0" sz="16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te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verbeteren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cognitieve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functies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te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stimuleren.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Video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150">
                <a:solidFill>
                  <a:srgbClr val="379C73"/>
                </a:solidFill>
              </a:rPr>
              <a:t>robot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huisdieren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86460" y="4206951"/>
            <a:ext cx="48799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Wat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is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jouw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mening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over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het</a:t>
            </a:r>
            <a:r>
              <a:rPr dirty="0" sz="16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gebruik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van</a:t>
            </a:r>
            <a:r>
              <a:rPr dirty="0" sz="16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robotdieren?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795" y="4030979"/>
            <a:ext cx="509016" cy="510539"/>
          </a:xfrm>
          <a:prstGeom prst="rect">
            <a:avLst/>
          </a:prstGeom>
        </p:spPr>
      </p:pic>
      <p:pic>
        <p:nvPicPr>
          <p:cNvPr id="7" name="object 7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01111" y="2161032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349304"/>
            <a:ext cx="7897495" cy="2858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50520">
              <a:lnSpc>
                <a:spcPct val="129200"/>
              </a:lnSpc>
              <a:spcBef>
                <a:spcPts val="100"/>
              </a:spcBef>
            </a:pP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Tessa</a:t>
            </a:r>
            <a:r>
              <a:rPr dirty="0" sz="1600" spc="-6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biedt</a:t>
            </a:r>
            <a:r>
              <a:rPr dirty="0" sz="1600" spc="-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verbale</a:t>
            </a:r>
            <a:r>
              <a:rPr dirty="0" sz="16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ondersteuning</a:t>
            </a:r>
            <a:r>
              <a:rPr dirty="0" sz="16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sz="16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dagelijkse</a:t>
            </a:r>
            <a:r>
              <a:rPr dirty="0" sz="16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structuur</a:t>
            </a:r>
            <a:r>
              <a:rPr dirty="0" sz="16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aan</a:t>
            </a:r>
            <a:r>
              <a:rPr dirty="0" sz="16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9966"/>
                </a:solidFill>
                <a:latin typeface="Arial"/>
                <a:cs typeface="Arial"/>
              </a:rPr>
              <a:t>mensen</a:t>
            </a:r>
            <a:r>
              <a:rPr dirty="0" sz="1600" spc="-5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met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cognitieve</a:t>
            </a:r>
            <a:r>
              <a:rPr dirty="0" sz="1600" spc="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beperkingen</a:t>
            </a:r>
            <a:r>
              <a:rPr dirty="0" sz="1600">
                <a:solidFill>
                  <a:srgbClr val="339966"/>
                </a:solidFill>
                <a:latin typeface="Arial"/>
                <a:cs typeface="Arial"/>
              </a:rPr>
              <a:t>.</a:t>
            </a:r>
            <a:r>
              <a:rPr dirty="0" sz="1600" spc="-1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Door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verbale</a:t>
            </a:r>
            <a:r>
              <a:rPr dirty="0" sz="16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begeleiding</a:t>
            </a:r>
            <a:r>
              <a:rPr dirty="0" sz="1600" spc="-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kunnen</a:t>
            </a:r>
            <a:r>
              <a:rPr dirty="0" sz="16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mensen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meer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taken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zelfstandig</a:t>
            </a:r>
            <a:r>
              <a:rPr dirty="0" sz="16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uitvoeren.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Als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verzorger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kun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je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je</a:t>
            </a:r>
            <a:r>
              <a:rPr dirty="0" sz="16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cliënten</a:t>
            </a:r>
            <a:r>
              <a:rPr dirty="0" sz="16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zelfmanagementvaardigheden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bijbrengen</a:t>
            </a:r>
            <a:r>
              <a:rPr dirty="0" sz="16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ondersteuning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bieden,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zelfs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als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je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er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niet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bent.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29200"/>
              </a:lnSpc>
            </a:pP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Tessa</a:t>
            </a:r>
            <a:r>
              <a:rPr dirty="0" sz="16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geeft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deze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begeleiding</a:t>
            </a:r>
            <a:r>
              <a:rPr dirty="0" sz="1600" spc="-7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door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gesproken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berichten,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vragen</a:t>
            </a:r>
            <a:r>
              <a:rPr dirty="0" sz="16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of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persoonlijke muziekselecties</a:t>
            </a:r>
            <a:r>
              <a:rPr dirty="0" sz="16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die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door</a:t>
            </a:r>
            <a:r>
              <a:rPr dirty="0" sz="16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jou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of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verzorger zijn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ingesteld.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Tessa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is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speciaal</a:t>
            </a:r>
            <a:r>
              <a:rPr dirty="0" sz="16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ontworpen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voor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mensen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met</a:t>
            </a:r>
            <a:r>
              <a:rPr dirty="0" sz="16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cognitieve</a:t>
            </a:r>
            <a:r>
              <a:rPr dirty="0" sz="16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beperkingen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blijkt</a:t>
            </a:r>
            <a:r>
              <a:rPr dirty="0" sz="16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zelfredzaamheid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te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vergroten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van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mensen</a:t>
            </a:r>
            <a:r>
              <a:rPr dirty="0" sz="16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met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dementie,</a:t>
            </a:r>
            <a:r>
              <a:rPr dirty="0" sz="16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autisme</a:t>
            </a:r>
            <a:r>
              <a:rPr dirty="0" sz="16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6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verworven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hersenletsel.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Voorbeeld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Nederland: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330">
                <a:solidFill>
                  <a:srgbClr val="379C73"/>
                </a:solidFill>
              </a:rPr>
              <a:t>Tessa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869" y="121402"/>
            <a:ext cx="658050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150">
                <a:solidFill>
                  <a:srgbClr val="379C73"/>
                </a:solidFill>
              </a:rPr>
              <a:t>Welke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hulpmiddelen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kun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je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70">
                <a:solidFill>
                  <a:srgbClr val="379C73"/>
                </a:solidFill>
              </a:rPr>
              <a:t>je </a:t>
            </a:r>
            <a:r>
              <a:rPr dirty="0" sz="2700" spc="-280">
                <a:solidFill>
                  <a:srgbClr val="379C73"/>
                </a:solidFill>
              </a:rPr>
              <a:t>werk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305">
                <a:solidFill>
                  <a:srgbClr val="379C73"/>
                </a:solidFill>
              </a:rPr>
              <a:t>gebruiken?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441451" y="1249756"/>
            <a:ext cx="8177530" cy="1876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500" spc="-65">
                <a:solidFill>
                  <a:srgbClr val="FFC000"/>
                </a:solidFill>
                <a:latin typeface="Arial Black"/>
                <a:cs typeface="Arial Black"/>
              </a:rPr>
              <a:t>AI-</a:t>
            </a:r>
            <a:r>
              <a:rPr dirty="0" sz="2500" spc="-235">
                <a:solidFill>
                  <a:srgbClr val="FFC000"/>
                </a:solidFill>
                <a:latin typeface="Arial Black"/>
                <a:cs typeface="Arial Black"/>
              </a:rPr>
              <a:t>ondersteunde</a:t>
            </a:r>
            <a:r>
              <a:rPr dirty="0" sz="2500" spc="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140">
                <a:solidFill>
                  <a:srgbClr val="FFC000"/>
                </a:solidFill>
                <a:latin typeface="Arial Black"/>
                <a:cs typeface="Arial Black"/>
              </a:rPr>
              <a:t>zorgdocumentatie</a:t>
            </a:r>
            <a:endParaRPr sz="2500">
              <a:latin typeface="Arial Black"/>
              <a:cs typeface="Arial Black"/>
            </a:endParaRPr>
          </a:p>
          <a:p>
            <a:pPr algn="just" marL="12700" marR="5080">
              <a:lnSpc>
                <a:spcPct val="140000"/>
              </a:lnSpc>
              <a:spcBef>
                <a:spcPts val="60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5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5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wilt</a:t>
            </a:r>
            <a:r>
              <a:rPr dirty="0" sz="15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onderzoeken</a:t>
            </a:r>
            <a:r>
              <a:rPr dirty="0" sz="15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5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AI-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ondersteunde</a:t>
            </a:r>
            <a:r>
              <a:rPr dirty="0" sz="15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zorgdocumentatie</a:t>
            </a:r>
            <a:r>
              <a:rPr dirty="0" sz="15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werkt,</a:t>
            </a:r>
            <a:r>
              <a:rPr dirty="0" sz="15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5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5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5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379C73"/>
                </a:solidFill>
                <a:latin typeface="Arial"/>
                <a:cs typeface="Arial"/>
              </a:rPr>
              <a:t>algemene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spraakherkenningstool</a:t>
            </a:r>
            <a:r>
              <a:rPr dirty="0" sz="1500" spc="10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uitproberen</a:t>
            </a:r>
            <a:r>
              <a:rPr dirty="0" sz="1500" b="1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500" spc="10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5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5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volgende</a:t>
            </a:r>
            <a:r>
              <a:rPr dirty="0" u="sng" sz="1500" spc="10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link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u="none" sz="15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kies</a:t>
            </a:r>
            <a:r>
              <a:rPr dirty="0" u="none" sz="15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u="none" sz="15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taal</a:t>
            </a:r>
            <a:r>
              <a:rPr dirty="0" u="none" sz="15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u="none" sz="15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u="none" sz="15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voorkeur</a:t>
            </a:r>
            <a:r>
              <a:rPr dirty="0" u="none" sz="15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druk</a:t>
            </a:r>
            <a:r>
              <a:rPr dirty="0" u="none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u="none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 b="1">
                <a:solidFill>
                  <a:srgbClr val="379C73"/>
                </a:solidFill>
                <a:latin typeface="Arial"/>
                <a:cs typeface="Arial"/>
              </a:rPr>
              <a:t>start</a:t>
            </a:r>
            <a:r>
              <a:rPr dirty="0" u="none" sz="15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u="none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u="none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opname</a:t>
            </a:r>
            <a:r>
              <a:rPr dirty="0" u="none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u="none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 spc="-10">
                <a:solidFill>
                  <a:srgbClr val="585858"/>
                </a:solidFill>
                <a:latin typeface="Arial"/>
                <a:cs typeface="Arial"/>
              </a:rPr>
              <a:t>starten.</a:t>
            </a:r>
            <a:endParaRPr sz="1500">
              <a:latin typeface="Arial"/>
              <a:cs typeface="Arial"/>
            </a:endParaRPr>
          </a:p>
          <a:p>
            <a:pPr algn="ctr" marL="12065">
              <a:lnSpc>
                <a:spcPct val="100000"/>
              </a:lnSpc>
              <a:spcBef>
                <a:spcPts val="1375"/>
              </a:spcBef>
            </a:pP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Terwijl</a:t>
            </a:r>
            <a:r>
              <a:rPr dirty="0" sz="17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je</a:t>
            </a:r>
            <a:r>
              <a:rPr dirty="0" sz="17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spreekt,</a:t>
            </a:r>
            <a:r>
              <a:rPr dirty="0" sz="17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schrijft</a:t>
            </a:r>
            <a:r>
              <a:rPr dirty="0" sz="17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de</a:t>
            </a:r>
            <a:r>
              <a:rPr dirty="0" sz="17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tool</a:t>
            </a:r>
            <a:r>
              <a:rPr dirty="0" sz="17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je</a:t>
            </a:r>
            <a:r>
              <a:rPr dirty="0" sz="17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woorden</a:t>
            </a:r>
            <a:r>
              <a:rPr dirty="0" sz="17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in</a:t>
            </a:r>
            <a:r>
              <a:rPr dirty="0" sz="17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realtime</a:t>
            </a:r>
            <a:r>
              <a:rPr dirty="0" sz="1700" spc="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spc="-20" b="1">
                <a:solidFill>
                  <a:srgbClr val="379C73"/>
                </a:solidFill>
                <a:latin typeface="Arial"/>
                <a:cs typeface="Arial"/>
              </a:rPr>
              <a:t>uit!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694416" y="3322278"/>
            <a:ext cx="3660775" cy="1329055"/>
            <a:chOff x="2694416" y="3322278"/>
            <a:chExt cx="3660775" cy="132905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4416" y="3322278"/>
              <a:ext cx="3660678" cy="132901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31592" y="3442716"/>
              <a:ext cx="3390900" cy="105765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2787142" y="3398266"/>
              <a:ext cx="3479800" cy="1146810"/>
            </a:xfrm>
            <a:custGeom>
              <a:avLst/>
              <a:gdLst/>
              <a:ahLst/>
              <a:cxnLst/>
              <a:rect l="l" t="t" r="r" b="b"/>
              <a:pathLst>
                <a:path w="3479800" h="1146810">
                  <a:moveTo>
                    <a:pt x="0" y="1146556"/>
                  </a:moveTo>
                  <a:lnTo>
                    <a:pt x="3479800" y="1146556"/>
                  </a:lnTo>
                  <a:lnTo>
                    <a:pt x="3479800" y="0"/>
                  </a:lnTo>
                  <a:lnTo>
                    <a:pt x="0" y="0"/>
                  </a:lnTo>
                  <a:lnTo>
                    <a:pt x="0" y="1146556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2457450" y="4687011"/>
            <a:ext cx="2633345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Heeft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zin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nauwkeurig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455983"/>
            <a:ext cx="6964045" cy="65341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volgende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video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helpt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begrijpen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hoe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Tessa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helpt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om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iemands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leven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1600" spc="-10">
                <a:latin typeface="Arial"/>
                <a:cs typeface="Arial"/>
              </a:rPr>
              <a:t>structureren: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Voorbeeld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Nederland: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330">
                <a:solidFill>
                  <a:srgbClr val="379C73"/>
                </a:solidFill>
              </a:rPr>
              <a:t>Tessa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20695" y="2345435"/>
            <a:ext cx="3451859" cy="1941576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30884"/>
            <a:ext cx="7908925" cy="2220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6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Gemino</a:t>
            </a:r>
            <a:r>
              <a:rPr dirty="0" sz="16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Parkinson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is</a:t>
            </a:r>
            <a:r>
              <a:rPr dirty="0" sz="16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speciaal</a:t>
            </a:r>
            <a:r>
              <a:rPr dirty="0" sz="1600" spc="-5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gemaakt</a:t>
            </a:r>
            <a:r>
              <a:rPr dirty="0" sz="16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voor</a:t>
            </a:r>
            <a:r>
              <a:rPr dirty="0" sz="16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mensen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met</a:t>
            </a:r>
            <a:r>
              <a:rPr dirty="0" sz="1600" spc="-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ziekte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van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F2023"/>
                </a:solidFill>
                <a:latin typeface="Arial"/>
                <a:cs typeface="Arial"/>
              </a:rPr>
              <a:t>Parkinson.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Het</a:t>
            </a:r>
            <a:r>
              <a:rPr dirty="0" sz="16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onderscheidende</a:t>
            </a:r>
            <a:r>
              <a:rPr dirty="0" sz="16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kenmerk</a:t>
            </a:r>
            <a:r>
              <a:rPr dirty="0" sz="1600" spc="-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van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dit</a:t>
            </a:r>
            <a:r>
              <a:rPr dirty="0" sz="16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type</a:t>
            </a:r>
            <a:r>
              <a:rPr dirty="0" sz="1600" spc="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rollator</a:t>
            </a:r>
            <a:r>
              <a:rPr dirty="0" sz="16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is</a:t>
            </a:r>
            <a:r>
              <a:rPr dirty="0" sz="16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dat</a:t>
            </a:r>
            <a:r>
              <a:rPr dirty="0" sz="16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hij</a:t>
            </a:r>
            <a:r>
              <a:rPr dirty="0" sz="16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is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uitgerust</a:t>
            </a:r>
            <a:r>
              <a:rPr dirty="0" sz="16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met</a:t>
            </a:r>
            <a:r>
              <a:rPr dirty="0" sz="16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een</a:t>
            </a:r>
            <a:r>
              <a:rPr dirty="0" sz="16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F2023"/>
                </a:solidFill>
                <a:latin typeface="Arial"/>
                <a:cs typeface="Arial"/>
              </a:rPr>
              <a:t>laser.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Deze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creëert</a:t>
            </a:r>
            <a:r>
              <a:rPr dirty="0" sz="1600" spc="-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een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denkbeeldige</a:t>
            </a:r>
            <a:r>
              <a:rPr dirty="0" sz="16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looplijn</a:t>
            </a:r>
            <a:r>
              <a:rPr dirty="0" sz="1600" spc="-5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zodat</a:t>
            </a:r>
            <a:r>
              <a:rPr dirty="0" sz="16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je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F2023"/>
                </a:solidFill>
                <a:latin typeface="Arial"/>
                <a:cs typeface="Arial"/>
              </a:rPr>
              <a:t>eroverheen</a:t>
            </a:r>
            <a:r>
              <a:rPr dirty="0" sz="16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kunt</a:t>
            </a:r>
            <a:r>
              <a:rPr dirty="0" sz="16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stappen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F2023"/>
                </a:solidFill>
                <a:latin typeface="Arial"/>
                <a:cs typeface="Arial"/>
              </a:rPr>
              <a:t>zodra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'bevriezing'</a:t>
            </a:r>
            <a:r>
              <a:rPr dirty="0" sz="1600" spc="-6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optreedt.</a:t>
            </a:r>
            <a:r>
              <a:rPr dirty="0" sz="16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Daarnaast</a:t>
            </a:r>
            <a:r>
              <a:rPr dirty="0" sz="16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is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6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rollator</a:t>
            </a:r>
            <a:r>
              <a:rPr dirty="0" sz="16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uitgerust</a:t>
            </a:r>
            <a:r>
              <a:rPr dirty="0" sz="16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met</a:t>
            </a:r>
            <a:r>
              <a:rPr dirty="0" sz="16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'reverse'</a:t>
            </a:r>
            <a:r>
              <a:rPr dirty="0" sz="16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remmen:</a:t>
            </a:r>
            <a:r>
              <a:rPr dirty="0" sz="16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u</a:t>
            </a:r>
            <a:r>
              <a:rPr dirty="0" sz="16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moet</a:t>
            </a:r>
            <a:r>
              <a:rPr dirty="0" sz="1600" spc="-25">
                <a:solidFill>
                  <a:srgbClr val="1F2023"/>
                </a:solidFill>
                <a:latin typeface="Arial"/>
                <a:cs typeface="Arial"/>
              </a:rPr>
              <a:t> de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remmen</a:t>
            </a:r>
            <a:r>
              <a:rPr dirty="0" sz="16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inknijpen</a:t>
            </a:r>
            <a:r>
              <a:rPr dirty="0" sz="1600" spc="-5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om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rollator</a:t>
            </a:r>
            <a:r>
              <a:rPr dirty="0" sz="16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los</a:t>
            </a:r>
            <a:r>
              <a:rPr dirty="0" sz="16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te</a:t>
            </a:r>
            <a:r>
              <a:rPr dirty="0" sz="16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maken.</a:t>
            </a:r>
            <a:r>
              <a:rPr dirty="0" sz="16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Zodra</a:t>
            </a:r>
            <a:r>
              <a:rPr dirty="0" sz="16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u</a:t>
            </a:r>
            <a:r>
              <a:rPr dirty="0" sz="16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remmen</a:t>
            </a:r>
            <a:r>
              <a:rPr dirty="0" sz="16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loslaat,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staat</a:t>
            </a:r>
            <a:r>
              <a:rPr dirty="0" sz="1600" spc="-25">
                <a:solidFill>
                  <a:srgbClr val="1F2023"/>
                </a:solidFill>
                <a:latin typeface="Arial"/>
                <a:cs typeface="Arial"/>
              </a:rPr>
              <a:t> de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rollator</a:t>
            </a:r>
            <a:r>
              <a:rPr dirty="0" sz="16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op</a:t>
            </a:r>
            <a:r>
              <a:rPr dirty="0" sz="16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600" spc="-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1F2023"/>
                </a:solidFill>
                <a:latin typeface="Arial"/>
                <a:cs typeface="Arial"/>
              </a:rPr>
              <a:t>rem.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Voorbeeld</a:t>
            </a:r>
            <a:r>
              <a:rPr dirty="0" spc="-70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Gemino</a:t>
            </a:r>
            <a:r>
              <a:rPr dirty="0" spc="-5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Parkinson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0" y="3204972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056"/>
            <a:ext cx="799401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Naast</a:t>
            </a:r>
            <a:r>
              <a:rPr dirty="0" sz="16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600" spc="-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Hip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Airbag</a:t>
            </a:r>
            <a:r>
              <a:rPr dirty="0" sz="16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(riem)</a:t>
            </a:r>
            <a:r>
              <a:rPr dirty="0" sz="1600" spc="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heeft</a:t>
            </a:r>
            <a:r>
              <a:rPr dirty="0" sz="1600" spc="-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Wolk</a:t>
            </a:r>
            <a:r>
              <a:rPr dirty="0" sz="16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nu</a:t>
            </a:r>
            <a:r>
              <a:rPr dirty="0" sz="1600" spc="-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ook</a:t>
            </a:r>
            <a:r>
              <a:rPr dirty="0" sz="16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Wolk</a:t>
            </a:r>
            <a:r>
              <a:rPr dirty="0" sz="16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Shorts.</a:t>
            </a:r>
            <a:r>
              <a:rPr dirty="0" sz="1600" spc="-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Een</a:t>
            </a:r>
            <a:r>
              <a:rPr dirty="0" sz="16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broek</a:t>
            </a:r>
            <a:r>
              <a:rPr dirty="0" sz="1600" spc="-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die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je</a:t>
            </a:r>
            <a:r>
              <a:rPr dirty="0" sz="16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1F2023"/>
                </a:solidFill>
                <a:latin typeface="Arial"/>
                <a:cs typeface="Arial"/>
              </a:rPr>
              <a:t>niet</a:t>
            </a:r>
            <a:r>
              <a:rPr dirty="0" sz="1600" spc="50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meer</a:t>
            </a:r>
            <a:r>
              <a:rPr dirty="0" sz="16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verkeerd</a:t>
            </a:r>
            <a:r>
              <a:rPr dirty="0" sz="16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kunt</a:t>
            </a:r>
            <a:r>
              <a:rPr dirty="0" sz="16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aantrekken.</a:t>
            </a:r>
            <a:r>
              <a:rPr dirty="0" sz="16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F2023"/>
                </a:solidFill>
                <a:latin typeface="Arial"/>
                <a:cs typeface="Arial"/>
              </a:rPr>
              <a:t>heupbescherming</a:t>
            </a:r>
            <a:r>
              <a:rPr dirty="0" sz="16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zit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automatisch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op</a:t>
            </a:r>
            <a:r>
              <a:rPr dirty="0" sz="16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juiste</a:t>
            </a:r>
            <a:r>
              <a:rPr dirty="0" sz="16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F2023"/>
                </a:solidFill>
                <a:latin typeface="Arial"/>
                <a:cs typeface="Arial"/>
              </a:rPr>
              <a:t>plek.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6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materialen</a:t>
            </a:r>
            <a:r>
              <a:rPr dirty="0" sz="16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6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het</a:t>
            </a:r>
            <a:r>
              <a:rPr dirty="0" sz="16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ontwerp</a:t>
            </a:r>
            <a:r>
              <a:rPr dirty="0" sz="16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zijn</a:t>
            </a:r>
            <a:r>
              <a:rPr dirty="0" sz="16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zo</a:t>
            </a:r>
            <a:r>
              <a:rPr dirty="0" sz="16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gekozen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dat</a:t>
            </a:r>
            <a:r>
              <a:rPr dirty="0" sz="16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6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Wolk</a:t>
            </a:r>
            <a:r>
              <a:rPr dirty="0" sz="16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Shorts</a:t>
            </a:r>
            <a:r>
              <a:rPr dirty="0" sz="16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optimaal</a:t>
            </a:r>
            <a:r>
              <a:rPr dirty="0" sz="16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F2023"/>
                </a:solidFill>
                <a:latin typeface="Arial"/>
                <a:cs typeface="Arial"/>
              </a:rPr>
              <a:t>draagcomfort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bieden;</a:t>
            </a:r>
            <a:r>
              <a:rPr dirty="0" sz="1600" spc="-5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met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lichtgewicht</a:t>
            </a:r>
            <a:r>
              <a:rPr dirty="0" sz="1600" spc="-6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ademend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materiaal.</a:t>
            </a:r>
            <a:r>
              <a:rPr dirty="0" sz="16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Daarnaast</a:t>
            </a:r>
            <a:r>
              <a:rPr dirty="0" sz="16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is</a:t>
            </a:r>
            <a:r>
              <a:rPr dirty="0" sz="1600" spc="-5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6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functie</a:t>
            </a:r>
            <a:r>
              <a:rPr dirty="0" sz="1600" spc="-5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1F2023"/>
                </a:solidFill>
                <a:latin typeface="Arial"/>
                <a:cs typeface="Arial"/>
              </a:rPr>
              <a:t>van </a:t>
            </a:r>
            <a:r>
              <a:rPr dirty="0" sz="1600" spc="-10">
                <a:solidFill>
                  <a:srgbClr val="1F2023"/>
                </a:solidFill>
                <a:latin typeface="Arial"/>
                <a:cs typeface="Arial"/>
              </a:rPr>
              <a:t>heupbescherming</a:t>
            </a:r>
            <a:r>
              <a:rPr dirty="0" sz="1600" spc="-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nu</a:t>
            </a:r>
            <a:r>
              <a:rPr dirty="0" sz="1600" spc="-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nog</a:t>
            </a:r>
            <a:r>
              <a:rPr dirty="0" sz="1600" spc="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F2023"/>
                </a:solidFill>
                <a:latin typeface="Arial"/>
                <a:cs typeface="Arial"/>
              </a:rPr>
              <a:t>effectiever.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95">
                <a:solidFill>
                  <a:srgbClr val="379C73"/>
                </a:solidFill>
              </a:rPr>
              <a:t>Voorbeeld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heupairbag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0" y="3038855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137056"/>
            <a:ext cx="7493634" cy="1123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Kruip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in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huid</a:t>
            </a:r>
            <a:r>
              <a:rPr dirty="0" sz="16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van</a:t>
            </a:r>
            <a:r>
              <a:rPr dirty="0" sz="16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ouder</a:t>
            </a:r>
            <a:r>
              <a:rPr dirty="0" sz="1600" spc="-2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wordende</a:t>
            </a:r>
            <a:r>
              <a:rPr dirty="0" sz="1600" spc="-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mensen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met</a:t>
            </a:r>
            <a:r>
              <a:rPr dirty="0" sz="1600" spc="-2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GERT!</a:t>
            </a:r>
            <a:r>
              <a:rPr dirty="0" sz="1600" spc="-1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GERT</a:t>
            </a:r>
            <a:r>
              <a:rPr dirty="0" sz="16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staat</a:t>
            </a:r>
            <a:r>
              <a:rPr dirty="0" sz="1600" spc="-20">
                <a:solidFill>
                  <a:srgbClr val="1F2023"/>
                </a:solidFill>
                <a:latin typeface="Arial"/>
                <a:cs typeface="Arial"/>
              </a:rPr>
              <a:t> voor </a:t>
            </a:r>
            <a:r>
              <a:rPr dirty="0" sz="1600" spc="-10">
                <a:solidFill>
                  <a:srgbClr val="1F2023"/>
                </a:solidFill>
                <a:latin typeface="Arial"/>
                <a:cs typeface="Arial"/>
              </a:rPr>
              <a:t>GERontologische</a:t>
            </a:r>
            <a:r>
              <a:rPr dirty="0" sz="1600" spc="-4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Testkleding</a:t>
            </a:r>
            <a:r>
              <a:rPr dirty="0" sz="16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ervaar</a:t>
            </a:r>
            <a:r>
              <a:rPr dirty="0" sz="16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de</a:t>
            </a:r>
            <a:r>
              <a:rPr dirty="0" sz="16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gevolgen</a:t>
            </a:r>
            <a:r>
              <a:rPr dirty="0" sz="1600" spc="-4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beperkingen</a:t>
            </a:r>
            <a:r>
              <a:rPr dirty="0" sz="1600" spc="-3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die</a:t>
            </a:r>
            <a:r>
              <a:rPr dirty="0" sz="1600" spc="-3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3"/>
                </a:solidFill>
                <a:latin typeface="Arial"/>
                <a:cs typeface="Arial"/>
              </a:rPr>
              <a:t>horen</a:t>
            </a:r>
            <a:r>
              <a:rPr dirty="0" sz="1600" spc="-15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1F2023"/>
                </a:solidFill>
                <a:latin typeface="Arial"/>
                <a:cs typeface="Arial"/>
              </a:rPr>
              <a:t>bij </a:t>
            </a:r>
            <a:r>
              <a:rPr dirty="0" sz="1600" spc="-10">
                <a:solidFill>
                  <a:srgbClr val="1F2023"/>
                </a:solidFill>
                <a:latin typeface="Arial"/>
                <a:cs typeface="Arial"/>
              </a:rPr>
              <a:t>ouderdom.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802" y="383540"/>
            <a:ext cx="265684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95">
                <a:solidFill>
                  <a:srgbClr val="379C73"/>
                </a:solidFill>
                <a:latin typeface="Arial Black"/>
                <a:cs typeface="Arial Black"/>
              </a:rPr>
              <a:t>Voorbeeld</a:t>
            </a:r>
            <a:r>
              <a:rPr dirty="0" sz="2500" spc="-6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30">
                <a:solidFill>
                  <a:srgbClr val="379C73"/>
                </a:solidFill>
                <a:latin typeface="Arial Black"/>
                <a:cs typeface="Arial Black"/>
              </a:rPr>
              <a:t>GERT!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74035" y="2345435"/>
            <a:ext cx="3508248" cy="1973579"/>
          </a:xfrm>
          <a:prstGeom prst="rect">
            <a:avLst/>
          </a:prstGeo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451" y="215595"/>
            <a:ext cx="329946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50">
                <a:solidFill>
                  <a:srgbClr val="FFFFFF"/>
                </a:solidFill>
                <a:latin typeface="Arial Black"/>
                <a:cs typeface="Arial Black"/>
              </a:rPr>
              <a:t>Acceptatie</a:t>
            </a:r>
            <a:r>
              <a:rPr dirty="0" sz="25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80">
                <a:solidFill>
                  <a:srgbClr val="FFFFFF"/>
                </a:solidFill>
                <a:latin typeface="Arial Black"/>
                <a:cs typeface="Arial Black"/>
              </a:rPr>
              <a:t>van</a:t>
            </a:r>
            <a:r>
              <a:rPr dirty="0" sz="25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60">
                <a:solidFill>
                  <a:srgbClr val="FFFFFF"/>
                </a:solidFill>
                <a:latin typeface="Arial Black"/>
                <a:cs typeface="Arial Black"/>
              </a:rPr>
              <a:t>robots</a:t>
            </a:r>
            <a:endParaRPr sz="2500">
              <a:latin typeface="Arial Black"/>
              <a:cs typeface="Arial Black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36804" y="1586560"/>
            <a:ext cx="6728459" cy="2677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6200" marR="55880">
              <a:lnSpc>
                <a:spcPct val="100000"/>
              </a:lnSpc>
              <a:spcBef>
                <a:spcPts val="95"/>
              </a:spcBef>
              <a:tabLst>
                <a:tab pos="2163445" algn="l"/>
              </a:tabLst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Worden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robots </a:t>
            </a:r>
            <a:r>
              <a:rPr dirty="0" sz="5800" spc="-15" b="1">
                <a:solidFill>
                  <a:srgbClr val="3E3E3E"/>
                </a:solidFill>
                <a:latin typeface="Arial"/>
                <a:cs typeface="Arial"/>
              </a:rPr>
              <a:t>geac</a:t>
            </a:r>
            <a:r>
              <a:rPr dirty="0" sz="5800" spc="-1875" b="1">
                <a:solidFill>
                  <a:srgbClr val="3E3E3E"/>
                </a:solidFill>
                <a:latin typeface="Arial"/>
                <a:cs typeface="Arial"/>
              </a:rPr>
              <a:t>c</a:t>
            </a:r>
            <a:r>
              <a:rPr dirty="0" baseline="-55555" sz="900" spc="-15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-55555" sz="900">
                <a:solidFill>
                  <a:srgbClr val="878787"/>
                </a:solidFill>
                <a:latin typeface="Carlito"/>
                <a:cs typeface="Carlito"/>
              </a:rPr>
              <a:t>	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epteerd</a:t>
            </a:r>
            <a:r>
              <a:rPr dirty="0" sz="5800" spc="-17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0" b="1">
                <a:solidFill>
                  <a:srgbClr val="3E3E3E"/>
                </a:solidFill>
                <a:latin typeface="Arial"/>
                <a:cs typeface="Arial"/>
              </a:rPr>
              <a:t>door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patiënten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29946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0"/>
              <a:t>Acceptatie</a:t>
            </a:r>
            <a:r>
              <a:rPr dirty="0" spc="-70"/>
              <a:t> </a:t>
            </a:r>
            <a:r>
              <a:rPr dirty="0" spc="-280"/>
              <a:t>van</a:t>
            </a:r>
            <a:r>
              <a:rPr dirty="0" spc="-85"/>
              <a:t> </a:t>
            </a:r>
            <a:r>
              <a:rPr dirty="0" spc="-160"/>
              <a:t>robots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76834" y="1209146"/>
            <a:ext cx="8204200" cy="3074035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800">
                <a:latin typeface="Arial"/>
                <a:cs typeface="Arial"/>
              </a:rPr>
              <a:t>Het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praktische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succes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robots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hangt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sterk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af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patiënten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kan</a:t>
            </a:r>
            <a:r>
              <a:rPr dirty="0" sz="1800" spc="-10">
                <a:latin typeface="Arial"/>
                <a:cs typeface="Arial"/>
              </a:rPr>
              <a:t> sterk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latin typeface="Arial"/>
                <a:cs typeface="Arial"/>
              </a:rPr>
              <a:t>variëren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afhankelijk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individuele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ervaringen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overtuigingen.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800">
              <a:latin typeface="Arial"/>
              <a:cs typeface="Arial"/>
            </a:endParaRPr>
          </a:p>
          <a:p>
            <a:pPr marL="12700" marR="3068320">
              <a:lnSpc>
                <a:spcPts val="3840"/>
              </a:lnSpc>
            </a:pPr>
            <a:r>
              <a:rPr dirty="0" sz="1800">
                <a:latin typeface="Arial"/>
                <a:cs typeface="Arial"/>
              </a:rPr>
              <a:t>Normatieve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overtuigingen,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zoals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gevestigde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regels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normen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zijn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vastgelegd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een</a:t>
            </a:r>
            <a:endParaRPr sz="1800">
              <a:latin typeface="Arial"/>
              <a:cs typeface="Arial"/>
            </a:endParaRPr>
          </a:p>
          <a:p>
            <a:pPr marL="1889760">
              <a:lnSpc>
                <a:spcPts val="2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  <a:p>
            <a:pPr marL="12700" marR="3369945">
              <a:lnSpc>
                <a:spcPts val="3840"/>
              </a:lnSpc>
            </a:pPr>
            <a:r>
              <a:rPr dirty="0" sz="1800">
                <a:latin typeface="Arial"/>
                <a:cs typeface="Arial"/>
              </a:rPr>
              <a:t>gemeenschap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hebben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sterke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invloed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op</a:t>
            </a:r>
            <a:r>
              <a:rPr dirty="0" sz="1800" spc="-25">
                <a:latin typeface="Arial"/>
                <a:cs typeface="Arial"/>
              </a:rPr>
              <a:t> de </a:t>
            </a:r>
            <a:r>
              <a:rPr dirty="0" sz="1800">
                <a:latin typeface="Arial"/>
                <a:cs typeface="Arial"/>
              </a:rPr>
              <a:t>Intentie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om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robot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gebruiken.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9176" y="2328672"/>
            <a:ext cx="3177539" cy="2455164"/>
          </a:xfrm>
          <a:prstGeom prst="rect">
            <a:avLst/>
          </a:prstGeom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92302" y="1361059"/>
            <a:ext cx="7795259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2547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Tot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zijn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veel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positieve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effecten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waargenomen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bij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mensen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met </a:t>
            </a:r>
            <a:r>
              <a:rPr dirty="0" sz="1800" spc="-10">
                <a:latin typeface="Arial"/>
                <a:cs typeface="Arial"/>
              </a:rPr>
              <a:t>dementie.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16954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Volgens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experts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worden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zorgrobots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vooral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door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patiënten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geaccepteerd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als </a:t>
            </a:r>
            <a:r>
              <a:rPr dirty="0" sz="1800">
                <a:latin typeface="Arial"/>
                <a:cs typeface="Arial"/>
              </a:rPr>
              <a:t>ze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een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duidelijke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toegevoegde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waarde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hebben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Als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vrouw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bijvoorbeeld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aan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gekluisterd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zorgrobot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geeft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haar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Arial"/>
                <a:cs typeface="Arial"/>
              </a:rPr>
              <a:t>een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glas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water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krant,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verbetert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haar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persoonlijke </a:t>
            </a:r>
            <a:r>
              <a:rPr dirty="0" sz="1800" spc="-10">
                <a:latin typeface="Arial"/>
                <a:cs typeface="Arial"/>
              </a:rPr>
              <a:t>autonomie.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5">
                <a:solidFill>
                  <a:srgbClr val="379C73"/>
                </a:solidFill>
              </a:rPr>
              <a:t>Acceptatie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Robotica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74547"/>
            <a:ext cx="7834630" cy="3882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Net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als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meeste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andere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digitale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technologieën</a:t>
            </a:r>
            <a:r>
              <a:rPr dirty="0" sz="18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die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zorg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worden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gebruikt,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gaan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robots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gepaard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met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allerlei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ethische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vragen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over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verminderd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menselijk</a:t>
            </a:r>
            <a:r>
              <a:rPr dirty="0" sz="18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contact,</a:t>
            </a:r>
            <a:r>
              <a:rPr dirty="0" sz="1800" spc="-6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schending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van</a:t>
            </a:r>
            <a:r>
              <a:rPr dirty="0" sz="18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privacy,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toestemmingsproblemen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8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verlies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van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vrijheid.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70"/>
              </a:spcBef>
            </a:pPr>
            <a:endParaRPr sz="1800">
              <a:latin typeface="Arial"/>
              <a:cs typeface="Arial"/>
            </a:endParaRPr>
          </a:p>
          <a:p>
            <a:pPr marL="12700" marR="144780">
              <a:lnSpc>
                <a:spcPct val="150000"/>
              </a:lnSpc>
            </a:pP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Dit</a:t>
            </a:r>
            <a:r>
              <a:rPr dirty="0" sz="18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vereist</a:t>
            </a:r>
            <a:r>
              <a:rPr dirty="0" sz="18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een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herwaardering</a:t>
            </a:r>
            <a:r>
              <a:rPr dirty="0" sz="18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van</a:t>
            </a:r>
            <a:r>
              <a:rPr dirty="0" sz="18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ethische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principes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zoals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autonomie,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geen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kwaad</a:t>
            </a:r>
            <a:r>
              <a:rPr dirty="0" sz="1800" spc="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doen,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goed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doen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eerlijkheid.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module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5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leer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je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meer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over</a:t>
            </a:r>
            <a:r>
              <a:rPr dirty="0" sz="18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privacy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ethiek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deze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context.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5">
                <a:solidFill>
                  <a:srgbClr val="379C73"/>
                </a:solidFill>
              </a:rPr>
              <a:t>Ethische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170">
                <a:solidFill>
                  <a:srgbClr val="379C73"/>
                </a:solidFill>
              </a:rPr>
              <a:t>zorgen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212725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0"/>
              <a:t>Ervaar</a:t>
            </a:r>
            <a:r>
              <a:rPr dirty="0" spc="-85"/>
              <a:t> </a:t>
            </a:r>
            <a:r>
              <a:rPr dirty="0" spc="-254"/>
              <a:t>en</a:t>
            </a:r>
            <a:r>
              <a:rPr dirty="0" spc="-105"/>
              <a:t> </a:t>
            </a:r>
            <a:r>
              <a:rPr dirty="0" spc="-155"/>
              <a:t>leer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60934" y="1209146"/>
            <a:ext cx="8366759" cy="29444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50000"/>
              </a:lnSpc>
              <a:spcBef>
                <a:spcPts val="95"/>
              </a:spcBef>
            </a:pP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Je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moet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begrijpen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hoe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verschillende soorten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robotica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gezondheidszorg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werken. Je</a:t>
            </a:r>
            <a:r>
              <a:rPr dirty="0" sz="18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hebt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al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enkele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video's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bekeken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over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robotica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fysieke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ondersteuning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gezondheidszorg,</a:t>
            </a:r>
            <a:r>
              <a:rPr dirty="0" sz="1800" spc="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maar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nu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is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tijd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om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deze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technologie</a:t>
            </a:r>
            <a:r>
              <a:rPr dirty="0" sz="1800" spc="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uit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eerste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hand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te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ervaren</a:t>
            </a:r>
            <a:r>
              <a:rPr dirty="0" sz="18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te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leren</a:t>
            </a:r>
            <a:r>
              <a:rPr dirty="0" sz="18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hoe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je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ze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kunt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gebruiken.</a:t>
            </a:r>
            <a:endParaRPr sz="1800">
              <a:latin typeface="Arial"/>
              <a:cs typeface="Arial"/>
            </a:endParaRPr>
          </a:p>
          <a:p>
            <a:pPr marL="38100" marR="181610">
              <a:lnSpc>
                <a:spcPct val="150000"/>
              </a:lnSpc>
              <a:spcBef>
                <a:spcPts val="305"/>
              </a:spcBef>
            </a:pP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Op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je</a:t>
            </a:r>
            <a:r>
              <a:rPr dirty="0" sz="18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school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of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w</a:t>
            </a:r>
            <a:r>
              <a:rPr dirty="0" sz="1800" spc="25">
                <a:solidFill>
                  <a:srgbClr val="0D0D0D"/>
                </a:solidFill>
                <a:latin typeface="Arial"/>
                <a:cs typeface="Arial"/>
              </a:rPr>
              <a:t>erk</a:t>
            </a:r>
            <a:r>
              <a:rPr dirty="0" sz="1800" spc="-955">
                <a:solidFill>
                  <a:srgbClr val="0D0D0D"/>
                </a:solidFill>
                <a:latin typeface="Arial"/>
                <a:cs typeface="Arial"/>
              </a:rPr>
              <a:t>p</a:t>
            </a:r>
            <a:r>
              <a:rPr dirty="0" baseline="-18518" sz="900" spc="44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-18518" sz="900" spc="73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lek</a:t>
            </a:r>
            <a:r>
              <a:rPr dirty="0" sz="1800" spc="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zijn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misschien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materialen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beschikbaar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die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je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kunt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gebruiken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uitproberen.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Misschien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is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er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een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technisch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lab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of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klaslokaal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waar</a:t>
            </a:r>
            <a:r>
              <a:rPr dirty="0" sz="1800" spc="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je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kunt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oefenen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met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het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gebruik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van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deze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technologieën.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572510"/>
            </a:xfrm>
            <a:custGeom>
              <a:avLst/>
              <a:gdLst/>
              <a:ahLst/>
              <a:cxnLst/>
              <a:rect l="l" t="t" r="r" b="b"/>
              <a:pathLst>
                <a:path w="9144000" h="3572510">
                  <a:moveTo>
                    <a:pt x="0" y="3572256"/>
                  </a:moveTo>
                  <a:lnTo>
                    <a:pt x="9144000" y="357225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57225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572255"/>
              <a:ext cx="9144000" cy="1571625"/>
            </a:xfrm>
            <a:custGeom>
              <a:avLst/>
              <a:gdLst/>
              <a:ahLst/>
              <a:cxnLst/>
              <a:rect l="l" t="t" r="r" b="b"/>
              <a:pathLst>
                <a:path w="9144000" h="1571625">
                  <a:moveTo>
                    <a:pt x="9144000" y="0"/>
                  </a:moveTo>
                  <a:lnTo>
                    <a:pt x="0" y="0"/>
                  </a:lnTo>
                  <a:lnTo>
                    <a:pt x="0" y="1571243"/>
                  </a:lnTo>
                  <a:lnTo>
                    <a:pt x="9144000" y="157124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929538"/>
            <a:ext cx="7990205" cy="2051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werden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verschillende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toepassingsgebieden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robots in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ouderenzorg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geïdentificeerd,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waaronder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bijvoorbeeld</a:t>
            </a:r>
            <a:r>
              <a:rPr dirty="0" sz="16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affectieve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therapie,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cognitieve</a:t>
            </a:r>
            <a:r>
              <a:rPr dirty="0" sz="1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training,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sociale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facilitering,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gezelschap,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fysiologische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therapie,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huishoudelijke</a:t>
            </a:r>
            <a:r>
              <a:rPr dirty="0" sz="16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taken,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taken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gebied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persoonlijke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verzorging,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gezelschapstaken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communicatietaken.</a:t>
            </a:r>
            <a:endParaRPr sz="1600">
              <a:latin typeface="Arial"/>
              <a:cs typeface="Arial"/>
            </a:endParaRPr>
          </a:p>
          <a:p>
            <a:pPr marL="12700" marR="157480">
              <a:lnSpc>
                <a:spcPct val="115100"/>
              </a:lnSpc>
              <a:spcBef>
                <a:spcPts val="49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Hoewel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robots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tekort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aan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verpleegkundigen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niet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kunnen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oplossen,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zijn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ze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toekomst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veelbelovend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routinetaken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zorgverlener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verlichten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door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helpen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tillen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verplaatsen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patiënten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rondbrengen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verfrissingen.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Samenvatting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41451" y="1482343"/>
            <a:ext cx="8176895" cy="2948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175895">
              <a:lnSpc>
                <a:spcPct val="100000"/>
              </a:lnSpc>
              <a:spcBef>
                <a:spcPts val="95"/>
              </a:spcBef>
            </a:pPr>
            <a:r>
              <a:rPr dirty="0" sz="2500" spc="-65">
                <a:solidFill>
                  <a:srgbClr val="FFC000"/>
                </a:solidFill>
                <a:latin typeface="Arial Black"/>
                <a:cs typeface="Arial Black"/>
              </a:rPr>
              <a:t>AI-</a:t>
            </a:r>
            <a:r>
              <a:rPr dirty="0" sz="2500" spc="-240">
                <a:solidFill>
                  <a:srgbClr val="FFC000"/>
                </a:solidFill>
                <a:latin typeface="Arial Black"/>
                <a:cs typeface="Arial Black"/>
              </a:rPr>
              <a:t>ondersteunde</a:t>
            </a:r>
            <a:r>
              <a:rPr dirty="0" sz="25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225">
                <a:solidFill>
                  <a:srgbClr val="FFC000"/>
                </a:solidFill>
                <a:latin typeface="Arial Black"/>
                <a:cs typeface="Arial Black"/>
              </a:rPr>
              <a:t>tools</a:t>
            </a:r>
            <a:r>
              <a:rPr dirty="0" sz="2500" spc="-8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195">
                <a:solidFill>
                  <a:srgbClr val="FFC000"/>
                </a:solidFill>
                <a:latin typeface="Arial Black"/>
                <a:cs typeface="Arial Black"/>
              </a:rPr>
              <a:t>in</a:t>
            </a:r>
            <a:r>
              <a:rPr dirty="0" sz="2500" spc="-9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215">
                <a:solidFill>
                  <a:srgbClr val="FFC000"/>
                </a:solidFill>
                <a:latin typeface="Arial Black"/>
                <a:cs typeface="Arial Black"/>
              </a:rPr>
              <a:t>het</a:t>
            </a:r>
            <a:r>
              <a:rPr dirty="0" sz="2500" spc="-9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265">
                <a:solidFill>
                  <a:srgbClr val="FFC000"/>
                </a:solidFill>
                <a:latin typeface="Arial Black"/>
                <a:cs typeface="Arial Black"/>
              </a:rPr>
              <a:t>algemeen</a:t>
            </a:r>
            <a:endParaRPr sz="2500">
              <a:latin typeface="Arial Black"/>
              <a:cs typeface="Arial Black"/>
            </a:endParaRPr>
          </a:p>
          <a:p>
            <a:pPr algn="just" marL="12700" marR="5080">
              <a:lnSpc>
                <a:spcPct val="140000"/>
              </a:lnSpc>
              <a:spcBef>
                <a:spcPts val="1680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Denk</a:t>
            </a:r>
            <a:r>
              <a:rPr dirty="0" sz="17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7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7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kunstmatige</a:t>
            </a:r>
            <a:r>
              <a:rPr dirty="0" sz="17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intelligentie</a:t>
            </a:r>
            <a:r>
              <a:rPr dirty="0" sz="17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7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optie</a:t>
            </a:r>
            <a:r>
              <a:rPr dirty="0" sz="17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7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7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toekomst</a:t>
            </a:r>
            <a:r>
              <a:rPr dirty="0" sz="1700" spc="1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is,</a:t>
            </a:r>
            <a:r>
              <a:rPr dirty="0" sz="17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17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7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7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kans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hebt</a:t>
            </a:r>
            <a:r>
              <a:rPr dirty="0" sz="17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gehad</a:t>
            </a:r>
            <a:r>
              <a:rPr dirty="0" sz="17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7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7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AI-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ondersteunde</a:t>
            </a:r>
            <a:r>
              <a:rPr dirty="0" sz="17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tool</a:t>
            </a:r>
            <a:r>
              <a:rPr dirty="0" sz="17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uit</a:t>
            </a:r>
            <a:r>
              <a:rPr dirty="0" sz="1700" spc="4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700" spc="4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proberen</a:t>
            </a:r>
            <a:r>
              <a:rPr dirty="0" sz="1700" spc="4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4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zorgdocumentatie vereenvoudigt?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Ziet</a:t>
            </a:r>
            <a:r>
              <a:rPr dirty="0" sz="17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u</a:t>
            </a:r>
            <a:r>
              <a:rPr dirty="0" sz="17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de</a:t>
            </a:r>
            <a:r>
              <a:rPr dirty="0" sz="17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voordelen van het</a:t>
            </a:r>
            <a:r>
              <a:rPr dirty="0" sz="17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toepassen</a:t>
            </a:r>
            <a:r>
              <a:rPr dirty="0" sz="17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van</a:t>
            </a:r>
            <a:r>
              <a:rPr dirty="0" sz="1700" spc="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dergelijke</a:t>
            </a:r>
            <a:r>
              <a:rPr dirty="0" sz="17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tools</a:t>
            </a:r>
            <a:r>
              <a:rPr dirty="0" sz="17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in</a:t>
            </a:r>
            <a:r>
              <a:rPr dirty="0" sz="17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uw</a:t>
            </a:r>
            <a:r>
              <a:rPr dirty="0" sz="17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379C73"/>
                </a:solidFill>
                <a:latin typeface="Arial"/>
                <a:cs typeface="Arial"/>
              </a:rPr>
              <a:t>dagelijkse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dirty="0" sz="1700" spc="-10" b="1">
                <a:solidFill>
                  <a:srgbClr val="379C73"/>
                </a:solidFill>
                <a:latin typeface="Arial"/>
                <a:cs typeface="Arial"/>
              </a:rPr>
              <a:t>werk?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3702" y="157803"/>
            <a:ext cx="6581775" cy="117729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95"/>
              </a:spcBef>
            </a:pPr>
            <a:r>
              <a:rPr dirty="0" sz="2700" spc="-150">
                <a:solidFill>
                  <a:srgbClr val="379C73"/>
                </a:solidFill>
              </a:rPr>
              <a:t>Welke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hulpmiddelen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kun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je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65">
                <a:solidFill>
                  <a:srgbClr val="379C73"/>
                </a:solidFill>
              </a:rPr>
              <a:t>je </a:t>
            </a:r>
            <a:r>
              <a:rPr dirty="0" sz="2700" spc="-280">
                <a:solidFill>
                  <a:srgbClr val="379C73"/>
                </a:solidFill>
              </a:rPr>
              <a:t>werk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gebruiken?</a:t>
            </a:r>
            <a:endParaRPr sz="270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0"/>
              <a:t>oefening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4157979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Tijd </a:t>
            </a:r>
            <a:r>
              <a:rPr dirty="0" sz="5800" spc="-20" b="1">
                <a:solidFill>
                  <a:srgbClr val="3E3E3E"/>
                </a:solidFill>
                <a:latin typeface="Arial"/>
                <a:cs typeface="Arial"/>
              </a:rPr>
              <a:t>voor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Zelfreflectie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1921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0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755775"/>
            <a:ext cx="7943850" cy="2126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Vervolgens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zul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vragen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zien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betrekking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4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inhoud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4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unit.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400">
              <a:latin typeface="Arial"/>
              <a:cs typeface="Arial"/>
            </a:endParaRPr>
          </a:p>
          <a:p>
            <a:pPr marL="896619" marR="92075" indent="-67691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Denk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na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vragen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en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beantwoord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ze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schriftelijk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je</a:t>
            </a:r>
            <a:r>
              <a:rPr dirty="0" sz="30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dagboek!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5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462654" y="1127421"/>
            <a:ext cx="5484495" cy="181800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Welke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hulpmiddelen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robotica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denk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nuttig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zouden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zijn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voor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je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werk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verzorger?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Waarom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denk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dat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nuttig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zouden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zijn?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kunnen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robotica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fysieke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ondersteuning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helpen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kwaliteit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 zorgdiensten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arbeidsomstandigheden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zorgsector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te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verbeteren?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462654" y="3218984"/>
            <a:ext cx="5316855" cy="9213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9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zelfverzekerd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voel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gebruik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hulpmiddelen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robotica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tot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beschikking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staan?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Zijn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gebieden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waar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denkt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meer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nodig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hebben?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Zo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ja,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welke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gebieden?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85942" y="1873453"/>
            <a:ext cx="2687955" cy="2129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32105">
              <a:lnSpc>
                <a:spcPct val="100000"/>
              </a:lnSpc>
              <a:spcBef>
                <a:spcPts val="100"/>
              </a:spcBef>
            </a:pPr>
            <a:r>
              <a:rPr dirty="0" sz="6900" spc="-320">
                <a:solidFill>
                  <a:srgbClr val="FFC000"/>
                </a:solidFill>
                <a:latin typeface="Arial"/>
                <a:cs typeface="Arial"/>
              </a:rPr>
              <a:t>Goed </a:t>
            </a:r>
            <a:r>
              <a:rPr dirty="0" sz="6900" spc="-605">
                <a:solidFill>
                  <a:srgbClr val="FFC000"/>
                </a:solidFill>
                <a:latin typeface="Arial"/>
                <a:cs typeface="Arial"/>
              </a:rPr>
              <a:t>gedaan!</a:t>
            </a:r>
            <a:endParaRPr sz="6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6058" y="633806"/>
            <a:ext cx="653986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85085" marR="5080" indent="-2573020">
              <a:lnSpc>
                <a:spcPct val="100000"/>
              </a:lnSpc>
              <a:spcBef>
                <a:spcPts val="100"/>
              </a:spcBef>
            </a:pPr>
            <a:r>
              <a:rPr dirty="0" sz="3000" spc="-100">
                <a:solidFill>
                  <a:srgbClr val="339966"/>
                </a:solidFill>
                <a:latin typeface="Arial"/>
                <a:cs typeface="Arial"/>
              </a:rPr>
              <a:t>Gefeliciteerd</a:t>
            </a:r>
            <a:r>
              <a:rPr dirty="0" sz="3000" spc="-1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30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3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3000" spc="-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hebt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Unit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6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10">
                <a:solidFill>
                  <a:srgbClr val="585858"/>
                </a:solidFill>
                <a:latin typeface="Arial"/>
                <a:cs typeface="Arial"/>
              </a:rPr>
              <a:t>Module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3 </a:t>
            </a:r>
            <a:r>
              <a:rPr dirty="0" sz="3000" spc="-10">
                <a:solidFill>
                  <a:srgbClr val="585858"/>
                </a:solidFill>
                <a:latin typeface="Arial"/>
                <a:cs typeface="Arial"/>
              </a:rPr>
              <a:t>voltooid.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94689" y="4313631"/>
            <a:ext cx="531685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73990" marR="5080" indent="-161925">
              <a:lnSpc>
                <a:spcPct val="14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Gefinancierd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Opvattingen 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zijn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echter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uitsluitend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auteur(s)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10">
                <a:latin typeface="Arial"/>
                <a:cs typeface="Arial"/>
              </a:rPr>
              <a:t> komen </a:t>
            </a:r>
            <a:r>
              <a:rPr dirty="0" sz="800">
                <a:latin typeface="Arial"/>
                <a:cs typeface="Arial"/>
              </a:rPr>
              <a:t>niet</a:t>
            </a:r>
            <a:r>
              <a:rPr dirty="0" sz="800" spc="-10">
                <a:latin typeface="Arial"/>
                <a:cs typeface="Arial"/>
              </a:rPr>
              <a:t> noodzakelijkerwijs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overeen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 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 of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GmbH.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Unie,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</a:t>
            </a:r>
            <a:endParaRPr sz="8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  <a:spcBef>
                <a:spcPts val="380"/>
              </a:spcBef>
            </a:pPr>
            <a:r>
              <a:rPr dirty="0" sz="800" spc="-10">
                <a:latin typeface="Arial"/>
                <a:cs typeface="Arial"/>
              </a:rPr>
              <a:t>subsidieverlenende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instantie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hiervoor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verantwoordelijk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worden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gehouden.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03859" y="1329689"/>
            <a:ext cx="7673975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Deze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leereenheid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ontwikkeld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onderdeel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een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project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-10">
                <a:latin typeface="Arial"/>
                <a:cs typeface="Arial"/>
              </a:rPr>
              <a:t> gefinancierd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met </a:t>
            </a:r>
            <a:r>
              <a:rPr dirty="0" sz="1200">
                <a:latin typeface="Arial"/>
                <a:cs typeface="Arial"/>
              </a:rPr>
              <a:t>steun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Europese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Unie.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werk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bedoeld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voor educatieve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doeleinden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valt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onder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Naamsvermelding-NietCommercieel-GelijkDelen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Internationale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Licentie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Het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DiMiCare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(met </a:t>
            </a:r>
            <a:r>
              <a:rPr dirty="0" sz="1200" spc="-10">
                <a:latin typeface="Arial"/>
                <a:cs typeface="Arial"/>
              </a:rPr>
              <a:t>uitzondering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screenshots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inhoud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waarnaar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verwezen).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303904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Lijst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met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referenties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58851" y="1341246"/>
            <a:ext cx="7124700" cy="1946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82245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"/>
                <a:cs typeface="Arial"/>
              </a:rPr>
              <a:t>Ondersteunende </a:t>
            </a:r>
            <a:r>
              <a:rPr dirty="0" sz="1400">
                <a:latin typeface="Arial"/>
                <a:cs typeface="Arial"/>
              </a:rPr>
              <a:t>robots voor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dagelijkse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levensverrichtingen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(2023):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https://www.washington.edu/doit/programs/accessengineering/adept/adept-accessibility-</a:t>
            </a:r>
            <a:r>
              <a:rPr dirty="0" u="none" sz="14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briefs/assistive-robotics-activities-daily</a:t>
            </a:r>
            <a:endParaRPr sz="1400">
              <a:latin typeface="Arial"/>
              <a:cs typeface="Arial"/>
            </a:endParaRPr>
          </a:p>
          <a:p>
            <a:pPr marL="12700" marR="113664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Bartneck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(2021):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Introduction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ot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Ethics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Robotics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AI.</a:t>
            </a:r>
            <a:r>
              <a:rPr dirty="0" sz="1400" spc="-10">
                <a:latin typeface="Arial"/>
                <a:cs typeface="Arial"/>
              </a:rPr>
              <a:t> Toepassingsgebieden </a:t>
            </a:r>
            <a:r>
              <a:rPr dirty="0" sz="1400">
                <a:latin typeface="Arial"/>
                <a:cs typeface="Arial"/>
              </a:rPr>
              <a:t>van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AI: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https://www.researchgate.net/publication/343611471_Application_Areas_of_AI</a:t>
            </a:r>
            <a:r>
              <a:rPr dirty="0" u="none" sz="14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Chatzoglou</a:t>
            </a:r>
            <a:r>
              <a:rPr dirty="0" u="none" sz="1400" spc="-65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et</a:t>
            </a:r>
            <a:r>
              <a:rPr dirty="0" u="none" sz="1400" spc="-25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al</a:t>
            </a:r>
            <a:r>
              <a:rPr dirty="0" u="none" sz="1400" spc="-20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(2023):</a:t>
            </a:r>
            <a:r>
              <a:rPr dirty="0" u="none" sz="1400" spc="-45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Factors</a:t>
            </a:r>
            <a:r>
              <a:rPr dirty="0" u="none" sz="1400" spc="-50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Affecting</a:t>
            </a:r>
            <a:r>
              <a:rPr dirty="0" u="none" sz="1400" spc="-55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Acceptance</a:t>
            </a:r>
            <a:r>
              <a:rPr dirty="0" u="none" sz="1400" spc="-55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of</a:t>
            </a:r>
            <a:r>
              <a:rPr dirty="0" u="none" sz="1400" spc="-25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Social</a:t>
            </a:r>
            <a:r>
              <a:rPr dirty="0" u="none" sz="1400" spc="-30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Robots</a:t>
            </a:r>
            <a:r>
              <a:rPr dirty="0" u="none" sz="1400" spc="-30">
                <a:latin typeface="Arial"/>
                <a:cs typeface="Arial"/>
              </a:rPr>
              <a:t> </a:t>
            </a:r>
            <a:r>
              <a:rPr dirty="0" u="none" sz="1400" spc="-10">
                <a:latin typeface="Arial"/>
                <a:cs typeface="Arial"/>
              </a:rPr>
              <a:t>Among </a:t>
            </a:r>
            <a:r>
              <a:rPr dirty="0" u="none" sz="1400">
                <a:latin typeface="Arial"/>
                <a:cs typeface="Arial"/>
              </a:rPr>
              <a:t>Prospective</a:t>
            </a:r>
            <a:r>
              <a:rPr dirty="0" u="none" sz="1400" spc="-25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Users;</a:t>
            </a:r>
            <a:r>
              <a:rPr dirty="0" u="none" sz="1400" spc="-35">
                <a:latin typeface="Arial"/>
                <a:cs typeface="Arial"/>
              </a:rPr>
              <a:t> </a:t>
            </a:r>
            <a:r>
              <a:rPr dirty="0" u="none" sz="1400" spc="-10">
                <a:latin typeface="Arial"/>
                <a:cs typeface="Arial"/>
              </a:rPr>
              <a:t>in:International</a:t>
            </a:r>
            <a:r>
              <a:rPr dirty="0" u="none" sz="1400" spc="-40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Journal</a:t>
            </a:r>
            <a:r>
              <a:rPr dirty="0" u="none" sz="1400" spc="-30">
                <a:latin typeface="Arial"/>
                <a:cs typeface="Arial"/>
              </a:rPr>
              <a:t> </a:t>
            </a:r>
            <a:r>
              <a:rPr dirty="0" u="none" sz="1400">
                <a:latin typeface="Arial"/>
                <a:cs typeface="Arial"/>
              </a:rPr>
              <a:t>of</a:t>
            </a:r>
            <a:r>
              <a:rPr dirty="0" u="none" sz="1400" spc="-5">
                <a:latin typeface="Arial"/>
                <a:cs typeface="Arial"/>
              </a:rPr>
              <a:t> </a:t>
            </a:r>
            <a:r>
              <a:rPr dirty="0" u="none" sz="1400" spc="-10">
                <a:latin typeface="Arial"/>
                <a:cs typeface="Arial"/>
              </a:rPr>
              <a:t>Robotics.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https://link.springer.com/article/10.1007/s12369-023-01024-</a:t>
            </a:r>
            <a:r>
              <a:rPr dirty="0" u="sng" sz="14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x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Navelrobotica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(2023).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Wat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een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sociale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robot?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https://navelrobotics.com/en/social-robots/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58851" y="3261436"/>
            <a:ext cx="6765925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Paro.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Therapeutische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robot: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https://www.paroseal.co.uk/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Outreachend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onderzoek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(2020):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Sociale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robots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-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een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nieuw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perspectief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de </a:t>
            </a:r>
            <a:r>
              <a:rPr dirty="0" sz="1400" spc="-10">
                <a:latin typeface="Arial"/>
                <a:cs typeface="Arial"/>
              </a:rPr>
              <a:t>gezondheidszorg:</a:t>
            </a:r>
            <a:r>
              <a:rPr dirty="0" sz="1400" spc="254"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https://researchoutreach.org/articles/social-robots-new-perspective-</a:t>
            </a:r>
            <a:r>
              <a:rPr dirty="0" u="none" sz="14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healthcare/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312291" y="1286002"/>
            <a:ext cx="6036310" cy="1336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65">
                <a:solidFill>
                  <a:srgbClr val="FFC000"/>
                </a:solidFill>
                <a:latin typeface="Arial Black"/>
                <a:cs typeface="Arial Black"/>
              </a:rPr>
              <a:t>AI-</a:t>
            </a:r>
            <a:r>
              <a:rPr dirty="0" sz="2500" spc="-240">
                <a:solidFill>
                  <a:srgbClr val="FFC000"/>
                </a:solidFill>
                <a:latin typeface="Arial Black"/>
                <a:cs typeface="Arial Black"/>
              </a:rPr>
              <a:t>ondersteunde</a:t>
            </a:r>
            <a:r>
              <a:rPr dirty="0" sz="25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225">
                <a:solidFill>
                  <a:srgbClr val="FFC000"/>
                </a:solidFill>
                <a:latin typeface="Arial Black"/>
                <a:cs typeface="Arial Black"/>
              </a:rPr>
              <a:t>tools</a:t>
            </a:r>
            <a:r>
              <a:rPr dirty="0" sz="2500" spc="-8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195">
                <a:solidFill>
                  <a:srgbClr val="FFC000"/>
                </a:solidFill>
                <a:latin typeface="Arial Black"/>
                <a:cs typeface="Arial Black"/>
              </a:rPr>
              <a:t>in</a:t>
            </a:r>
            <a:r>
              <a:rPr dirty="0" sz="2500" spc="-9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215">
                <a:solidFill>
                  <a:srgbClr val="FFC000"/>
                </a:solidFill>
                <a:latin typeface="Arial Black"/>
                <a:cs typeface="Arial Black"/>
              </a:rPr>
              <a:t>het</a:t>
            </a:r>
            <a:r>
              <a:rPr dirty="0" sz="2500" spc="-9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2500" spc="-265">
                <a:solidFill>
                  <a:srgbClr val="FFC000"/>
                </a:solidFill>
                <a:latin typeface="Arial Black"/>
                <a:cs typeface="Arial Black"/>
              </a:rPr>
              <a:t>algemeen</a:t>
            </a:r>
            <a:endParaRPr sz="2500">
              <a:latin typeface="Arial Black"/>
              <a:cs typeface="Arial Black"/>
            </a:endParaRPr>
          </a:p>
          <a:p>
            <a:pPr algn="ctr" marL="92710" marR="5080">
              <a:lnSpc>
                <a:spcPct val="100000"/>
              </a:lnSpc>
              <a:spcBef>
                <a:spcPts val="156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Ontdek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transformerende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impact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voordelen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integratie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AI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gezondheidszorg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twee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inzichtelijke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video's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bekijken!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6491" y="-10725"/>
            <a:ext cx="6590030" cy="117729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95"/>
              </a:spcBef>
            </a:pPr>
            <a:r>
              <a:rPr dirty="0" sz="2700" spc="-145">
                <a:solidFill>
                  <a:srgbClr val="379C73"/>
                </a:solidFill>
              </a:rPr>
              <a:t>Welke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45">
                <a:solidFill>
                  <a:srgbClr val="379C73"/>
                </a:solidFill>
              </a:rPr>
              <a:t>digitale</a:t>
            </a:r>
            <a:r>
              <a:rPr dirty="0" sz="2700" spc="-65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hulpmiddelen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kun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je</a:t>
            </a:r>
            <a:r>
              <a:rPr dirty="0" sz="2700" spc="-10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105">
                <a:solidFill>
                  <a:srgbClr val="379C73"/>
                </a:solidFill>
              </a:rPr>
              <a:t>je </a:t>
            </a:r>
            <a:r>
              <a:rPr dirty="0" sz="2700" spc="-280">
                <a:solidFill>
                  <a:srgbClr val="379C73"/>
                </a:solidFill>
              </a:rPr>
              <a:t>werk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90">
                <a:solidFill>
                  <a:srgbClr val="379C73"/>
                </a:solidFill>
              </a:rPr>
              <a:t>gebruiken?</a:t>
            </a:r>
            <a:endParaRPr sz="2700"/>
          </a:p>
        </p:txBody>
      </p:sp>
      <p:sp>
        <p:nvSpPr>
          <p:cNvPr id="5" name="object 5" descr=""/>
          <p:cNvSpPr txBox="1"/>
          <p:nvPr/>
        </p:nvSpPr>
        <p:spPr>
          <a:xfrm>
            <a:off x="4689728" y="4540402"/>
            <a:ext cx="41186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dirty="0" sz="900" spc="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manieren</a:t>
            </a:r>
            <a:r>
              <a:rPr dirty="0" sz="900" spc="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waarop</a:t>
            </a:r>
            <a:r>
              <a:rPr dirty="0" sz="9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kunstmatige</a:t>
            </a:r>
            <a:r>
              <a:rPr dirty="0" sz="9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intelligentie</a:t>
            </a:r>
            <a:r>
              <a:rPr dirty="0" sz="9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900" spc="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gezondheidszorg</a:t>
            </a:r>
            <a:r>
              <a:rPr dirty="0" sz="9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verandert</a:t>
            </a:r>
            <a:endParaRPr sz="9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https://youtu.be/TfkHrvct1hg?si=aBF9nWCqGMGWAXtA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6795" y="4507179"/>
            <a:ext cx="28651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9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toekomst</a:t>
            </a:r>
            <a:r>
              <a:rPr dirty="0" sz="9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AI in</a:t>
            </a:r>
            <a:r>
              <a:rPr dirty="0" sz="9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9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gezondheidszorg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https://youtu.be/uEPs-RL_VlQ?si=KcgDEuH1Lk5Pmvk_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" name="object 7" descr="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9495" y="2636520"/>
            <a:ext cx="3048000" cy="1714500"/>
          </a:xfrm>
          <a:prstGeom prst="rect">
            <a:avLst/>
          </a:prstGeom>
        </p:spPr>
      </p:pic>
      <p:pic>
        <p:nvPicPr>
          <p:cNvPr id="8" name="object 8" descr="">
            <a:hlinkClick r:id="rId7"/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15484" y="2636520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969" y="93970"/>
            <a:ext cx="658050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150">
                <a:solidFill>
                  <a:srgbClr val="379C73"/>
                </a:solidFill>
              </a:rPr>
              <a:t>Welke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hulpmiddelen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kun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je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70">
                <a:solidFill>
                  <a:srgbClr val="379C73"/>
                </a:solidFill>
              </a:rPr>
              <a:t>je </a:t>
            </a:r>
            <a:r>
              <a:rPr dirty="0" sz="2700" spc="-280">
                <a:solidFill>
                  <a:srgbClr val="379C73"/>
                </a:solidFill>
              </a:rPr>
              <a:t>werk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305">
                <a:solidFill>
                  <a:srgbClr val="379C73"/>
                </a:solidFill>
              </a:rPr>
              <a:t>gebruiken?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264363" y="1114494"/>
            <a:ext cx="8530590" cy="3498215"/>
          </a:xfrm>
          <a:prstGeom prst="rect">
            <a:avLst/>
          </a:prstGeom>
        </p:spPr>
        <p:txBody>
          <a:bodyPr wrap="square" lIns="0" tIns="180975" rIns="0" bIns="0" rtlCol="0" vert="horz">
            <a:spAutoFit/>
          </a:bodyPr>
          <a:lstStyle/>
          <a:p>
            <a:pPr algn="ctr" marR="236220">
              <a:lnSpc>
                <a:spcPct val="100000"/>
              </a:lnSpc>
              <a:spcBef>
                <a:spcPts val="1425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Elektronische</a:t>
            </a:r>
            <a:r>
              <a:rPr dirty="0" sz="2100" spc="-9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patiëntendossiers</a:t>
            </a:r>
            <a:r>
              <a:rPr dirty="0" sz="2100" spc="-9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(EHR)</a:t>
            </a:r>
            <a:endParaRPr sz="2100">
              <a:latin typeface="Arial"/>
              <a:cs typeface="Arial"/>
            </a:endParaRPr>
          </a:p>
          <a:p>
            <a:pPr algn="just" marL="30480" marR="17780">
              <a:lnSpc>
                <a:spcPct val="130100"/>
              </a:lnSpc>
              <a:spcBef>
                <a:spcPts val="42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dit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moment</a:t>
            </a:r>
            <a:r>
              <a:rPr dirty="0" sz="16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nog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9C73"/>
                </a:solidFill>
                <a:latin typeface="Arial"/>
                <a:cs typeface="Arial"/>
              </a:rPr>
              <a:t>geen</a:t>
            </a:r>
            <a:r>
              <a:rPr dirty="0" sz="1600" spc="114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9C73"/>
                </a:solidFill>
                <a:latin typeface="Arial"/>
                <a:cs typeface="Arial"/>
              </a:rPr>
              <a:t>universeel</a:t>
            </a:r>
            <a:r>
              <a:rPr dirty="0" sz="1600" spc="10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9C73"/>
                </a:solidFill>
                <a:latin typeface="Arial"/>
                <a:cs typeface="Arial"/>
              </a:rPr>
              <a:t>EPD</a:t>
            </a:r>
            <a:r>
              <a:rPr dirty="0" sz="1600" spc="100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79C73"/>
                </a:solidFill>
                <a:latin typeface="Arial"/>
                <a:cs typeface="Arial"/>
              </a:rPr>
              <a:t>op</a:t>
            </a:r>
            <a:r>
              <a:rPr dirty="0" sz="1600" spc="95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79C73"/>
                </a:solidFill>
                <a:latin typeface="Arial"/>
                <a:cs typeface="Arial"/>
              </a:rPr>
              <a:t>EU-</a:t>
            </a:r>
            <a:r>
              <a:rPr dirty="0" sz="1600">
                <a:solidFill>
                  <a:srgbClr val="379C73"/>
                </a:solidFill>
                <a:latin typeface="Arial"/>
                <a:cs typeface="Arial"/>
              </a:rPr>
              <a:t>niveau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EU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heeft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echter</a:t>
            </a:r>
            <a:r>
              <a:rPr dirty="0" sz="16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kader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vastgesteld</a:t>
            </a:r>
            <a:r>
              <a:rPr dirty="0" sz="1600" spc="3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3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ontwikkeling</a:t>
            </a:r>
            <a:r>
              <a:rPr dirty="0" sz="1600" spc="3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3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3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Europees</a:t>
            </a:r>
            <a:r>
              <a:rPr dirty="0" sz="1600" spc="355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uitwisselingsformaat</a:t>
            </a:r>
            <a:r>
              <a:rPr dirty="0" sz="1600" spc="365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voor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elektronische</a:t>
            </a:r>
            <a:r>
              <a:rPr dirty="0" sz="1600" spc="495" b="1">
                <a:solidFill>
                  <a:srgbClr val="379C73"/>
                </a:solidFill>
                <a:latin typeface="Arial"/>
                <a:cs typeface="Arial"/>
              </a:rPr>
              <a:t> 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medische</a:t>
            </a:r>
            <a:r>
              <a:rPr dirty="0" sz="1600" spc="495" b="1">
                <a:solidFill>
                  <a:srgbClr val="379C73"/>
                </a:solidFill>
                <a:latin typeface="Arial"/>
                <a:cs typeface="Arial"/>
              </a:rPr>
              <a:t> 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dossiers</a:t>
            </a:r>
            <a:r>
              <a:rPr dirty="0" sz="1600" spc="495" b="1">
                <a:solidFill>
                  <a:srgbClr val="379C73"/>
                </a:solidFill>
                <a:latin typeface="Arial"/>
                <a:cs typeface="Arial"/>
              </a:rPr>
              <a:t>  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(EEHRxF)</a:t>
            </a:r>
            <a:r>
              <a:rPr dirty="0" sz="1600" spc="495" b="1">
                <a:solidFill>
                  <a:srgbClr val="379C73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49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veilige,</a:t>
            </a:r>
            <a:r>
              <a:rPr dirty="0" sz="1600" spc="49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interoperabele,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grensoverschrijdende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toegang</a:t>
            </a:r>
            <a:r>
              <a:rPr dirty="0" sz="16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uitwisseling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elektronische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gezondheidsgegevens</a:t>
            </a:r>
            <a:r>
              <a:rPr dirty="0" sz="16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EU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realiseren.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sz="1600">
              <a:latin typeface="Arial"/>
              <a:cs typeface="Arial"/>
            </a:endParaRPr>
          </a:p>
          <a:p>
            <a:pPr algn="ctr" marL="50800" marR="43180" indent="-2540">
              <a:lnSpc>
                <a:spcPct val="1301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EEHRxF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zal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burgers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helpen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snel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toegang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krijgen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gezondheidsgegevens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5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delen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met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gezondheidswerkers,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bijvoorbeeld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wanneer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specialist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raadplegen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spoedbehandeling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krijgen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lidstaat.</a:t>
            </a:r>
            <a:r>
              <a:rPr dirty="0" baseline="26455" sz="1575" spc="-15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6455" sz="1575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02971" y="4790033"/>
            <a:ext cx="21361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baseline="27777" sz="900" spc="142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Europese</a:t>
            </a:r>
            <a:r>
              <a:rPr dirty="0" sz="9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i="1">
                <a:solidFill>
                  <a:srgbClr val="585858"/>
                </a:solidFill>
                <a:latin typeface="Arial"/>
                <a:cs typeface="Arial"/>
              </a:rPr>
              <a:t>Commissie.</a:t>
            </a:r>
            <a:r>
              <a:rPr dirty="0" sz="900" spc="-10" i="1">
                <a:solidFill>
                  <a:srgbClr val="585858"/>
                </a:solidFill>
                <a:latin typeface="Arial"/>
                <a:cs typeface="Arial"/>
              </a:rPr>
              <a:t> eHealth-netwerk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248411" y="4686300"/>
            <a:ext cx="5086350" cy="0"/>
          </a:xfrm>
          <a:custGeom>
            <a:avLst/>
            <a:gdLst/>
            <a:ahLst/>
            <a:cxnLst/>
            <a:rect l="l" t="t" r="r" b="b"/>
            <a:pathLst>
              <a:path w="5086350" h="0">
                <a:moveTo>
                  <a:pt x="0" y="0"/>
                </a:moveTo>
                <a:lnTo>
                  <a:pt x="5086350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5058" y="1300988"/>
            <a:ext cx="7992745" cy="1702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3213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Elektronische</a:t>
            </a:r>
            <a:r>
              <a:rPr dirty="0" sz="2100" spc="-9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patiëntendossiers</a:t>
            </a:r>
            <a:r>
              <a:rPr dirty="0" sz="2100" spc="-7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(EHR)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2100">
              <a:latin typeface="Arial"/>
              <a:cs typeface="Arial"/>
            </a:endParaRPr>
          </a:p>
          <a:p>
            <a:pPr algn="ctr" marL="12700" marR="5080" indent="-3175">
              <a:lnSpc>
                <a:spcPct val="130000"/>
              </a:lnSpc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Ook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bestaat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geen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EHR-systeem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hele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EU,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toch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7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hier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enkele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veelgebruikte</a:t>
            </a:r>
            <a:r>
              <a:rPr dirty="0" sz="1700" spc="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systemen</a:t>
            </a:r>
            <a:r>
              <a:rPr dirty="0" sz="17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die</a:t>
            </a:r>
            <a:r>
              <a:rPr dirty="0" sz="17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organisaties</a:t>
            </a:r>
            <a:r>
              <a:rPr dirty="0" sz="17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in</a:t>
            </a:r>
            <a:r>
              <a:rPr dirty="0" sz="17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de</a:t>
            </a:r>
            <a:r>
              <a:rPr dirty="0" sz="17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hele</a:t>
            </a:r>
            <a:r>
              <a:rPr dirty="0" sz="17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EU</a:t>
            </a:r>
            <a:r>
              <a:rPr dirty="0" sz="17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gebruiken</a:t>
            </a:r>
            <a:r>
              <a:rPr dirty="0" sz="17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 ook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werk</a:t>
            </a:r>
            <a:r>
              <a:rPr dirty="0" sz="17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 tegenkomen.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33137"/>
            <a:ext cx="6580505" cy="11791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150">
                <a:solidFill>
                  <a:srgbClr val="379C73"/>
                </a:solidFill>
              </a:rPr>
              <a:t>Welke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hulpmiddelen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kun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je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70">
                <a:solidFill>
                  <a:srgbClr val="379C73"/>
                </a:solidFill>
              </a:rPr>
              <a:t>je </a:t>
            </a:r>
            <a:r>
              <a:rPr dirty="0" sz="2700" spc="-280">
                <a:solidFill>
                  <a:srgbClr val="379C73"/>
                </a:solidFill>
              </a:rPr>
              <a:t>werk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305">
                <a:solidFill>
                  <a:srgbClr val="379C73"/>
                </a:solidFill>
              </a:rPr>
              <a:t>gebruiken?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003804" y="2918472"/>
            <a:ext cx="2981325" cy="2085339"/>
            <a:chOff x="3003804" y="2918472"/>
            <a:chExt cx="2981325" cy="2085339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3804" y="2918472"/>
              <a:ext cx="2980944" cy="208483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0108" y="3047999"/>
              <a:ext cx="2692908" cy="1795272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105658" y="3003549"/>
              <a:ext cx="2781935" cy="1884680"/>
            </a:xfrm>
            <a:custGeom>
              <a:avLst/>
              <a:gdLst/>
              <a:ahLst/>
              <a:cxnLst/>
              <a:rect l="l" t="t" r="r" b="b"/>
              <a:pathLst>
                <a:path w="2781935" h="1884679">
                  <a:moveTo>
                    <a:pt x="0" y="1884172"/>
                  </a:moveTo>
                  <a:lnTo>
                    <a:pt x="2781808" y="1884172"/>
                  </a:lnTo>
                  <a:lnTo>
                    <a:pt x="2781808" y="0"/>
                  </a:lnTo>
                  <a:lnTo>
                    <a:pt x="0" y="0"/>
                  </a:lnTo>
                  <a:lnTo>
                    <a:pt x="0" y="1884172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043934" y="4914391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820166" y="2962910"/>
            <a:ext cx="2211070" cy="1616710"/>
            <a:chOff x="820166" y="2962910"/>
            <a:chExt cx="2211070" cy="1616710"/>
          </a:xfrm>
        </p:grpSpPr>
        <p:sp>
          <p:nvSpPr>
            <p:cNvPr id="4" name="object 4" descr=""/>
            <p:cNvSpPr/>
            <p:nvPr/>
          </p:nvSpPr>
          <p:spPr>
            <a:xfrm>
              <a:off x="832866" y="2975610"/>
              <a:ext cx="2185670" cy="1591310"/>
            </a:xfrm>
            <a:custGeom>
              <a:avLst/>
              <a:gdLst/>
              <a:ahLst/>
              <a:cxnLst/>
              <a:rect l="l" t="t" r="r" b="b"/>
              <a:pathLst>
                <a:path w="2185670" h="1591310">
                  <a:moveTo>
                    <a:pt x="1920239" y="0"/>
                  </a:moveTo>
                  <a:lnTo>
                    <a:pt x="265175" y="0"/>
                  </a:lnTo>
                  <a:lnTo>
                    <a:pt x="217509" y="4273"/>
                  </a:lnTo>
                  <a:lnTo>
                    <a:pt x="172645" y="16592"/>
                  </a:lnTo>
                  <a:lnTo>
                    <a:pt x="131334" y="36209"/>
                  </a:lnTo>
                  <a:lnTo>
                    <a:pt x="94324" y="62373"/>
                  </a:lnTo>
                  <a:lnTo>
                    <a:pt x="62364" y="94335"/>
                  </a:lnTo>
                  <a:lnTo>
                    <a:pt x="36203" y="131346"/>
                  </a:lnTo>
                  <a:lnTo>
                    <a:pt x="16589" y="172656"/>
                  </a:lnTo>
                  <a:lnTo>
                    <a:pt x="4272" y="217515"/>
                  </a:lnTo>
                  <a:lnTo>
                    <a:pt x="0" y="265175"/>
                  </a:lnTo>
                  <a:lnTo>
                    <a:pt x="0" y="1325880"/>
                  </a:lnTo>
                  <a:lnTo>
                    <a:pt x="4272" y="1373546"/>
                  </a:lnTo>
                  <a:lnTo>
                    <a:pt x="16589" y="1418410"/>
                  </a:lnTo>
                  <a:lnTo>
                    <a:pt x="36203" y="1459721"/>
                  </a:lnTo>
                  <a:lnTo>
                    <a:pt x="62364" y="1496731"/>
                  </a:lnTo>
                  <a:lnTo>
                    <a:pt x="94324" y="1528691"/>
                  </a:lnTo>
                  <a:lnTo>
                    <a:pt x="131334" y="1554852"/>
                  </a:lnTo>
                  <a:lnTo>
                    <a:pt x="172645" y="1574466"/>
                  </a:lnTo>
                  <a:lnTo>
                    <a:pt x="217509" y="1586783"/>
                  </a:lnTo>
                  <a:lnTo>
                    <a:pt x="265175" y="1591055"/>
                  </a:lnTo>
                  <a:lnTo>
                    <a:pt x="1920239" y="1591055"/>
                  </a:lnTo>
                  <a:lnTo>
                    <a:pt x="1967900" y="1586783"/>
                  </a:lnTo>
                  <a:lnTo>
                    <a:pt x="2012759" y="1574466"/>
                  </a:lnTo>
                  <a:lnTo>
                    <a:pt x="2054069" y="1554852"/>
                  </a:lnTo>
                  <a:lnTo>
                    <a:pt x="2091080" y="1528691"/>
                  </a:lnTo>
                  <a:lnTo>
                    <a:pt x="2123042" y="1496731"/>
                  </a:lnTo>
                  <a:lnTo>
                    <a:pt x="2149206" y="1459721"/>
                  </a:lnTo>
                  <a:lnTo>
                    <a:pt x="2168823" y="1418410"/>
                  </a:lnTo>
                  <a:lnTo>
                    <a:pt x="2181142" y="1373546"/>
                  </a:lnTo>
                  <a:lnTo>
                    <a:pt x="2185416" y="1325880"/>
                  </a:lnTo>
                  <a:lnTo>
                    <a:pt x="2185416" y="265175"/>
                  </a:lnTo>
                  <a:lnTo>
                    <a:pt x="2181142" y="217515"/>
                  </a:lnTo>
                  <a:lnTo>
                    <a:pt x="2168823" y="172656"/>
                  </a:lnTo>
                  <a:lnTo>
                    <a:pt x="2149206" y="131346"/>
                  </a:lnTo>
                  <a:lnTo>
                    <a:pt x="2123042" y="94335"/>
                  </a:lnTo>
                  <a:lnTo>
                    <a:pt x="2091080" y="62373"/>
                  </a:lnTo>
                  <a:lnTo>
                    <a:pt x="2054069" y="36209"/>
                  </a:lnTo>
                  <a:lnTo>
                    <a:pt x="2012759" y="16592"/>
                  </a:lnTo>
                  <a:lnTo>
                    <a:pt x="1967900" y="4273"/>
                  </a:lnTo>
                  <a:lnTo>
                    <a:pt x="1920239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32866" y="2975610"/>
              <a:ext cx="2185670" cy="1591310"/>
            </a:xfrm>
            <a:custGeom>
              <a:avLst/>
              <a:gdLst/>
              <a:ahLst/>
              <a:cxnLst/>
              <a:rect l="l" t="t" r="r" b="b"/>
              <a:pathLst>
                <a:path w="2185670" h="1591310">
                  <a:moveTo>
                    <a:pt x="0" y="265175"/>
                  </a:moveTo>
                  <a:lnTo>
                    <a:pt x="4272" y="217515"/>
                  </a:lnTo>
                  <a:lnTo>
                    <a:pt x="16589" y="172656"/>
                  </a:lnTo>
                  <a:lnTo>
                    <a:pt x="36203" y="131346"/>
                  </a:lnTo>
                  <a:lnTo>
                    <a:pt x="62364" y="94335"/>
                  </a:lnTo>
                  <a:lnTo>
                    <a:pt x="94324" y="62373"/>
                  </a:lnTo>
                  <a:lnTo>
                    <a:pt x="131334" y="36209"/>
                  </a:lnTo>
                  <a:lnTo>
                    <a:pt x="172645" y="16592"/>
                  </a:lnTo>
                  <a:lnTo>
                    <a:pt x="217509" y="4273"/>
                  </a:lnTo>
                  <a:lnTo>
                    <a:pt x="265175" y="0"/>
                  </a:lnTo>
                  <a:lnTo>
                    <a:pt x="1920239" y="0"/>
                  </a:lnTo>
                  <a:lnTo>
                    <a:pt x="1967900" y="4273"/>
                  </a:lnTo>
                  <a:lnTo>
                    <a:pt x="2012759" y="16592"/>
                  </a:lnTo>
                  <a:lnTo>
                    <a:pt x="2054069" y="36209"/>
                  </a:lnTo>
                  <a:lnTo>
                    <a:pt x="2091080" y="62373"/>
                  </a:lnTo>
                  <a:lnTo>
                    <a:pt x="2123042" y="94335"/>
                  </a:lnTo>
                  <a:lnTo>
                    <a:pt x="2149206" y="131346"/>
                  </a:lnTo>
                  <a:lnTo>
                    <a:pt x="2168823" y="172656"/>
                  </a:lnTo>
                  <a:lnTo>
                    <a:pt x="2181142" y="217515"/>
                  </a:lnTo>
                  <a:lnTo>
                    <a:pt x="2185416" y="265175"/>
                  </a:lnTo>
                  <a:lnTo>
                    <a:pt x="2185416" y="1325880"/>
                  </a:lnTo>
                  <a:lnTo>
                    <a:pt x="2181142" y="1373546"/>
                  </a:lnTo>
                  <a:lnTo>
                    <a:pt x="2168823" y="1418410"/>
                  </a:lnTo>
                  <a:lnTo>
                    <a:pt x="2149206" y="1459721"/>
                  </a:lnTo>
                  <a:lnTo>
                    <a:pt x="2123042" y="1496731"/>
                  </a:lnTo>
                  <a:lnTo>
                    <a:pt x="2091080" y="1528691"/>
                  </a:lnTo>
                  <a:lnTo>
                    <a:pt x="2054069" y="1554852"/>
                  </a:lnTo>
                  <a:lnTo>
                    <a:pt x="2012759" y="1574466"/>
                  </a:lnTo>
                  <a:lnTo>
                    <a:pt x="1967900" y="1586783"/>
                  </a:lnTo>
                  <a:lnTo>
                    <a:pt x="1920239" y="1591055"/>
                  </a:lnTo>
                  <a:lnTo>
                    <a:pt x="265175" y="1591055"/>
                  </a:lnTo>
                  <a:lnTo>
                    <a:pt x="217509" y="1586783"/>
                  </a:lnTo>
                  <a:lnTo>
                    <a:pt x="172645" y="1574466"/>
                  </a:lnTo>
                  <a:lnTo>
                    <a:pt x="131334" y="1554852"/>
                  </a:lnTo>
                  <a:lnTo>
                    <a:pt x="94324" y="1528691"/>
                  </a:lnTo>
                  <a:lnTo>
                    <a:pt x="62364" y="1496731"/>
                  </a:lnTo>
                  <a:lnTo>
                    <a:pt x="36203" y="1459721"/>
                  </a:lnTo>
                  <a:lnTo>
                    <a:pt x="16589" y="1418410"/>
                  </a:lnTo>
                  <a:lnTo>
                    <a:pt x="4272" y="1373546"/>
                  </a:lnTo>
                  <a:lnTo>
                    <a:pt x="0" y="1325880"/>
                  </a:lnTo>
                  <a:lnTo>
                    <a:pt x="0" y="265175"/>
                  </a:lnTo>
                  <a:close/>
                </a:path>
              </a:pathLst>
            </a:custGeom>
            <a:ln w="25400">
              <a:solidFill>
                <a:srgbClr val="ADD2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3426205" y="2962910"/>
            <a:ext cx="2230755" cy="1616710"/>
            <a:chOff x="3426205" y="2962910"/>
            <a:chExt cx="2230755" cy="1616710"/>
          </a:xfrm>
        </p:grpSpPr>
        <p:sp>
          <p:nvSpPr>
            <p:cNvPr id="7" name="object 7" descr=""/>
            <p:cNvSpPr/>
            <p:nvPr/>
          </p:nvSpPr>
          <p:spPr>
            <a:xfrm>
              <a:off x="3438905" y="2975610"/>
              <a:ext cx="2205355" cy="1591310"/>
            </a:xfrm>
            <a:custGeom>
              <a:avLst/>
              <a:gdLst/>
              <a:ahLst/>
              <a:cxnLst/>
              <a:rect l="l" t="t" r="r" b="b"/>
              <a:pathLst>
                <a:path w="2205354" h="1591310">
                  <a:moveTo>
                    <a:pt x="1940052" y="0"/>
                  </a:moveTo>
                  <a:lnTo>
                    <a:pt x="265176" y="0"/>
                  </a:lnTo>
                  <a:lnTo>
                    <a:pt x="217515" y="4273"/>
                  </a:lnTo>
                  <a:lnTo>
                    <a:pt x="172656" y="16592"/>
                  </a:lnTo>
                  <a:lnTo>
                    <a:pt x="131346" y="36209"/>
                  </a:lnTo>
                  <a:lnTo>
                    <a:pt x="94335" y="62373"/>
                  </a:lnTo>
                  <a:lnTo>
                    <a:pt x="62373" y="94335"/>
                  </a:lnTo>
                  <a:lnTo>
                    <a:pt x="36209" y="131346"/>
                  </a:lnTo>
                  <a:lnTo>
                    <a:pt x="16592" y="172656"/>
                  </a:lnTo>
                  <a:lnTo>
                    <a:pt x="4273" y="217515"/>
                  </a:lnTo>
                  <a:lnTo>
                    <a:pt x="0" y="265175"/>
                  </a:lnTo>
                  <a:lnTo>
                    <a:pt x="0" y="1325880"/>
                  </a:lnTo>
                  <a:lnTo>
                    <a:pt x="4273" y="1373543"/>
                  </a:lnTo>
                  <a:lnTo>
                    <a:pt x="16592" y="1418404"/>
                  </a:lnTo>
                  <a:lnTo>
                    <a:pt x="36209" y="1459715"/>
                  </a:lnTo>
                  <a:lnTo>
                    <a:pt x="62373" y="1496725"/>
                  </a:lnTo>
                  <a:lnTo>
                    <a:pt x="94335" y="1528686"/>
                  </a:lnTo>
                  <a:lnTo>
                    <a:pt x="131346" y="1554849"/>
                  </a:lnTo>
                  <a:lnTo>
                    <a:pt x="172656" y="1574464"/>
                  </a:lnTo>
                  <a:lnTo>
                    <a:pt x="217515" y="1586783"/>
                  </a:lnTo>
                  <a:lnTo>
                    <a:pt x="265176" y="1591055"/>
                  </a:lnTo>
                  <a:lnTo>
                    <a:pt x="1940052" y="1591055"/>
                  </a:lnTo>
                  <a:lnTo>
                    <a:pt x="1987712" y="1586783"/>
                  </a:lnTo>
                  <a:lnTo>
                    <a:pt x="2032571" y="1574464"/>
                  </a:lnTo>
                  <a:lnTo>
                    <a:pt x="2073881" y="1554849"/>
                  </a:lnTo>
                  <a:lnTo>
                    <a:pt x="2110892" y="1528686"/>
                  </a:lnTo>
                  <a:lnTo>
                    <a:pt x="2142854" y="1496725"/>
                  </a:lnTo>
                  <a:lnTo>
                    <a:pt x="2169018" y="1459715"/>
                  </a:lnTo>
                  <a:lnTo>
                    <a:pt x="2188635" y="1418404"/>
                  </a:lnTo>
                  <a:lnTo>
                    <a:pt x="2200954" y="1373543"/>
                  </a:lnTo>
                  <a:lnTo>
                    <a:pt x="2205228" y="1325880"/>
                  </a:lnTo>
                  <a:lnTo>
                    <a:pt x="2205228" y="265175"/>
                  </a:lnTo>
                  <a:lnTo>
                    <a:pt x="2200954" y="217515"/>
                  </a:lnTo>
                  <a:lnTo>
                    <a:pt x="2188635" y="172656"/>
                  </a:lnTo>
                  <a:lnTo>
                    <a:pt x="2169018" y="131346"/>
                  </a:lnTo>
                  <a:lnTo>
                    <a:pt x="2142854" y="94335"/>
                  </a:lnTo>
                  <a:lnTo>
                    <a:pt x="2110892" y="62373"/>
                  </a:lnTo>
                  <a:lnTo>
                    <a:pt x="2073881" y="36209"/>
                  </a:lnTo>
                  <a:lnTo>
                    <a:pt x="2032571" y="16592"/>
                  </a:lnTo>
                  <a:lnTo>
                    <a:pt x="1987712" y="4273"/>
                  </a:lnTo>
                  <a:lnTo>
                    <a:pt x="1940052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438905" y="2975610"/>
              <a:ext cx="2205355" cy="1591310"/>
            </a:xfrm>
            <a:custGeom>
              <a:avLst/>
              <a:gdLst/>
              <a:ahLst/>
              <a:cxnLst/>
              <a:rect l="l" t="t" r="r" b="b"/>
              <a:pathLst>
                <a:path w="2205354" h="1591310">
                  <a:moveTo>
                    <a:pt x="0" y="265175"/>
                  </a:moveTo>
                  <a:lnTo>
                    <a:pt x="4273" y="217515"/>
                  </a:lnTo>
                  <a:lnTo>
                    <a:pt x="16592" y="172656"/>
                  </a:lnTo>
                  <a:lnTo>
                    <a:pt x="36209" y="131346"/>
                  </a:lnTo>
                  <a:lnTo>
                    <a:pt x="62373" y="94335"/>
                  </a:lnTo>
                  <a:lnTo>
                    <a:pt x="94335" y="62373"/>
                  </a:lnTo>
                  <a:lnTo>
                    <a:pt x="131346" y="36209"/>
                  </a:lnTo>
                  <a:lnTo>
                    <a:pt x="172656" y="16592"/>
                  </a:lnTo>
                  <a:lnTo>
                    <a:pt x="217515" y="4273"/>
                  </a:lnTo>
                  <a:lnTo>
                    <a:pt x="265176" y="0"/>
                  </a:lnTo>
                  <a:lnTo>
                    <a:pt x="1940052" y="0"/>
                  </a:lnTo>
                  <a:lnTo>
                    <a:pt x="1987712" y="4273"/>
                  </a:lnTo>
                  <a:lnTo>
                    <a:pt x="2032571" y="16592"/>
                  </a:lnTo>
                  <a:lnTo>
                    <a:pt x="2073881" y="36209"/>
                  </a:lnTo>
                  <a:lnTo>
                    <a:pt x="2110892" y="62373"/>
                  </a:lnTo>
                  <a:lnTo>
                    <a:pt x="2142854" y="94335"/>
                  </a:lnTo>
                  <a:lnTo>
                    <a:pt x="2169018" y="131346"/>
                  </a:lnTo>
                  <a:lnTo>
                    <a:pt x="2188635" y="172656"/>
                  </a:lnTo>
                  <a:lnTo>
                    <a:pt x="2200954" y="217515"/>
                  </a:lnTo>
                  <a:lnTo>
                    <a:pt x="2205228" y="265175"/>
                  </a:lnTo>
                  <a:lnTo>
                    <a:pt x="2205228" y="1325880"/>
                  </a:lnTo>
                  <a:lnTo>
                    <a:pt x="2200954" y="1373543"/>
                  </a:lnTo>
                  <a:lnTo>
                    <a:pt x="2188635" y="1418404"/>
                  </a:lnTo>
                  <a:lnTo>
                    <a:pt x="2169018" y="1459715"/>
                  </a:lnTo>
                  <a:lnTo>
                    <a:pt x="2142854" y="1496725"/>
                  </a:lnTo>
                  <a:lnTo>
                    <a:pt x="2110892" y="1528686"/>
                  </a:lnTo>
                  <a:lnTo>
                    <a:pt x="2073881" y="1554849"/>
                  </a:lnTo>
                  <a:lnTo>
                    <a:pt x="2032571" y="1574464"/>
                  </a:lnTo>
                  <a:lnTo>
                    <a:pt x="1987712" y="1586783"/>
                  </a:lnTo>
                  <a:lnTo>
                    <a:pt x="1940052" y="1591055"/>
                  </a:lnTo>
                  <a:lnTo>
                    <a:pt x="265176" y="1591055"/>
                  </a:lnTo>
                  <a:lnTo>
                    <a:pt x="217515" y="1586783"/>
                  </a:lnTo>
                  <a:lnTo>
                    <a:pt x="172656" y="1574464"/>
                  </a:lnTo>
                  <a:lnTo>
                    <a:pt x="131346" y="1554849"/>
                  </a:lnTo>
                  <a:lnTo>
                    <a:pt x="94335" y="1528686"/>
                  </a:lnTo>
                  <a:lnTo>
                    <a:pt x="62373" y="1496725"/>
                  </a:lnTo>
                  <a:lnTo>
                    <a:pt x="36209" y="1459715"/>
                  </a:lnTo>
                  <a:lnTo>
                    <a:pt x="16592" y="1418404"/>
                  </a:lnTo>
                  <a:lnTo>
                    <a:pt x="4273" y="1373543"/>
                  </a:lnTo>
                  <a:lnTo>
                    <a:pt x="0" y="1325880"/>
                  </a:lnTo>
                  <a:lnTo>
                    <a:pt x="0" y="265175"/>
                  </a:lnTo>
                  <a:close/>
                </a:path>
              </a:pathLst>
            </a:custGeom>
            <a:ln w="25400">
              <a:solidFill>
                <a:srgbClr val="ADD2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6053582" y="2962910"/>
            <a:ext cx="2188210" cy="1616710"/>
            <a:chOff x="6053582" y="2962910"/>
            <a:chExt cx="2188210" cy="1616710"/>
          </a:xfrm>
        </p:grpSpPr>
        <p:sp>
          <p:nvSpPr>
            <p:cNvPr id="10" name="object 10" descr=""/>
            <p:cNvSpPr/>
            <p:nvPr/>
          </p:nvSpPr>
          <p:spPr>
            <a:xfrm>
              <a:off x="6066282" y="2975610"/>
              <a:ext cx="2162810" cy="1591310"/>
            </a:xfrm>
            <a:custGeom>
              <a:avLst/>
              <a:gdLst/>
              <a:ahLst/>
              <a:cxnLst/>
              <a:rect l="l" t="t" r="r" b="b"/>
              <a:pathLst>
                <a:path w="2162809" h="1591310">
                  <a:moveTo>
                    <a:pt x="1897379" y="0"/>
                  </a:moveTo>
                  <a:lnTo>
                    <a:pt x="265175" y="0"/>
                  </a:lnTo>
                  <a:lnTo>
                    <a:pt x="217515" y="4273"/>
                  </a:lnTo>
                  <a:lnTo>
                    <a:pt x="172656" y="16592"/>
                  </a:lnTo>
                  <a:lnTo>
                    <a:pt x="131346" y="36209"/>
                  </a:lnTo>
                  <a:lnTo>
                    <a:pt x="94335" y="62373"/>
                  </a:lnTo>
                  <a:lnTo>
                    <a:pt x="62373" y="94335"/>
                  </a:lnTo>
                  <a:lnTo>
                    <a:pt x="36209" y="131346"/>
                  </a:lnTo>
                  <a:lnTo>
                    <a:pt x="16592" y="172656"/>
                  </a:lnTo>
                  <a:lnTo>
                    <a:pt x="4273" y="217515"/>
                  </a:lnTo>
                  <a:lnTo>
                    <a:pt x="0" y="265175"/>
                  </a:lnTo>
                  <a:lnTo>
                    <a:pt x="0" y="1325880"/>
                  </a:lnTo>
                  <a:lnTo>
                    <a:pt x="4273" y="1373546"/>
                  </a:lnTo>
                  <a:lnTo>
                    <a:pt x="16592" y="1418410"/>
                  </a:lnTo>
                  <a:lnTo>
                    <a:pt x="36209" y="1459721"/>
                  </a:lnTo>
                  <a:lnTo>
                    <a:pt x="62373" y="1496731"/>
                  </a:lnTo>
                  <a:lnTo>
                    <a:pt x="94335" y="1528691"/>
                  </a:lnTo>
                  <a:lnTo>
                    <a:pt x="131346" y="1554852"/>
                  </a:lnTo>
                  <a:lnTo>
                    <a:pt x="172656" y="1574466"/>
                  </a:lnTo>
                  <a:lnTo>
                    <a:pt x="217515" y="1586783"/>
                  </a:lnTo>
                  <a:lnTo>
                    <a:pt x="265175" y="1591055"/>
                  </a:lnTo>
                  <a:lnTo>
                    <a:pt x="1897379" y="1591055"/>
                  </a:lnTo>
                  <a:lnTo>
                    <a:pt x="1945040" y="1586783"/>
                  </a:lnTo>
                  <a:lnTo>
                    <a:pt x="1989899" y="1574466"/>
                  </a:lnTo>
                  <a:lnTo>
                    <a:pt x="2031209" y="1554852"/>
                  </a:lnTo>
                  <a:lnTo>
                    <a:pt x="2068220" y="1528691"/>
                  </a:lnTo>
                  <a:lnTo>
                    <a:pt x="2100182" y="1496731"/>
                  </a:lnTo>
                  <a:lnTo>
                    <a:pt x="2126346" y="1459721"/>
                  </a:lnTo>
                  <a:lnTo>
                    <a:pt x="2145963" y="1418410"/>
                  </a:lnTo>
                  <a:lnTo>
                    <a:pt x="2158282" y="1373546"/>
                  </a:lnTo>
                  <a:lnTo>
                    <a:pt x="2162556" y="1325880"/>
                  </a:lnTo>
                  <a:lnTo>
                    <a:pt x="2162556" y="265175"/>
                  </a:lnTo>
                  <a:lnTo>
                    <a:pt x="2158282" y="217515"/>
                  </a:lnTo>
                  <a:lnTo>
                    <a:pt x="2145963" y="172656"/>
                  </a:lnTo>
                  <a:lnTo>
                    <a:pt x="2126346" y="131346"/>
                  </a:lnTo>
                  <a:lnTo>
                    <a:pt x="2100182" y="94335"/>
                  </a:lnTo>
                  <a:lnTo>
                    <a:pt x="2068220" y="62373"/>
                  </a:lnTo>
                  <a:lnTo>
                    <a:pt x="2031209" y="36209"/>
                  </a:lnTo>
                  <a:lnTo>
                    <a:pt x="1989899" y="16592"/>
                  </a:lnTo>
                  <a:lnTo>
                    <a:pt x="1945040" y="4273"/>
                  </a:lnTo>
                  <a:lnTo>
                    <a:pt x="1897379" y="0"/>
                  </a:lnTo>
                  <a:close/>
                </a:path>
              </a:pathLst>
            </a:custGeom>
            <a:solidFill>
              <a:srgbClr val="69AB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066282" y="2975610"/>
              <a:ext cx="2162810" cy="1591310"/>
            </a:xfrm>
            <a:custGeom>
              <a:avLst/>
              <a:gdLst/>
              <a:ahLst/>
              <a:cxnLst/>
              <a:rect l="l" t="t" r="r" b="b"/>
              <a:pathLst>
                <a:path w="2162809" h="1591310">
                  <a:moveTo>
                    <a:pt x="0" y="265175"/>
                  </a:moveTo>
                  <a:lnTo>
                    <a:pt x="4273" y="217515"/>
                  </a:lnTo>
                  <a:lnTo>
                    <a:pt x="16592" y="172656"/>
                  </a:lnTo>
                  <a:lnTo>
                    <a:pt x="36209" y="131346"/>
                  </a:lnTo>
                  <a:lnTo>
                    <a:pt x="62373" y="94335"/>
                  </a:lnTo>
                  <a:lnTo>
                    <a:pt x="94335" y="62373"/>
                  </a:lnTo>
                  <a:lnTo>
                    <a:pt x="131346" y="36209"/>
                  </a:lnTo>
                  <a:lnTo>
                    <a:pt x="172656" y="16592"/>
                  </a:lnTo>
                  <a:lnTo>
                    <a:pt x="217515" y="4273"/>
                  </a:lnTo>
                  <a:lnTo>
                    <a:pt x="265175" y="0"/>
                  </a:lnTo>
                  <a:lnTo>
                    <a:pt x="1897379" y="0"/>
                  </a:lnTo>
                  <a:lnTo>
                    <a:pt x="1945040" y="4273"/>
                  </a:lnTo>
                  <a:lnTo>
                    <a:pt x="1989899" y="16592"/>
                  </a:lnTo>
                  <a:lnTo>
                    <a:pt x="2031209" y="36209"/>
                  </a:lnTo>
                  <a:lnTo>
                    <a:pt x="2068220" y="62373"/>
                  </a:lnTo>
                  <a:lnTo>
                    <a:pt x="2100182" y="94335"/>
                  </a:lnTo>
                  <a:lnTo>
                    <a:pt x="2126346" y="131346"/>
                  </a:lnTo>
                  <a:lnTo>
                    <a:pt x="2145963" y="172656"/>
                  </a:lnTo>
                  <a:lnTo>
                    <a:pt x="2158282" y="217515"/>
                  </a:lnTo>
                  <a:lnTo>
                    <a:pt x="2162556" y="265175"/>
                  </a:lnTo>
                  <a:lnTo>
                    <a:pt x="2162556" y="1325880"/>
                  </a:lnTo>
                  <a:lnTo>
                    <a:pt x="2158282" y="1373546"/>
                  </a:lnTo>
                  <a:lnTo>
                    <a:pt x="2145963" y="1418410"/>
                  </a:lnTo>
                  <a:lnTo>
                    <a:pt x="2126346" y="1459721"/>
                  </a:lnTo>
                  <a:lnTo>
                    <a:pt x="2100182" y="1496731"/>
                  </a:lnTo>
                  <a:lnTo>
                    <a:pt x="2068220" y="1528691"/>
                  </a:lnTo>
                  <a:lnTo>
                    <a:pt x="2031209" y="1554852"/>
                  </a:lnTo>
                  <a:lnTo>
                    <a:pt x="1989899" y="1574466"/>
                  </a:lnTo>
                  <a:lnTo>
                    <a:pt x="1945040" y="1586783"/>
                  </a:lnTo>
                  <a:lnTo>
                    <a:pt x="1897379" y="1591055"/>
                  </a:lnTo>
                  <a:lnTo>
                    <a:pt x="265175" y="1591055"/>
                  </a:lnTo>
                  <a:lnTo>
                    <a:pt x="217515" y="1586783"/>
                  </a:lnTo>
                  <a:lnTo>
                    <a:pt x="172656" y="1574466"/>
                  </a:lnTo>
                  <a:lnTo>
                    <a:pt x="131346" y="1554852"/>
                  </a:lnTo>
                  <a:lnTo>
                    <a:pt x="94335" y="1528691"/>
                  </a:lnTo>
                  <a:lnTo>
                    <a:pt x="62373" y="1496731"/>
                  </a:lnTo>
                  <a:lnTo>
                    <a:pt x="36209" y="1459721"/>
                  </a:lnTo>
                  <a:lnTo>
                    <a:pt x="16592" y="1418410"/>
                  </a:lnTo>
                  <a:lnTo>
                    <a:pt x="4273" y="1373546"/>
                  </a:lnTo>
                  <a:lnTo>
                    <a:pt x="0" y="1325880"/>
                  </a:lnTo>
                  <a:lnTo>
                    <a:pt x="0" y="265175"/>
                  </a:lnTo>
                  <a:close/>
                </a:path>
              </a:pathLst>
            </a:custGeom>
            <a:ln w="25399">
              <a:solidFill>
                <a:srgbClr val="ADD2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627123" y="3686352"/>
            <a:ext cx="5600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EPIC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072890" y="3686352"/>
            <a:ext cx="9899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CERNER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512179" y="3687876"/>
            <a:ext cx="12922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ALLSCRIPTS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531874" y="2545333"/>
            <a:ext cx="787400" cy="718820"/>
            <a:chOff x="1531874" y="2545333"/>
            <a:chExt cx="787400" cy="718820"/>
          </a:xfrm>
        </p:grpSpPr>
        <p:sp>
          <p:nvSpPr>
            <p:cNvPr id="16" name="object 16" descr=""/>
            <p:cNvSpPr/>
            <p:nvPr/>
          </p:nvSpPr>
          <p:spPr>
            <a:xfrm>
              <a:off x="1544574" y="2558033"/>
              <a:ext cx="762000" cy="693420"/>
            </a:xfrm>
            <a:custGeom>
              <a:avLst/>
              <a:gdLst/>
              <a:ahLst/>
              <a:cxnLst/>
              <a:rect l="l" t="t" r="r" b="b"/>
              <a:pathLst>
                <a:path w="762000" h="693420">
                  <a:moveTo>
                    <a:pt x="381000" y="0"/>
                  </a:moveTo>
                  <a:lnTo>
                    <a:pt x="329296" y="3164"/>
                  </a:lnTo>
                  <a:lnTo>
                    <a:pt x="279708" y="12382"/>
                  </a:lnTo>
                  <a:lnTo>
                    <a:pt x="232689" y="27241"/>
                  </a:lnTo>
                  <a:lnTo>
                    <a:pt x="188693" y="47328"/>
                  </a:lnTo>
                  <a:lnTo>
                    <a:pt x="148174" y="72231"/>
                  </a:lnTo>
                  <a:lnTo>
                    <a:pt x="111585" y="101536"/>
                  </a:lnTo>
                  <a:lnTo>
                    <a:pt x="79380" y="134831"/>
                  </a:lnTo>
                  <a:lnTo>
                    <a:pt x="52013" y="171703"/>
                  </a:lnTo>
                  <a:lnTo>
                    <a:pt x="29938" y="211740"/>
                  </a:lnTo>
                  <a:lnTo>
                    <a:pt x="13608" y="254529"/>
                  </a:lnTo>
                  <a:lnTo>
                    <a:pt x="3477" y="299656"/>
                  </a:lnTo>
                  <a:lnTo>
                    <a:pt x="0" y="346710"/>
                  </a:lnTo>
                  <a:lnTo>
                    <a:pt x="3477" y="393763"/>
                  </a:lnTo>
                  <a:lnTo>
                    <a:pt x="13608" y="438890"/>
                  </a:lnTo>
                  <a:lnTo>
                    <a:pt x="29938" y="481679"/>
                  </a:lnTo>
                  <a:lnTo>
                    <a:pt x="52013" y="521716"/>
                  </a:lnTo>
                  <a:lnTo>
                    <a:pt x="79380" y="558588"/>
                  </a:lnTo>
                  <a:lnTo>
                    <a:pt x="111585" y="591883"/>
                  </a:lnTo>
                  <a:lnTo>
                    <a:pt x="148174" y="621188"/>
                  </a:lnTo>
                  <a:lnTo>
                    <a:pt x="188693" y="646091"/>
                  </a:lnTo>
                  <a:lnTo>
                    <a:pt x="232689" y="666178"/>
                  </a:lnTo>
                  <a:lnTo>
                    <a:pt x="279708" y="681037"/>
                  </a:lnTo>
                  <a:lnTo>
                    <a:pt x="329296" y="690255"/>
                  </a:lnTo>
                  <a:lnTo>
                    <a:pt x="381000" y="693420"/>
                  </a:lnTo>
                  <a:lnTo>
                    <a:pt x="432703" y="690255"/>
                  </a:lnTo>
                  <a:lnTo>
                    <a:pt x="482291" y="681037"/>
                  </a:lnTo>
                  <a:lnTo>
                    <a:pt x="529310" y="666178"/>
                  </a:lnTo>
                  <a:lnTo>
                    <a:pt x="573306" y="646091"/>
                  </a:lnTo>
                  <a:lnTo>
                    <a:pt x="613825" y="621188"/>
                  </a:lnTo>
                  <a:lnTo>
                    <a:pt x="650414" y="591883"/>
                  </a:lnTo>
                  <a:lnTo>
                    <a:pt x="682619" y="558588"/>
                  </a:lnTo>
                  <a:lnTo>
                    <a:pt x="709986" y="521716"/>
                  </a:lnTo>
                  <a:lnTo>
                    <a:pt x="732061" y="481679"/>
                  </a:lnTo>
                  <a:lnTo>
                    <a:pt x="748391" y="438890"/>
                  </a:lnTo>
                  <a:lnTo>
                    <a:pt x="758522" y="393763"/>
                  </a:lnTo>
                  <a:lnTo>
                    <a:pt x="762000" y="346710"/>
                  </a:lnTo>
                  <a:lnTo>
                    <a:pt x="758522" y="299656"/>
                  </a:lnTo>
                  <a:lnTo>
                    <a:pt x="748391" y="254529"/>
                  </a:lnTo>
                  <a:lnTo>
                    <a:pt x="732061" y="211740"/>
                  </a:lnTo>
                  <a:lnTo>
                    <a:pt x="709986" y="171704"/>
                  </a:lnTo>
                  <a:lnTo>
                    <a:pt x="682619" y="134831"/>
                  </a:lnTo>
                  <a:lnTo>
                    <a:pt x="650414" y="101536"/>
                  </a:lnTo>
                  <a:lnTo>
                    <a:pt x="613825" y="72231"/>
                  </a:lnTo>
                  <a:lnTo>
                    <a:pt x="573306" y="47328"/>
                  </a:lnTo>
                  <a:lnTo>
                    <a:pt x="529310" y="27241"/>
                  </a:lnTo>
                  <a:lnTo>
                    <a:pt x="482291" y="12382"/>
                  </a:lnTo>
                  <a:lnTo>
                    <a:pt x="432703" y="3164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544574" y="2558033"/>
              <a:ext cx="762000" cy="693420"/>
            </a:xfrm>
            <a:custGeom>
              <a:avLst/>
              <a:gdLst/>
              <a:ahLst/>
              <a:cxnLst/>
              <a:rect l="l" t="t" r="r" b="b"/>
              <a:pathLst>
                <a:path w="762000" h="693420">
                  <a:moveTo>
                    <a:pt x="0" y="346710"/>
                  </a:moveTo>
                  <a:lnTo>
                    <a:pt x="3477" y="299656"/>
                  </a:lnTo>
                  <a:lnTo>
                    <a:pt x="13608" y="254529"/>
                  </a:lnTo>
                  <a:lnTo>
                    <a:pt x="29938" y="211740"/>
                  </a:lnTo>
                  <a:lnTo>
                    <a:pt x="52013" y="171703"/>
                  </a:lnTo>
                  <a:lnTo>
                    <a:pt x="79380" y="134831"/>
                  </a:lnTo>
                  <a:lnTo>
                    <a:pt x="111585" y="101536"/>
                  </a:lnTo>
                  <a:lnTo>
                    <a:pt x="148174" y="72231"/>
                  </a:lnTo>
                  <a:lnTo>
                    <a:pt x="188693" y="47328"/>
                  </a:lnTo>
                  <a:lnTo>
                    <a:pt x="232689" y="27241"/>
                  </a:lnTo>
                  <a:lnTo>
                    <a:pt x="279708" y="12382"/>
                  </a:lnTo>
                  <a:lnTo>
                    <a:pt x="329296" y="3164"/>
                  </a:lnTo>
                  <a:lnTo>
                    <a:pt x="381000" y="0"/>
                  </a:lnTo>
                  <a:lnTo>
                    <a:pt x="432703" y="3164"/>
                  </a:lnTo>
                  <a:lnTo>
                    <a:pt x="482291" y="12382"/>
                  </a:lnTo>
                  <a:lnTo>
                    <a:pt x="529310" y="27241"/>
                  </a:lnTo>
                  <a:lnTo>
                    <a:pt x="573306" y="47328"/>
                  </a:lnTo>
                  <a:lnTo>
                    <a:pt x="613825" y="72231"/>
                  </a:lnTo>
                  <a:lnTo>
                    <a:pt x="650414" y="101536"/>
                  </a:lnTo>
                  <a:lnTo>
                    <a:pt x="682619" y="134831"/>
                  </a:lnTo>
                  <a:lnTo>
                    <a:pt x="709986" y="171704"/>
                  </a:lnTo>
                  <a:lnTo>
                    <a:pt x="732061" y="211740"/>
                  </a:lnTo>
                  <a:lnTo>
                    <a:pt x="748391" y="254529"/>
                  </a:lnTo>
                  <a:lnTo>
                    <a:pt x="758522" y="299656"/>
                  </a:lnTo>
                  <a:lnTo>
                    <a:pt x="762000" y="346710"/>
                  </a:lnTo>
                  <a:lnTo>
                    <a:pt x="758522" y="393763"/>
                  </a:lnTo>
                  <a:lnTo>
                    <a:pt x="748391" y="438890"/>
                  </a:lnTo>
                  <a:lnTo>
                    <a:pt x="732061" y="481679"/>
                  </a:lnTo>
                  <a:lnTo>
                    <a:pt x="709986" y="521716"/>
                  </a:lnTo>
                  <a:lnTo>
                    <a:pt x="682619" y="558588"/>
                  </a:lnTo>
                  <a:lnTo>
                    <a:pt x="650414" y="591883"/>
                  </a:lnTo>
                  <a:lnTo>
                    <a:pt x="613825" y="621188"/>
                  </a:lnTo>
                  <a:lnTo>
                    <a:pt x="573306" y="646091"/>
                  </a:lnTo>
                  <a:lnTo>
                    <a:pt x="529310" y="666178"/>
                  </a:lnTo>
                  <a:lnTo>
                    <a:pt x="482291" y="681037"/>
                  </a:lnTo>
                  <a:lnTo>
                    <a:pt x="432703" y="690255"/>
                  </a:lnTo>
                  <a:lnTo>
                    <a:pt x="381000" y="693420"/>
                  </a:lnTo>
                  <a:lnTo>
                    <a:pt x="329296" y="690255"/>
                  </a:lnTo>
                  <a:lnTo>
                    <a:pt x="279708" y="681037"/>
                  </a:lnTo>
                  <a:lnTo>
                    <a:pt x="232689" y="666178"/>
                  </a:lnTo>
                  <a:lnTo>
                    <a:pt x="188693" y="646091"/>
                  </a:lnTo>
                  <a:lnTo>
                    <a:pt x="148174" y="621188"/>
                  </a:lnTo>
                  <a:lnTo>
                    <a:pt x="111585" y="591883"/>
                  </a:lnTo>
                  <a:lnTo>
                    <a:pt x="79380" y="558588"/>
                  </a:lnTo>
                  <a:lnTo>
                    <a:pt x="52013" y="521716"/>
                  </a:lnTo>
                  <a:lnTo>
                    <a:pt x="29938" y="481679"/>
                  </a:lnTo>
                  <a:lnTo>
                    <a:pt x="13608" y="438890"/>
                  </a:lnTo>
                  <a:lnTo>
                    <a:pt x="3477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760220" y="2745739"/>
              <a:ext cx="329565" cy="330200"/>
            </a:xfrm>
            <a:custGeom>
              <a:avLst/>
              <a:gdLst/>
              <a:ahLst/>
              <a:cxnLst/>
              <a:rect l="l" t="t" r="r" b="b"/>
              <a:pathLst>
                <a:path w="329564" h="330200">
                  <a:moveTo>
                    <a:pt x="329184" y="82550"/>
                  </a:moveTo>
                  <a:lnTo>
                    <a:pt x="246888" y="82550"/>
                  </a:lnTo>
                  <a:lnTo>
                    <a:pt x="246888" y="0"/>
                  </a:lnTo>
                  <a:lnTo>
                    <a:pt x="82296" y="0"/>
                  </a:lnTo>
                  <a:lnTo>
                    <a:pt x="82296" y="82550"/>
                  </a:lnTo>
                  <a:lnTo>
                    <a:pt x="0" y="82550"/>
                  </a:lnTo>
                  <a:lnTo>
                    <a:pt x="0" y="247650"/>
                  </a:lnTo>
                  <a:lnTo>
                    <a:pt x="82296" y="247650"/>
                  </a:lnTo>
                  <a:lnTo>
                    <a:pt x="82296" y="330200"/>
                  </a:lnTo>
                  <a:lnTo>
                    <a:pt x="246888" y="330200"/>
                  </a:lnTo>
                  <a:lnTo>
                    <a:pt x="246888" y="247650"/>
                  </a:lnTo>
                  <a:lnTo>
                    <a:pt x="329184" y="247650"/>
                  </a:lnTo>
                  <a:lnTo>
                    <a:pt x="329184" y="8255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4076953" y="2552954"/>
            <a:ext cx="787400" cy="718820"/>
            <a:chOff x="4076953" y="2552954"/>
            <a:chExt cx="787400" cy="718820"/>
          </a:xfrm>
        </p:grpSpPr>
        <p:sp>
          <p:nvSpPr>
            <p:cNvPr id="20" name="object 20" descr=""/>
            <p:cNvSpPr/>
            <p:nvPr/>
          </p:nvSpPr>
          <p:spPr>
            <a:xfrm>
              <a:off x="4089653" y="2565654"/>
              <a:ext cx="762000" cy="693420"/>
            </a:xfrm>
            <a:custGeom>
              <a:avLst/>
              <a:gdLst/>
              <a:ahLst/>
              <a:cxnLst/>
              <a:rect l="l" t="t" r="r" b="b"/>
              <a:pathLst>
                <a:path w="762000" h="693420">
                  <a:moveTo>
                    <a:pt x="381000" y="0"/>
                  </a:moveTo>
                  <a:lnTo>
                    <a:pt x="329296" y="3164"/>
                  </a:lnTo>
                  <a:lnTo>
                    <a:pt x="279708" y="12382"/>
                  </a:lnTo>
                  <a:lnTo>
                    <a:pt x="232689" y="27241"/>
                  </a:lnTo>
                  <a:lnTo>
                    <a:pt x="188693" y="47328"/>
                  </a:lnTo>
                  <a:lnTo>
                    <a:pt x="148174" y="72231"/>
                  </a:lnTo>
                  <a:lnTo>
                    <a:pt x="111585" y="101536"/>
                  </a:lnTo>
                  <a:lnTo>
                    <a:pt x="79380" y="134831"/>
                  </a:lnTo>
                  <a:lnTo>
                    <a:pt x="52013" y="171703"/>
                  </a:lnTo>
                  <a:lnTo>
                    <a:pt x="29938" y="211740"/>
                  </a:lnTo>
                  <a:lnTo>
                    <a:pt x="13608" y="254529"/>
                  </a:lnTo>
                  <a:lnTo>
                    <a:pt x="3477" y="299656"/>
                  </a:lnTo>
                  <a:lnTo>
                    <a:pt x="0" y="346709"/>
                  </a:lnTo>
                  <a:lnTo>
                    <a:pt x="3477" y="393763"/>
                  </a:lnTo>
                  <a:lnTo>
                    <a:pt x="13608" y="438890"/>
                  </a:lnTo>
                  <a:lnTo>
                    <a:pt x="29938" y="481679"/>
                  </a:lnTo>
                  <a:lnTo>
                    <a:pt x="52013" y="521715"/>
                  </a:lnTo>
                  <a:lnTo>
                    <a:pt x="79380" y="558588"/>
                  </a:lnTo>
                  <a:lnTo>
                    <a:pt x="111585" y="591883"/>
                  </a:lnTo>
                  <a:lnTo>
                    <a:pt x="148174" y="621188"/>
                  </a:lnTo>
                  <a:lnTo>
                    <a:pt x="188693" y="646091"/>
                  </a:lnTo>
                  <a:lnTo>
                    <a:pt x="232689" y="666178"/>
                  </a:lnTo>
                  <a:lnTo>
                    <a:pt x="279708" y="681037"/>
                  </a:lnTo>
                  <a:lnTo>
                    <a:pt x="329296" y="690255"/>
                  </a:lnTo>
                  <a:lnTo>
                    <a:pt x="381000" y="693419"/>
                  </a:lnTo>
                  <a:lnTo>
                    <a:pt x="432703" y="690255"/>
                  </a:lnTo>
                  <a:lnTo>
                    <a:pt x="482291" y="681037"/>
                  </a:lnTo>
                  <a:lnTo>
                    <a:pt x="529310" y="666178"/>
                  </a:lnTo>
                  <a:lnTo>
                    <a:pt x="573306" y="646091"/>
                  </a:lnTo>
                  <a:lnTo>
                    <a:pt x="613825" y="621188"/>
                  </a:lnTo>
                  <a:lnTo>
                    <a:pt x="650414" y="591883"/>
                  </a:lnTo>
                  <a:lnTo>
                    <a:pt x="682619" y="558588"/>
                  </a:lnTo>
                  <a:lnTo>
                    <a:pt x="709986" y="521716"/>
                  </a:lnTo>
                  <a:lnTo>
                    <a:pt x="732061" y="481679"/>
                  </a:lnTo>
                  <a:lnTo>
                    <a:pt x="748391" y="438890"/>
                  </a:lnTo>
                  <a:lnTo>
                    <a:pt x="758522" y="393763"/>
                  </a:lnTo>
                  <a:lnTo>
                    <a:pt x="762000" y="346709"/>
                  </a:lnTo>
                  <a:lnTo>
                    <a:pt x="758522" y="299656"/>
                  </a:lnTo>
                  <a:lnTo>
                    <a:pt x="748391" y="254529"/>
                  </a:lnTo>
                  <a:lnTo>
                    <a:pt x="732061" y="211740"/>
                  </a:lnTo>
                  <a:lnTo>
                    <a:pt x="709986" y="171704"/>
                  </a:lnTo>
                  <a:lnTo>
                    <a:pt x="682619" y="134831"/>
                  </a:lnTo>
                  <a:lnTo>
                    <a:pt x="650414" y="101536"/>
                  </a:lnTo>
                  <a:lnTo>
                    <a:pt x="613825" y="72231"/>
                  </a:lnTo>
                  <a:lnTo>
                    <a:pt x="573306" y="47328"/>
                  </a:lnTo>
                  <a:lnTo>
                    <a:pt x="529310" y="27241"/>
                  </a:lnTo>
                  <a:lnTo>
                    <a:pt x="482291" y="12382"/>
                  </a:lnTo>
                  <a:lnTo>
                    <a:pt x="432703" y="3164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089653" y="2565654"/>
              <a:ext cx="762000" cy="693420"/>
            </a:xfrm>
            <a:custGeom>
              <a:avLst/>
              <a:gdLst/>
              <a:ahLst/>
              <a:cxnLst/>
              <a:rect l="l" t="t" r="r" b="b"/>
              <a:pathLst>
                <a:path w="762000" h="693420">
                  <a:moveTo>
                    <a:pt x="0" y="346709"/>
                  </a:moveTo>
                  <a:lnTo>
                    <a:pt x="3477" y="299656"/>
                  </a:lnTo>
                  <a:lnTo>
                    <a:pt x="13608" y="254529"/>
                  </a:lnTo>
                  <a:lnTo>
                    <a:pt x="29938" y="211740"/>
                  </a:lnTo>
                  <a:lnTo>
                    <a:pt x="52013" y="171703"/>
                  </a:lnTo>
                  <a:lnTo>
                    <a:pt x="79380" y="134831"/>
                  </a:lnTo>
                  <a:lnTo>
                    <a:pt x="111585" y="101536"/>
                  </a:lnTo>
                  <a:lnTo>
                    <a:pt x="148174" y="72231"/>
                  </a:lnTo>
                  <a:lnTo>
                    <a:pt x="188693" y="47328"/>
                  </a:lnTo>
                  <a:lnTo>
                    <a:pt x="232689" y="27241"/>
                  </a:lnTo>
                  <a:lnTo>
                    <a:pt x="279708" y="12382"/>
                  </a:lnTo>
                  <a:lnTo>
                    <a:pt x="329296" y="3164"/>
                  </a:lnTo>
                  <a:lnTo>
                    <a:pt x="381000" y="0"/>
                  </a:lnTo>
                  <a:lnTo>
                    <a:pt x="432703" y="3164"/>
                  </a:lnTo>
                  <a:lnTo>
                    <a:pt x="482291" y="12382"/>
                  </a:lnTo>
                  <a:lnTo>
                    <a:pt x="529310" y="27241"/>
                  </a:lnTo>
                  <a:lnTo>
                    <a:pt x="573306" y="47328"/>
                  </a:lnTo>
                  <a:lnTo>
                    <a:pt x="613825" y="72231"/>
                  </a:lnTo>
                  <a:lnTo>
                    <a:pt x="650414" y="101536"/>
                  </a:lnTo>
                  <a:lnTo>
                    <a:pt x="682619" y="134831"/>
                  </a:lnTo>
                  <a:lnTo>
                    <a:pt x="709986" y="171704"/>
                  </a:lnTo>
                  <a:lnTo>
                    <a:pt x="732061" y="211740"/>
                  </a:lnTo>
                  <a:lnTo>
                    <a:pt x="748391" y="254529"/>
                  </a:lnTo>
                  <a:lnTo>
                    <a:pt x="758522" y="299656"/>
                  </a:lnTo>
                  <a:lnTo>
                    <a:pt x="762000" y="346709"/>
                  </a:lnTo>
                  <a:lnTo>
                    <a:pt x="758522" y="393763"/>
                  </a:lnTo>
                  <a:lnTo>
                    <a:pt x="748391" y="438890"/>
                  </a:lnTo>
                  <a:lnTo>
                    <a:pt x="732061" y="481679"/>
                  </a:lnTo>
                  <a:lnTo>
                    <a:pt x="709986" y="521716"/>
                  </a:lnTo>
                  <a:lnTo>
                    <a:pt x="682619" y="558588"/>
                  </a:lnTo>
                  <a:lnTo>
                    <a:pt x="650414" y="591883"/>
                  </a:lnTo>
                  <a:lnTo>
                    <a:pt x="613825" y="621188"/>
                  </a:lnTo>
                  <a:lnTo>
                    <a:pt x="573306" y="646091"/>
                  </a:lnTo>
                  <a:lnTo>
                    <a:pt x="529310" y="666178"/>
                  </a:lnTo>
                  <a:lnTo>
                    <a:pt x="482291" y="681037"/>
                  </a:lnTo>
                  <a:lnTo>
                    <a:pt x="432703" y="690255"/>
                  </a:lnTo>
                  <a:lnTo>
                    <a:pt x="381000" y="693419"/>
                  </a:lnTo>
                  <a:lnTo>
                    <a:pt x="329296" y="690255"/>
                  </a:lnTo>
                  <a:lnTo>
                    <a:pt x="279708" y="681037"/>
                  </a:lnTo>
                  <a:lnTo>
                    <a:pt x="232689" y="666178"/>
                  </a:lnTo>
                  <a:lnTo>
                    <a:pt x="188693" y="646091"/>
                  </a:lnTo>
                  <a:lnTo>
                    <a:pt x="148174" y="621188"/>
                  </a:lnTo>
                  <a:lnTo>
                    <a:pt x="111585" y="591883"/>
                  </a:lnTo>
                  <a:lnTo>
                    <a:pt x="79380" y="558588"/>
                  </a:lnTo>
                  <a:lnTo>
                    <a:pt x="52013" y="521715"/>
                  </a:lnTo>
                  <a:lnTo>
                    <a:pt x="29938" y="481679"/>
                  </a:lnTo>
                  <a:lnTo>
                    <a:pt x="13608" y="438890"/>
                  </a:lnTo>
                  <a:lnTo>
                    <a:pt x="3477" y="393763"/>
                  </a:lnTo>
                  <a:lnTo>
                    <a:pt x="0" y="346709"/>
                  </a:lnTo>
                  <a:close/>
                </a:path>
              </a:pathLst>
            </a:custGeom>
            <a:ln w="25399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303776" y="2740659"/>
              <a:ext cx="330835" cy="328930"/>
            </a:xfrm>
            <a:custGeom>
              <a:avLst/>
              <a:gdLst/>
              <a:ahLst/>
              <a:cxnLst/>
              <a:rect l="l" t="t" r="r" b="b"/>
              <a:pathLst>
                <a:path w="330835" h="328930">
                  <a:moveTo>
                    <a:pt x="330708" y="81280"/>
                  </a:moveTo>
                  <a:lnTo>
                    <a:pt x="248412" y="81280"/>
                  </a:lnTo>
                  <a:lnTo>
                    <a:pt x="248412" y="0"/>
                  </a:lnTo>
                  <a:lnTo>
                    <a:pt x="82296" y="0"/>
                  </a:lnTo>
                  <a:lnTo>
                    <a:pt x="82296" y="81280"/>
                  </a:lnTo>
                  <a:lnTo>
                    <a:pt x="0" y="81280"/>
                  </a:lnTo>
                  <a:lnTo>
                    <a:pt x="0" y="246380"/>
                  </a:lnTo>
                  <a:lnTo>
                    <a:pt x="82296" y="246380"/>
                  </a:lnTo>
                  <a:lnTo>
                    <a:pt x="82296" y="328930"/>
                  </a:lnTo>
                  <a:lnTo>
                    <a:pt x="248412" y="328930"/>
                  </a:lnTo>
                  <a:lnTo>
                    <a:pt x="248412" y="246380"/>
                  </a:lnTo>
                  <a:lnTo>
                    <a:pt x="330708" y="246380"/>
                  </a:lnTo>
                  <a:lnTo>
                    <a:pt x="330708" y="8128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6763766" y="2540761"/>
            <a:ext cx="787400" cy="718820"/>
            <a:chOff x="6763766" y="2540761"/>
            <a:chExt cx="787400" cy="718820"/>
          </a:xfrm>
        </p:grpSpPr>
        <p:sp>
          <p:nvSpPr>
            <p:cNvPr id="24" name="object 24" descr=""/>
            <p:cNvSpPr/>
            <p:nvPr/>
          </p:nvSpPr>
          <p:spPr>
            <a:xfrm>
              <a:off x="6776466" y="2553461"/>
              <a:ext cx="762000" cy="693420"/>
            </a:xfrm>
            <a:custGeom>
              <a:avLst/>
              <a:gdLst/>
              <a:ahLst/>
              <a:cxnLst/>
              <a:rect l="l" t="t" r="r" b="b"/>
              <a:pathLst>
                <a:path w="762000" h="693419">
                  <a:moveTo>
                    <a:pt x="381000" y="0"/>
                  </a:moveTo>
                  <a:lnTo>
                    <a:pt x="329296" y="3164"/>
                  </a:lnTo>
                  <a:lnTo>
                    <a:pt x="279708" y="12382"/>
                  </a:lnTo>
                  <a:lnTo>
                    <a:pt x="232689" y="27241"/>
                  </a:lnTo>
                  <a:lnTo>
                    <a:pt x="188693" y="47328"/>
                  </a:lnTo>
                  <a:lnTo>
                    <a:pt x="148174" y="72231"/>
                  </a:lnTo>
                  <a:lnTo>
                    <a:pt x="111585" y="101536"/>
                  </a:lnTo>
                  <a:lnTo>
                    <a:pt x="79380" y="134831"/>
                  </a:lnTo>
                  <a:lnTo>
                    <a:pt x="52013" y="171703"/>
                  </a:lnTo>
                  <a:lnTo>
                    <a:pt x="29938" y="211740"/>
                  </a:lnTo>
                  <a:lnTo>
                    <a:pt x="13608" y="254529"/>
                  </a:lnTo>
                  <a:lnTo>
                    <a:pt x="3477" y="299656"/>
                  </a:lnTo>
                  <a:lnTo>
                    <a:pt x="0" y="346710"/>
                  </a:lnTo>
                  <a:lnTo>
                    <a:pt x="3477" y="393763"/>
                  </a:lnTo>
                  <a:lnTo>
                    <a:pt x="13608" y="438890"/>
                  </a:lnTo>
                  <a:lnTo>
                    <a:pt x="29938" y="481679"/>
                  </a:lnTo>
                  <a:lnTo>
                    <a:pt x="52013" y="521715"/>
                  </a:lnTo>
                  <a:lnTo>
                    <a:pt x="79380" y="558588"/>
                  </a:lnTo>
                  <a:lnTo>
                    <a:pt x="111585" y="591883"/>
                  </a:lnTo>
                  <a:lnTo>
                    <a:pt x="148174" y="621188"/>
                  </a:lnTo>
                  <a:lnTo>
                    <a:pt x="188693" y="646091"/>
                  </a:lnTo>
                  <a:lnTo>
                    <a:pt x="232689" y="666178"/>
                  </a:lnTo>
                  <a:lnTo>
                    <a:pt x="279708" y="681037"/>
                  </a:lnTo>
                  <a:lnTo>
                    <a:pt x="329296" y="690255"/>
                  </a:lnTo>
                  <a:lnTo>
                    <a:pt x="381000" y="693419"/>
                  </a:lnTo>
                  <a:lnTo>
                    <a:pt x="432703" y="690255"/>
                  </a:lnTo>
                  <a:lnTo>
                    <a:pt x="482291" y="681037"/>
                  </a:lnTo>
                  <a:lnTo>
                    <a:pt x="529310" y="666178"/>
                  </a:lnTo>
                  <a:lnTo>
                    <a:pt x="573306" y="646091"/>
                  </a:lnTo>
                  <a:lnTo>
                    <a:pt x="613825" y="621188"/>
                  </a:lnTo>
                  <a:lnTo>
                    <a:pt x="650414" y="591883"/>
                  </a:lnTo>
                  <a:lnTo>
                    <a:pt x="682619" y="558588"/>
                  </a:lnTo>
                  <a:lnTo>
                    <a:pt x="709986" y="521716"/>
                  </a:lnTo>
                  <a:lnTo>
                    <a:pt x="732061" y="481679"/>
                  </a:lnTo>
                  <a:lnTo>
                    <a:pt x="748391" y="438890"/>
                  </a:lnTo>
                  <a:lnTo>
                    <a:pt x="758522" y="393763"/>
                  </a:lnTo>
                  <a:lnTo>
                    <a:pt x="762000" y="346710"/>
                  </a:lnTo>
                  <a:lnTo>
                    <a:pt x="758522" y="299656"/>
                  </a:lnTo>
                  <a:lnTo>
                    <a:pt x="748391" y="254529"/>
                  </a:lnTo>
                  <a:lnTo>
                    <a:pt x="732061" y="211740"/>
                  </a:lnTo>
                  <a:lnTo>
                    <a:pt x="709986" y="171704"/>
                  </a:lnTo>
                  <a:lnTo>
                    <a:pt x="682619" y="134831"/>
                  </a:lnTo>
                  <a:lnTo>
                    <a:pt x="650414" y="101536"/>
                  </a:lnTo>
                  <a:lnTo>
                    <a:pt x="613825" y="72231"/>
                  </a:lnTo>
                  <a:lnTo>
                    <a:pt x="573306" y="47328"/>
                  </a:lnTo>
                  <a:lnTo>
                    <a:pt x="529310" y="27241"/>
                  </a:lnTo>
                  <a:lnTo>
                    <a:pt x="482291" y="12382"/>
                  </a:lnTo>
                  <a:lnTo>
                    <a:pt x="432703" y="3164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776466" y="2553461"/>
              <a:ext cx="762000" cy="693420"/>
            </a:xfrm>
            <a:custGeom>
              <a:avLst/>
              <a:gdLst/>
              <a:ahLst/>
              <a:cxnLst/>
              <a:rect l="l" t="t" r="r" b="b"/>
              <a:pathLst>
                <a:path w="762000" h="693419">
                  <a:moveTo>
                    <a:pt x="0" y="346710"/>
                  </a:moveTo>
                  <a:lnTo>
                    <a:pt x="3477" y="299656"/>
                  </a:lnTo>
                  <a:lnTo>
                    <a:pt x="13608" y="254529"/>
                  </a:lnTo>
                  <a:lnTo>
                    <a:pt x="29938" y="211740"/>
                  </a:lnTo>
                  <a:lnTo>
                    <a:pt x="52013" y="171703"/>
                  </a:lnTo>
                  <a:lnTo>
                    <a:pt x="79380" y="134831"/>
                  </a:lnTo>
                  <a:lnTo>
                    <a:pt x="111585" y="101536"/>
                  </a:lnTo>
                  <a:lnTo>
                    <a:pt x="148174" y="72231"/>
                  </a:lnTo>
                  <a:lnTo>
                    <a:pt x="188693" y="47328"/>
                  </a:lnTo>
                  <a:lnTo>
                    <a:pt x="232689" y="27241"/>
                  </a:lnTo>
                  <a:lnTo>
                    <a:pt x="279708" y="12382"/>
                  </a:lnTo>
                  <a:lnTo>
                    <a:pt x="329296" y="3164"/>
                  </a:lnTo>
                  <a:lnTo>
                    <a:pt x="381000" y="0"/>
                  </a:lnTo>
                  <a:lnTo>
                    <a:pt x="432703" y="3164"/>
                  </a:lnTo>
                  <a:lnTo>
                    <a:pt x="482291" y="12382"/>
                  </a:lnTo>
                  <a:lnTo>
                    <a:pt x="529310" y="27241"/>
                  </a:lnTo>
                  <a:lnTo>
                    <a:pt x="573306" y="47328"/>
                  </a:lnTo>
                  <a:lnTo>
                    <a:pt x="613825" y="72231"/>
                  </a:lnTo>
                  <a:lnTo>
                    <a:pt x="650414" y="101536"/>
                  </a:lnTo>
                  <a:lnTo>
                    <a:pt x="682619" y="134831"/>
                  </a:lnTo>
                  <a:lnTo>
                    <a:pt x="709986" y="171704"/>
                  </a:lnTo>
                  <a:lnTo>
                    <a:pt x="732061" y="211740"/>
                  </a:lnTo>
                  <a:lnTo>
                    <a:pt x="748391" y="254529"/>
                  </a:lnTo>
                  <a:lnTo>
                    <a:pt x="758522" y="299656"/>
                  </a:lnTo>
                  <a:lnTo>
                    <a:pt x="762000" y="346710"/>
                  </a:lnTo>
                  <a:lnTo>
                    <a:pt x="758522" y="393763"/>
                  </a:lnTo>
                  <a:lnTo>
                    <a:pt x="748391" y="438890"/>
                  </a:lnTo>
                  <a:lnTo>
                    <a:pt x="732061" y="481679"/>
                  </a:lnTo>
                  <a:lnTo>
                    <a:pt x="709986" y="521716"/>
                  </a:lnTo>
                  <a:lnTo>
                    <a:pt x="682619" y="558588"/>
                  </a:lnTo>
                  <a:lnTo>
                    <a:pt x="650414" y="591883"/>
                  </a:lnTo>
                  <a:lnTo>
                    <a:pt x="613825" y="621188"/>
                  </a:lnTo>
                  <a:lnTo>
                    <a:pt x="573306" y="646091"/>
                  </a:lnTo>
                  <a:lnTo>
                    <a:pt x="529310" y="666178"/>
                  </a:lnTo>
                  <a:lnTo>
                    <a:pt x="482291" y="681037"/>
                  </a:lnTo>
                  <a:lnTo>
                    <a:pt x="432703" y="690255"/>
                  </a:lnTo>
                  <a:lnTo>
                    <a:pt x="381000" y="693419"/>
                  </a:lnTo>
                  <a:lnTo>
                    <a:pt x="329296" y="690255"/>
                  </a:lnTo>
                  <a:lnTo>
                    <a:pt x="279708" y="681037"/>
                  </a:lnTo>
                  <a:lnTo>
                    <a:pt x="232689" y="666178"/>
                  </a:lnTo>
                  <a:lnTo>
                    <a:pt x="188693" y="646091"/>
                  </a:lnTo>
                  <a:lnTo>
                    <a:pt x="148174" y="621188"/>
                  </a:lnTo>
                  <a:lnTo>
                    <a:pt x="111585" y="591883"/>
                  </a:lnTo>
                  <a:lnTo>
                    <a:pt x="79380" y="558588"/>
                  </a:lnTo>
                  <a:lnTo>
                    <a:pt x="52013" y="521715"/>
                  </a:lnTo>
                  <a:lnTo>
                    <a:pt x="29938" y="481679"/>
                  </a:lnTo>
                  <a:lnTo>
                    <a:pt x="13608" y="438890"/>
                  </a:lnTo>
                  <a:lnTo>
                    <a:pt x="3477" y="393763"/>
                  </a:lnTo>
                  <a:lnTo>
                    <a:pt x="0" y="346710"/>
                  </a:lnTo>
                  <a:close/>
                </a:path>
              </a:pathLst>
            </a:custGeom>
            <a:ln w="25399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011924" y="2752089"/>
              <a:ext cx="330835" cy="328930"/>
            </a:xfrm>
            <a:custGeom>
              <a:avLst/>
              <a:gdLst/>
              <a:ahLst/>
              <a:cxnLst/>
              <a:rect l="l" t="t" r="r" b="b"/>
              <a:pathLst>
                <a:path w="330834" h="328930">
                  <a:moveTo>
                    <a:pt x="330708" y="82550"/>
                  </a:moveTo>
                  <a:lnTo>
                    <a:pt x="248412" y="82550"/>
                  </a:lnTo>
                  <a:lnTo>
                    <a:pt x="248412" y="0"/>
                  </a:lnTo>
                  <a:lnTo>
                    <a:pt x="82296" y="0"/>
                  </a:lnTo>
                  <a:lnTo>
                    <a:pt x="82296" y="82550"/>
                  </a:lnTo>
                  <a:lnTo>
                    <a:pt x="0" y="82550"/>
                  </a:lnTo>
                  <a:lnTo>
                    <a:pt x="0" y="247650"/>
                  </a:lnTo>
                  <a:lnTo>
                    <a:pt x="82296" y="247650"/>
                  </a:lnTo>
                  <a:lnTo>
                    <a:pt x="82296" y="328930"/>
                  </a:lnTo>
                  <a:lnTo>
                    <a:pt x="248412" y="328930"/>
                  </a:lnTo>
                  <a:lnTo>
                    <a:pt x="248412" y="247650"/>
                  </a:lnTo>
                  <a:lnTo>
                    <a:pt x="330708" y="247650"/>
                  </a:lnTo>
                  <a:lnTo>
                    <a:pt x="330708" y="8255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/>
          <p:nvPr/>
        </p:nvSpPr>
        <p:spPr>
          <a:xfrm>
            <a:off x="207263" y="4872228"/>
            <a:ext cx="7134859" cy="0"/>
          </a:xfrm>
          <a:custGeom>
            <a:avLst/>
            <a:gdLst/>
            <a:ahLst/>
            <a:cxnLst/>
            <a:rect l="l" t="t" r="r" b="b"/>
            <a:pathLst>
              <a:path w="7134859" h="0">
                <a:moveTo>
                  <a:pt x="0" y="0"/>
                </a:moveTo>
                <a:lnTo>
                  <a:pt x="7134733" y="0"/>
                </a:lnTo>
              </a:path>
            </a:pathLst>
          </a:custGeom>
          <a:ln w="9525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214884" y="4879949"/>
            <a:ext cx="6393180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27777" sz="900" i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Nieuws</a:t>
            </a:r>
            <a:r>
              <a:rPr dirty="0" sz="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gezondheidszorg.</a:t>
            </a:r>
            <a:r>
              <a:rPr dirty="0" sz="800" spc="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Epic,</a:t>
            </a:r>
            <a:r>
              <a:rPr dirty="0" sz="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Cerner,</a:t>
            </a:r>
            <a:r>
              <a:rPr dirty="0" sz="8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Allscripts</a:t>
            </a:r>
            <a:r>
              <a:rPr dirty="0" sz="800" spc="-5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winnen</a:t>
            </a:r>
            <a:r>
              <a:rPr dirty="0" sz="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terrein</a:t>
            </a:r>
            <a:r>
              <a:rPr dirty="0" sz="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8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Europese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EHR-markt</a:t>
            </a:r>
            <a:r>
              <a:rPr dirty="0" sz="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800" spc="-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beweging</a:t>
            </a:r>
            <a:r>
              <a:rPr dirty="0" sz="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800" spc="-2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i="1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800" spc="-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800" spc="-10" i="1">
                <a:solidFill>
                  <a:srgbClr val="585858"/>
                </a:solidFill>
                <a:latin typeface="Arial"/>
                <a:cs typeface="Arial"/>
              </a:rPr>
              <a:t>concurrentie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80999" y="1329690"/>
            <a:ext cx="6007100" cy="824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6426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Elektronische</a:t>
            </a:r>
            <a:r>
              <a:rPr dirty="0" sz="2100" spc="-9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patiëntendossiers</a:t>
            </a:r>
            <a:r>
              <a:rPr dirty="0" sz="2100" spc="-7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(EHR)</a:t>
            </a:r>
            <a:endParaRPr sz="21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85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drie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EHR-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systemen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populair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Europa:</a:t>
            </a:r>
            <a:r>
              <a:rPr dirty="0" baseline="26455" sz="1575" spc="-15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6455" sz="1575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383235" y="85921"/>
            <a:ext cx="6581775" cy="117729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95"/>
              </a:spcBef>
            </a:pPr>
            <a:r>
              <a:rPr dirty="0" sz="2700" spc="-150">
                <a:solidFill>
                  <a:srgbClr val="379C73"/>
                </a:solidFill>
              </a:rPr>
              <a:t>Welke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240">
                <a:solidFill>
                  <a:srgbClr val="379C73"/>
                </a:solidFill>
              </a:rPr>
              <a:t>hulpmiddelen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kun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je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65">
                <a:solidFill>
                  <a:srgbClr val="379C73"/>
                </a:solidFill>
              </a:rPr>
              <a:t>je </a:t>
            </a:r>
            <a:r>
              <a:rPr dirty="0" sz="2700" spc="-280">
                <a:solidFill>
                  <a:srgbClr val="379C73"/>
                </a:solidFill>
              </a:rPr>
              <a:t>werk</a:t>
            </a:r>
            <a:r>
              <a:rPr dirty="0" sz="2700" spc="-145">
                <a:solidFill>
                  <a:srgbClr val="379C73"/>
                </a:solidFill>
              </a:rPr>
              <a:t> </a:t>
            </a:r>
            <a:r>
              <a:rPr dirty="0" sz="2700" spc="-295">
                <a:solidFill>
                  <a:srgbClr val="379C73"/>
                </a:solidFill>
              </a:rPr>
              <a:t>gebruiken?</a:t>
            </a:r>
            <a:endParaRPr sz="2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24399"/>
            <a:ext cx="658050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150">
                <a:solidFill>
                  <a:srgbClr val="379C73"/>
                </a:solidFill>
              </a:rPr>
              <a:t>Welke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hulpmiddelen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kun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je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70">
                <a:solidFill>
                  <a:srgbClr val="379C73"/>
                </a:solidFill>
              </a:rPr>
              <a:t>je </a:t>
            </a:r>
            <a:r>
              <a:rPr dirty="0" sz="2700" spc="-280">
                <a:solidFill>
                  <a:srgbClr val="379C73"/>
                </a:solidFill>
              </a:rPr>
              <a:t>werk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305">
                <a:solidFill>
                  <a:srgbClr val="379C73"/>
                </a:solidFill>
              </a:rPr>
              <a:t>gebruiken?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501802" y="1366038"/>
            <a:ext cx="8278495" cy="3301365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algn="ctr" marR="454659">
              <a:lnSpc>
                <a:spcPct val="100000"/>
              </a:lnSpc>
              <a:spcBef>
                <a:spcPts val="63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Elektronische</a:t>
            </a:r>
            <a:r>
              <a:rPr dirty="0" sz="2100" spc="-9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patiëntendossiers</a:t>
            </a:r>
            <a:r>
              <a:rPr dirty="0" sz="2100" spc="-9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(EHR)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2000" spc="-20" b="1">
                <a:solidFill>
                  <a:srgbClr val="379C73"/>
                </a:solidFill>
                <a:latin typeface="Arial"/>
                <a:cs typeface="Arial"/>
              </a:rPr>
              <a:t>EPIC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30000"/>
              </a:lnSpc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EPIC</a:t>
            </a:r>
            <a:r>
              <a:rPr dirty="0" sz="1700" spc="3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700" spc="3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700" spc="3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EPD-systeem</a:t>
            </a:r>
            <a:r>
              <a:rPr dirty="0" sz="1700" spc="3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700" spc="3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organisaties</a:t>
            </a:r>
            <a:r>
              <a:rPr dirty="0" sz="1700" spc="3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700" spc="3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700" spc="3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gezondheidszorg</a:t>
            </a:r>
            <a:r>
              <a:rPr dirty="0" sz="1700" spc="3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helpt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patiëntgegevens</a:t>
            </a:r>
            <a:r>
              <a:rPr dirty="0" sz="17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7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beheren,</a:t>
            </a:r>
            <a:r>
              <a:rPr dirty="0" sz="17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workflows</a:t>
            </a:r>
            <a:r>
              <a:rPr dirty="0" sz="17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7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stroomlijnen</a:t>
            </a:r>
            <a:r>
              <a:rPr dirty="0" sz="17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700" spc="8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7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patiëntenzorg</a:t>
            </a:r>
            <a:r>
              <a:rPr dirty="0" sz="17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verbeteren.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1700">
              <a:latin typeface="Arial"/>
              <a:cs typeface="Arial"/>
            </a:endParaRPr>
          </a:p>
          <a:p>
            <a:pPr algn="just" marL="12700" marR="6350">
              <a:lnSpc>
                <a:spcPct val="130000"/>
              </a:lnSpc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7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biedt</a:t>
            </a:r>
            <a:r>
              <a:rPr dirty="0" sz="17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7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belangrijke</a:t>
            </a:r>
            <a:r>
              <a:rPr dirty="0" sz="1700" spc="10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79C73"/>
                </a:solidFill>
                <a:latin typeface="Arial"/>
                <a:cs typeface="Arial"/>
              </a:rPr>
              <a:t>functies</a:t>
            </a:r>
            <a:r>
              <a:rPr dirty="0" sz="1700" spc="7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7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patiëntenzorg</a:t>
            </a:r>
            <a:r>
              <a:rPr dirty="0" sz="17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verbeteren</a:t>
            </a:r>
            <a:r>
              <a:rPr dirty="0" sz="17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7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dagelijkse</a:t>
            </a:r>
            <a:r>
              <a:rPr dirty="0" sz="17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werk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zorgmedewerkers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vereenvoudigen.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1105" y="1496059"/>
            <a:ext cx="5147310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90">
                <a:latin typeface="Trebuchet MS"/>
                <a:cs typeface="Trebuchet MS"/>
              </a:rPr>
              <a:t>Toepassiną</a:t>
            </a:r>
            <a:r>
              <a:rPr dirty="0" sz="2600" spc="-114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van</a:t>
            </a:r>
            <a:r>
              <a:rPr dirty="0" sz="2600" spc="-110">
                <a:latin typeface="Trebuchet MS"/>
                <a:cs typeface="Trebuchet MS"/>
              </a:rPr>
              <a:t> diąitale</a:t>
            </a:r>
            <a:r>
              <a:rPr dirty="0" sz="2600" spc="-114">
                <a:latin typeface="Trebuchet MS"/>
                <a:cs typeface="Trebuchet MS"/>
              </a:rPr>
              <a:t> </a:t>
            </a:r>
            <a:r>
              <a:rPr dirty="0" sz="2600" spc="-125">
                <a:latin typeface="Trebuchet MS"/>
                <a:cs typeface="Trebuchet MS"/>
              </a:rPr>
              <a:t>hulpmiddelen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23690" y="798067"/>
            <a:ext cx="8978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53027" y="2257425"/>
            <a:ext cx="93154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Eenheid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89382" y="2849067"/>
            <a:ext cx="8739505" cy="1178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61030" marR="5080" indent="-3148965">
              <a:lnSpc>
                <a:spcPct val="140100"/>
              </a:lnSpc>
              <a:spcBef>
                <a:spcPts val="100"/>
              </a:spcBef>
            </a:pPr>
            <a:r>
              <a:rPr dirty="0" sz="2700" spc="-160">
                <a:solidFill>
                  <a:srgbClr val="FFFFFF"/>
                </a:solidFill>
                <a:latin typeface="Trebuchet MS"/>
                <a:cs typeface="Trebuchet MS"/>
              </a:rPr>
              <a:t>Hulpmiddelen</a:t>
            </a:r>
            <a:r>
              <a:rPr dirty="0" sz="27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-155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dirty="0" sz="27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-145">
                <a:solidFill>
                  <a:srgbClr val="FFFFFF"/>
                </a:solidFill>
                <a:latin typeface="Trebuchet MS"/>
                <a:cs typeface="Trebuchet MS"/>
              </a:rPr>
              <a:t>technoloąie</a:t>
            </a:r>
            <a:r>
              <a:rPr dirty="0" sz="2700" spc="-85">
                <a:solidFill>
                  <a:srgbClr val="FFFFFF"/>
                </a:solidFill>
                <a:latin typeface="Trebuchet MS"/>
                <a:cs typeface="Trebuchet MS"/>
              </a:rPr>
              <a:t> voor</a:t>
            </a:r>
            <a:r>
              <a:rPr dirty="0" sz="27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-170">
                <a:solidFill>
                  <a:srgbClr val="FFFFFF"/>
                </a:solidFill>
                <a:latin typeface="Trebuchet MS"/>
                <a:cs typeface="Trebuchet MS"/>
              </a:rPr>
              <a:t>het</a:t>
            </a:r>
            <a:r>
              <a:rPr dirty="0" sz="27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-150">
                <a:solidFill>
                  <a:srgbClr val="FFFFFF"/>
                </a:solidFill>
                <a:latin typeface="Trebuchet MS"/>
                <a:cs typeface="Trebuchet MS"/>
              </a:rPr>
              <a:t>beheren</a:t>
            </a:r>
            <a:r>
              <a:rPr dirty="0" sz="27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-155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dirty="0" sz="27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-65">
                <a:solidFill>
                  <a:srgbClr val="FFFFFF"/>
                </a:solidFill>
                <a:latin typeface="Trebuchet MS"/>
                <a:cs typeface="Trebuchet MS"/>
              </a:rPr>
              <a:t>orąaniseren </a:t>
            </a:r>
            <a:r>
              <a:rPr dirty="0" sz="2700" spc="-20">
                <a:solidFill>
                  <a:srgbClr val="FFFFFF"/>
                </a:solidFill>
                <a:latin typeface="Trebuchet MS"/>
                <a:cs typeface="Trebuchet MS"/>
              </a:rPr>
              <a:t>van</a:t>
            </a:r>
            <a:r>
              <a:rPr dirty="0" sz="27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-35">
                <a:solidFill>
                  <a:srgbClr val="FFFFFF"/>
                </a:solidFill>
                <a:latin typeface="Trebuchet MS"/>
                <a:cs typeface="Trebuchet MS"/>
              </a:rPr>
              <a:t>zorądiensten</a:t>
            </a:r>
            <a:endParaRPr sz="2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4901" y="1245489"/>
            <a:ext cx="6609715" cy="520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79575">
              <a:lnSpc>
                <a:spcPts val="2430"/>
              </a:lnSpc>
              <a:spcBef>
                <a:spcPts val="10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Elektronische</a:t>
            </a:r>
            <a:r>
              <a:rPr dirty="0" sz="2100" spc="-9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patiëntendossiers</a:t>
            </a:r>
            <a:r>
              <a:rPr dirty="0" sz="2100" spc="-7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(EHR)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1470"/>
              </a:lnSpc>
            </a:pPr>
            <a:r>
              <a:rPr dirty="0" sz="1300" b="1">
                <a:solidFill>
                  <a:srgbClr val="379C73"/>
                </a:solidFill>
                <a:latin typeface="Arial"/>
                <a:cs typeface="Arial"/>
              </a:rPr>
              <a:t>EPIC</a:t>
            </a:r>
            <a:r>
              <a:rPr dirty="0" sz="1300" spc="-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379C73"/>
                </a:solidFill>
                <a:latin typeface="Arial"/>
                <a:cs typeface="Arial"/>
              </a:rPr>
              <a:t>-</a:t>
            </a:r>
            <a:r>
              <a:rPr dirty="0" sz="13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379C73"/>
                </a:solidFill>
                <a:latin typeface="Arial"/>
                <a:cs typeface="Arial"/>
              </a:rPr>
              <a:t>Belangrijkste</a:t>
            </a:r>
            <a:r>
              <a:rPr dirty="0" sz="13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379C73"/>
                </a:solidFill>
                <a:latin typeface="Arial"/>
                <a:cs typeface="Arial"/>
              </a:rPr>
              <a:t>kenmerken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180" y="66538"/>
            <a:ext cx="658050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150">
                <a:solidFill>
                  <a:srgbClr val="379C73"/>
                </a:solidFill>
              </a:rPr>
              <a:t>Welke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hulpmiddelen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kun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je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70">
                <a:solidFill>
                  <a:srgbClr val="379C73"/>
                </a:solidFill>
              </a:rPr>
              <a:t>je </a:t>
            </a:r>
            <a:r>
              <a:rPr dirty="0" sz="2700" spc="-280">
                <a:solidFill>
                  <a:srgbClr val="379C73"/>
                </a:solidFill>
              </a:rPr>
              <a:t>werk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305">
                <a:solidFill>
                  <a:srgbClr val="379C73"/>
                </a:solidFill>
              </a:rPr>
              <a:t>gebruiken?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12737" y="2398522"/>
            <a:ext cx="8458835" cy="531495"/>
            <a:chOff x="312737" y="2398522"/>
            <a:chExt cx="8458835" cy="531495"/>
          </a:xfrm>
        </p:grpSpPr>
        <p:sp>
          <p:nvSpPr>
            <p:cNvPr id="6" name="object 6" descr=""/>
            <p:cNvSpPr/>
            <p:nvPr/>
          </p:nvSpPr>
          <p:spPr>
            <a:xfrm>
              <a:off x="317500" y="2404909"/>
              <a:ext cx="8449310" cy="525145"/>
            </a:xfrm>
            <a:custGeom>
              <a:avLst/>
              <a:gdLst/>
              <a:ahLst/>
              <a:cxnLst/>
              <a:rect l="l" t="t" r="r" b="b"/>
              <a:pathLst>
                <a:path w="8449310" h="525144">
                  <a:moveTo>
                    <a:pt x="8448802" y="0"/>
                  </a:moveTo>
                  <a:lnTo>
                    <a:pt x="2048002" y="0"/>
                  </a:lnTo>
                  <a:lnTo>
                    <a:pt x="0" y="0"/>
                  </a:lnTo>
                  <a:lnTo>
                    <a:pt x="0" y="524852"/>
                  </a:lnTo>
                  <a:lnTo>
                    <a:pt x="2048002" y="524852"/>
                  </a:lnTo>
                  <a:lnTo>
                    <a:pt x="8448802" y="524852"/>
                  </a:lnTo>
                  <a:lnTo>
                    <a:pt x="8448802" y="0"/>
                  </a:lnTo>
                  <a:close/>
                </a:path>
              </a:pathLst>
            </a:custGeom>
            <a:solidFill>
              <a:srgbClr val="379C73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12737" y="2404872"/>
              <a:ext cx="8458835" cy="0"/>
            </a:xfrm>
            <a:custGeom>
              <a:avLst/>
              <a:gdLst/>
              <a:ahLst/>
              <a:cxnLst/>
              <a:rect l="l" t="t" r="r" b="b"/>
              <a:pathLst>
                <a:path w="8458835" h="0">
                  <a:moveTo>
                    <a:pt x="0" y="0"/>
                  </a:moveTo>
                  <a:lnTo>
                    <a:pt x="8458263" y="0"/>
                  </a:lnTo>
                </a:path>
              </a:pathLst>
            </a:custGeom>
            <a:ln w="127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317500" y="3454590"/>
            <a:ext cx="8449310" cy="525145"/>
          </a:xfrm>
          <a:custGeom>
            <a:avLst/>
            <a:gdLst/>
            <a:ahLst/>
            <a:cxnLst/>
            <a:rect l="l" t="t" r="r" b="b"/>
            <a:pathLst>
              <a:path w="8449310" h="525145">
                <a:moveTo>
                  <a:pt x="8448802" y="0"/>
                </a:moveTo>
                <a:lnTo>
                  <a:pt x="2048002" y="0"/>
                </a:lnTo>
                <a:lnTo>
                  <a:pt x="0" y="0"/>
                </a:lnTo>
                <a:lnTo>
                  <a:pt x="0" y="524852"/>
                </a:lnTo>
                <a:lnTo>
                  <a:pt x="2048002" y="524852"/>
                </a:lnTo>
                <a:lnTo>
                  <a:pt x="8448802" y="524852"/>
                </a:lnTo>
                <a:lnTo>
                  <a:pt x="8448802" y="0"/>
                </a:lnTo>
                <a:close/>
              </a:path>
            </a:pathLst>
          </a:custGeom>
          <a:solidFill>
            <a:srgbClr val="379C73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312737" y="4504295"/>
            <a:ext cx="8458835" cy="531495"/>
            <a:chOff x="312737" y="4504295"/>
            <a:chExt cx="8458835" cy="531495"/>
          </a:xfrm>
        </p:grpSpPr>
        <p:sp>
          <p:nvSpPr>
            <p:cNvPr id="10" name="object 10" descr=""/>
            <p:cNvSpPr/>
            <p:nvPr/>
          </p:nvSpPr>
          <p:spPr>
            <a:xfrm>
              <a:off x="317500" y="4504296"/>
              <a:ext cx="8449310" cy="525145"/>
            </a:xfrm>
            <a:custGeom>
              <a:avLst/>
              <a:gdLst/>
              <a:ahLst/>
              <a:cxnLst/>
              <a:rect l="l" t="t" r="r" b="b"/>
              <a:pathLst>
                <a:path w="8449310" h="525145">
                  <a:moveTo>
                    <a:pt x="8448802" y="0"/>
                  </a:moveTo>
                  <a:lnTo>
                    <a:pt x="2048002" y="0"/>
                  </a:lnTo>
                  <a:lnTo>
                    <a:pt x="0" y="0"/>
                  </a:lnTo>
                  <a:lnTo>
                    <a:pt x="0" y="524852"/>
                  </a:lnTo>
                  <a:lnTo>
                    <a:pt x="2048002" y="524852"/>
                  </a:lnTo>
                  <a:lnTo>
                    <a:pt x="8448802" y="524852"/>
                  </a:lnTo>
                  <a:lnTo>
                    <a:pt x="8448802" y="0"/>
                  </a:lnTo>
                  <a:close/>
                </a:path>
              </a:pathLst>
            </a:custGeom>
            <a:solidFill>
              <a:srgbClr val="379C73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12737" y="5029148"/>
              <a:ext cx="8458835" cy="0"/>
            </a:xfrm>
            <a:custGeom>
              <a:avLst/>
              <a:gdLst/>
              <a:ahLst/>
              <a:cxnLst/>
              <a:rect l="l" t="t" r="r" b="b"/>
              <a:pathLst>
                <a:path w="8458835" h="0">
                  <a:moveTo>
                    <a:pt x="0" y="0"/>
                  </a:moveTo>
                  <a:lnTo>
                    <a:pt x="8458263" y="0"/>
                  </a:lnTo>
                </a:path>
              </a:pathLst>
            </a:custGeom>
            <a:ln w="127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/>
          <p:nvPr/>
        </p:nvSpPr>
        <p:spPr>
          <a:xfrm>
            <a:off x="312737" y="1880107"/>
            <a:ext cx="8458835" cy="0"/>
          </a:xfrm>
          <a:custGeom>
            <a:avLst/>
            <a:gdLst/>
            <a:ahLst/>
            <a:cxnLst/>
            <a:rect l="l" t="t" r="r" b="b"/>
            <a:pathLst>
              <a:path w="8458835" h="0">
                <a:moveTo>
                  <a:pt x="0" y="0"/>
                </a:moveTo>
                <a:lnTo>
                  <a:pt x="8458263" y="0"/>
                </a:lnTo>
              </a:path>
            </a:pathLst>
          </a:custGeom>
          <a:ln w="12700">
            <a:solidFill>
              <a:srgbClr val="9BB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350621" y="1942845"/>
            <a:ext cx="13315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Uitgebreide patiëntendossiers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398902" y="1921510"/>
            <a:ext cx="602932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Epic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biedt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een centrale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opslagplaats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patiëntgegevens,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waaronder medische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geschiedenis,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diagnoses,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medicijnen,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allergieën,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labuitslagen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meer.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Artsen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snel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toegang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gegevens,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leidt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beter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geïnformeerde beslissingen.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50621" y="2559557"/>
            <a:ext cx="12719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Interoperabiliteit: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398902" y="2446096"/>
            <a:ext cx="6275705" cy="438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Epic</a:t>
            </a:r>
            <a:r>
              <a:rPr dirty="0" sz="9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ondersteunt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gegevensuitwisseling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tussen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organisaties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9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gezondheidszorg.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9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maakt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naadloos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delen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patiëntendossiers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tussen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ziekenhuizen,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klinieken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zorgverleners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mogelijk.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9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interoperabiliteit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verbetert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coördinatie</a:t>
            </a:r>
            <a:r>
              <a:rPr dirty="0" sz="9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vermindert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dubbel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werk.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50621" y="2992882"/>
            <a:ext cx="193293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Klinische Beslissingsondersteuning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398902" y="2971545"/>
            <a:ext cx="593153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systeem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biedt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waarschuwingen,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herinneringen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bewijs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gebaseerde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richtlijnen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artsen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helpen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tijdens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patiëntcontacten.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aanwijzingen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helpen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medicatiefouten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voorkomen,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identificeren</a:t>
            </a:r>
            <a:r>
              <a:rPr dirty="0" sz="9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mogelijke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interacties</a:t>
            </a:r>
            <a:r>
              <a:rPr dirty="0" sz="9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tussen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medicijnen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bevelen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juiste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behandelingen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aan.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63321" y="3609594"/>
            <a:ext cx="929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Orderbeheer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411602" y="3564712"/>
            <a:ext cx="6212205" cy="300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Epic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zorgverleners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elektronisch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bestellingen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plaatsen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tests,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medicijnen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procedures.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stroomlijnt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het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orderinvoerproces,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vermindert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papierwerk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 zorgt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accurate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communicatie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tussen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artsen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afdelingen.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50621" y="4134408"/>
            <a:ext cx="18618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MyChart</a:t>
            </a:r>
            <a:r>
              <a:rPr dirty="0" sz="1200" spc="-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patiëntenportaal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398902" y="4021632"/>
            <a:ext cx="597090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Patiënten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toegang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gezondheidsinformatie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9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MyChart</a:t>
            </a:r>
            <a:r>
              <a:rPr dirty="0" sz="900" spc="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portaal.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testresultaten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bekijken,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afspraken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inplannen,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communiceren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zorgteam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recepten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beheren.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MyChart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vergroot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betrokkenheid</a:t>
            </a:r>
            <a:r>
              <a:rPr dirty="0" sz="9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patiënten</a:t>
            </a:r>
            <a:r>
              <a:rPr dirty="0" sz="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stelt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staat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actieve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rol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spelen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gezondheid.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12737" y="4546498"/>
            <a:ext cx="845883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98675">
              <a:lnSpc>
                <a:spcPts val="93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Epic ondersteunt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telegeneeskunde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virtuele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bezoeken,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beveiligde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berichtenuitwisseling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videoconsulten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mogelijk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te</a:t>
            </a:r>
            <a:endParaRPr sz="900">
              <a:latin typeface="Arial"/>
              <a:cs typeface="Arial"/>
            </a:endParaRPr>
          </a:p>
          <a:p>
            <a:pPr marL="50165">
              <a:lnSpc>
                <a:spcPts val="1260"/>
              </a:lnSpc>
            </a:pPr>
            <a:r>
              <a:rPr dirty="0" baseline="-4629" sz="1800" b="1">
                <a:solidFill>
                  <a:srgbClr val="379C73"/>
                </a:solidFill>
                <a:latin typeface="Arial"/>
                <a:cs typeface="Arial"/>
              </a:rPr>
              <a:t>Telegezondheidsintegratie</a:t>
            </a:r>
            <a:r>
              <a:rPr dirty="0" baseline="-4629" sz="1800" spc="232" b="1">
                <a:solidFill>
                  <a:srgbClr val="379C73"/>
                </a:solidFill>
                <a:latin typeface="Arial"/>
                <a:cs typeface="Arial"/>
              </a:rPr>
              <a:t> 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maken.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Vooral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relevant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tijdens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COVID-19 pandemie,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stellen</a:t>
            </a:r>
            <a:r>
              <a:rPr dirty="0" sz="9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telegezondheidsfuncties</a:t>
            </a:r>
            <a:r>
              <a:rPr dirty="0" sz="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patiënten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staat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afstand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in</a:t>
            </a:r>
            <a:endParaRPr sz="900">
              <a:latin typeface="Arial"/>
              <a:cs typeface="Arial"/>
            </a:endParaRPr>
          </a:p>
          <a:p>
            <a:pPr marL="2098675">
              <a:lnSpc>
                <a:spcPts val="105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contact</a:t>
            </a:r>
            <a:r>
              <a:rPr dirty="0" sz="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te komen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zorgverleners.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62601"/>
            <a:ext cx="658050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150">
                <a:solidFill>
                  <a:srgbClr val="379C73"/>
                </a:solidFill>
              </a:rPr>
              <a:t>Welke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hulpmiddelen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kun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je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70">
                <a:solidFill>
                  <a:srgbClr val="379C73"/>
                </a:solidFill>
              </a:rPr>
              <a:t>je </a:t>
            </a:r>
            <a:r>
              <a:rPr dirty="0" sz="2700" spc="-280">
                <a:solidFill>
                  <a:srgbClr val="379C73"/>
                </a:solidFill>
              </a:rPr>
              <a:t>werk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305">
                <a:solidFill>
                  <a:srgbClr val="379C73"/>
                </a:solidFill>
              </a:rPr>
              <a:t>gebruiken?</a:t>
            </a:r>
            <a:endParaRPr sz="2700"/>
          </a:p>
        </p:txBody>
      </p:sp>
      <p:sp>
        <p:nvSpPr>
          <p:cNvPr id="3" name="object 3" descr=""/>
          <p:cNvSpPr txBox="1"/>
          <p:nvPr/>
        </p:nvSpPr>
        <p:spPr>
          <a:xfrm>
            <a:off x="452729" y="1221352"/>
            <a:ext cx="6391275" cy="204343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459865">
              <a:lnSpc>
                <a:spcPct val="100000"/>
              </a:lnSpc>
              <a:spcBef>
                <a:spcPts val="76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Elektronische</a:t>
            </a:r>
            <a:r>
              <a:rPr dirty="0" sz="2100" spc="-9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patiëntendossiers</a:t>
            </a:r>
            <a:r>
              <a:rPr dirty="0" sz="2100" spc="-9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(EHR)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EPIC</a:t>
            </a:r>
            <a:endParaRPr sz="1600">
              <a:latin typeface="Arial"/>
              <a:cs typeface="Arial"/>
            </a:endParaRPr>
          </a:p>
          <a:p>
            <a:pPr algn="just" marL="12700" marR="1299845">
              <a:lnSpc>
                <a:spcPct val="130000"/>
              </a:lnSpc>
              <a:spcBef>
                <a:spcPts val="3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EPIC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vele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functionaliteiten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ervan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wilt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ontdekken,</a:t>
            </a:r>
            <a:r>
              <a:rPr dirty="0" sz="1600" spc="4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biedt</a:t>
            </a:r>
            <a:r>
              <a:rPr dirty="0" sz="1600" spc="459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4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Epic</a:t>
            </a:r>
            <a:r>
              <a:rPr dirty="0" sz="1600" spc="459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Systems</a:t>
            </a:r>
            <a:r>
              <a:rPr dirty="0" sz="1600" spc="4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Corporation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gedetailleerde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tutorials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overzichten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voordelen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systeem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YouTube.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52729" y="3632403"/>
            <a:ext cx="5094605" cy="976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00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Geordend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specifieke</a:t>
            </a:r>
            <a:r>
              <a:rPr dirty="0" sz="16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kenmerken,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6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gemakkelijk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onderwerp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interesse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selecteren</a:t>
            </a:r>
            <a:r>
              <a:rPr dirty="0" sz="16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je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educatieve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reis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beginnen!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195440" y="4102709"/>
            <a:ext cx="218567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9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uw</a:t>
            </a:r>
            <a:r>
              <a:rPr dirty="0" sz="900" spc="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gezondheidsdossier</a:t>
            </a:r>
            <a:r>
              <a:rPr dirty="0" sz="9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900" spc="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b="1">
                <a:solidFill>
                  <a:srgbClr val="585858"/>
                </a:solidFill>
                <a:latin typeface="Arial"/>
                <a:cs typeface="Arial"/>
              </a:rPr>
              <a:t>lezen</a:t>
            </a:r>
            <a:r>
              <a:rPr dirty="0" sz="900" spc="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50" b="1">
                <a:solidFill>
                  <a:srgbClr val="585858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900" spc="-10" b="1">
                <a:solidFill>
                  <a:srgbClr val="585858"/>
                </a:solidFill>
                <a:latin typeface="Arial"/>
                <a:cs typeface="Arial"/>
              </a:rPr>
              <a:t>PLAYLIST</a:t>
            </a:r>
            <a:endParaRPr sz="9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Hoe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u</a:t>
            </a:r>
            <a:r>
              <a:rPr dirty="0" u="sng" sz="9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uw</a:t>
            </a:r>
            <a:r>
              <a:rPr dirty="0" u="sng" sz="9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gezondheidsdossier</a:t>
            </a:r>
            <a:r>
              <a:rPr dirty="0" u="sng" sz="9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kunt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delen </a:t>
            </a:r>
            <a:r>
              <a:rPr dirty="0" u="sng" sz="9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-</a:t>
            </a:r>
            <a:r>
              <a:rPr dirty="0" u="none" sz="9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PLAYLIST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" name="object 7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35217" y="2049398"/>
            <a:ext cx="2733674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9544" y="1478737"/>
            <a:ext cx="8123555" cy="2845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3114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Elektronische</a:t>
            </a:r>
            <a:r>
              <a:rPr dirty="0" sz="2100" spc="-9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FFC000"/>
                </a:solidFill>
                <a:latin typeface="Arial"/>
                <a:cs typeface="Arial"/>
              </a:rPr>
              <a:t>patiëntendossiers</a:t>
            </a:r>
            <a:r>
              <a:rPr dirty="0" sz="2100" spc="-9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FFC000"/>
                </a:solidFill>
                <a:latin typeface="Arial"/>
                <a:cs typeface="Arial"/>
              </a:rPr>
              <a:t>(EHR)</a:t>
            </a:r>
            <a:endParaRPr sz="2100">
              <a:latin typeface="Arial"/>
              <a:cs typeface="Arial"/>
            </a:endParaRPr>
          </a:p>
          <a:p>
            <a:pPr algn="ctr" marL="4445">
              <a:lnSpc>
                <a:spcPct val="100000"/>
              </a:lnSpc>
              <a:spcBef>
                <a:spcPts val="1675"/>
              </a:spcBef>
            </a:pP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Wat</a:t>
            </a:r>
            <a:r>
              <a:rPr dirty="0" sz="20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vind</a:t>
            </a:r>
            <a:r>
              <a:rPr dirty="0" sz="2000" spc="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je</a:t>
            </a:r>
            <a:r>
              <a:rPr dirty="0" sz="20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van</a:t>
            </a:r>
            <a:r>
              <a:rPr dirty="0" sz="20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het</a:t>
            </a:r>
            <a:r>
              <a:rPr dirty="0" sz="20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EPIC</a:t>
            </a:r>
            <a:r>
              <a:rPr dirty="0" sz="20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EPD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?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Denk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zo'n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systeem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zou</a:t>
            </a:r>
            <a:endParaRPr sz="20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  <a:spcBef>
                <a:spcPts val="72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werken?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2000">
              <a:latin typeface="Arial"/>
              <a:cs typeface="Arial"/>
            </a:endParaRPr>
          </a:p>
          <a:p>
            <a:pPr algn="ctr" marL="12700" marR="5080">
              <a:lnSpc>
                <a:spcPct val="1301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nieuwe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werkplek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begint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werken,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krijgen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ander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EPD-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systeem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krijg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een</a:t>
            </a:r>
            <a:r>
              <a:rPr dirty="0" sz="20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uitgebreide</a:t>
            </a:r>
            <a:r>
              <a:rPr dirty="0" sz="20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79C73"/>
                </a:solidFill>
                <a:latin typeface="Arial"/>
                <a:cs typeface="Arial"/>
              </a:rPr>
              <a:t>training</a:t>
            </a:r>
            <a:r>
              <a:rPr dirty="0" sz="20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over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specifieke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systeem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organisatie.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24399"/>
            <a:ext cx="658050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150">
                <a:solidFill>
                  <a:srgbClr val="379C73"/>
                </a:solidFill>
              </a:rPr>
              <a:t>Welke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hulpmiddelen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kun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je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70">
                <a:solidFill>
                  <a:srgbClr val="379C73"/>
                </a:solidFill>
              </a:rPr>
              <a:t>je </a:t>
            </a:r>
            <a:r>
              <a:rPr dirty="0" sz="2700" spc="-280">
                <a:solidFill>
                  <a:srgbClr val="379C73"/>
                </a:solidFill>
              </a:rPr>
              <a:t>werk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305">
                <a:solidFill>
                  <a:srgbClr val="379C73"/>
                </a:solidFill>
              </a:rPr>
              <a:t>gebruiken?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2960"/>
            </a:xfrm>
            <a:custGeom>
              <a:avLst/>
              <a:gdLst/>
              <a:ahLst/>
              <a:cxnLst/>
              <a:rect l="l" t="t" r="r" b="b"/>
              <a:pathLst>
                <a:path w="9144000" h="822960">
                  <a:moveTo>
                    <a:pt x="0" y="822959"/>
                  </a:moveTo>
                  <a:lnTo>
                    <a:pt x="9144000" y="82295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2959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2959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5823" y="250901"/>
            <a:ext cx="55702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5"/>
              <a:t>Toepassing</a:t>
            </a:r>
            <a:r>
              <a:rPr dirty="0" spc="-110"/>
              <a:t> </a:t>
            </a:r>
            <a:r>
              <a:rPr dirty="0" spc="-280"/>
              <a:t>van</a:t>
            </a:r>
            <a:r>
              <a:rPr dirty="0" spc="-100"/>
              <a:t> </a:t>
            </a:r>
            <a:r>
              <a:rPr dirty="0" spc="-229"/>
              <a:t>digitale</a:t>
            </a:r>
            <a:r>
              <a:rPr dirty="0" spc="-85"/>
              <a:t> </a:t>
            </a:r>
            <a:r>
              <a:rPr dirty="0" spc="-190"/>
              <a:t>hulpmiddelen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61543" y="1810969"/>
            <a:ext cx="5995035" cy="295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379C73"/>
                </a:solidFill>
                <a:latin typeface="Arial"/>
                <a:cs typeface="Arial"/>
              </a:rPr>
              <a:t>Waarop</a:t>
            </a:r>
            <a:r>
              <a:rPr dirty="0" sz="4800" spc="-18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79C73"/>
                </a:solidFill>
                <a:latin typeface="Arial"/>
                <a:cs typeface="Arial"/>
              </a:rPr>
              <a:t>letten</a:t>
            </a:r>
            <a:r>
              <a:rPr dirty="0" sz="4800" spc="-1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4800" spc="120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4800" spc="-1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4800" spc="-10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4800" spc="-10" b="1">
                <a:solidFill>
                  <a:srgbClr val="585858"/>
                </a:solidFill>
                <a:latin typeface="Arial"/>
                <a:cs typeface="Arial"/>
              </a:rPr>
              <a:t>digitale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hulpmiddelen</a:t>
            </a:r>
            <a:r>
              <a:rPr dirty="0" sz="4800" spc="-1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4800" spc="-20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585858"/>
                </a:solidFill>
                <a:latin typeface="Arial"/>
                <a:cs typeface="Arial"/>
              </a:rPr>
              <a:t>het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24399"/>
            <a:ext cx="672909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135">
                <a:solidFill>
                  <a:srgbClr val="379C73"/>
                </a:solidFill>
              </a:rPr>
              <a:t>Waarop</a:t>
            </a:r>
            <a:r>
              <a:rPr dirty="0" sz="2700" spc="-120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letten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00">
                <a:solidFill>
                  <a:srgbClr val="379C73"/>
                </a:solidFill>
              </a:rPr>
              <a:t>bij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het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35">
                <a:solidFill>
                  <a:srgbClr val="379C73"/>
                </a:solidFill>
              </a:rPr>
              <a:t>gebruik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300">
                <a:solidFill>
                  <a:srgbClr val="379C73"/>
                </a:solidFill>
              </a:rPr>
              <a:t>van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15">
                <a:solidFill>
                  <a:srgbClr val="379C73"/>
                </a:solidFill>
              </a:rPr>
              <a:t>digitale </a:t>
            </a:r>
            <a:r>
              <a:rPr dirty="0" sz="2700" spc="-240">
                <a:solidFill>
                  <a:srgbClr val="379C73"/>
                </a:solidFill>
              </a:rPr>
              <a:t>hulpmiddelen</a:t>
            </a:r>
            <a:r>
              <a:rPr dirty="0" sz="2700" spc="-80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het</a:t>
            </a:r>
            <a:r>
              <a:rPr dirty="0" sz="2700" spc="-100">
                <a:solidFill>
                  <a:srgbClr val="379C73"/>
                </a:solidFill>
              </a:rPr>
              <a:t> </a:t>
            </a:r>
            <a:r>
              <a:rPr dirty="0" sz="2700" spc="-355">
                <a:solidFill>
                  <a:srgbClr val="379C73"/>
                </a:solidFill>
              </a:rPr>
              <a:t>werk?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49325" y="1552778"/>
            <a:ext cx="7761605" cy="3364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r>
              <a:rPr dirty="0" sz="16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6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6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selecteren</a:t>
            </a:r>
            <a:r>
              <a:rPr dirty="0" sz="16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gebruiken</a:t>
            </a:r>
            <a:r>
              <a:rPr dirty="0" sz="16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6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6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werk</a:t>
            </a:r>
            <a:r>
              <a:rPr dirty="0" sz="16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600" spc="2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ze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GDPR-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compliant</a:t>
            </a:r>
            <a:r>
              <a:rPr dirty="0" sz="1600" spc="204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zijn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voorzien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600" spc="2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sterke</a:t>
            </a:r>
            <a:r>
              <a:rPr dirty="0" sz="1600" spc="20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versleuteling</a:t>
            </a:r>
            <a:r>
              <a:rPr dirty="0" sz="16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toegangscontroles,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2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afgestemd</a:t>
            </a:r>
            <a:r>
              <a:rPr dirty="0" sz="1600" spc="2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zijn</a:t>
            </a:r>
            <a:r>
              <a:rPr dirty="0" sz="1600" spc="2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op</a:t>
            </a:r>
            <a:r>
              <a:rPr dirty="0" sz="1600" spc="2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het</a:t>
            </a:r>
            <a:r>
              <a:rPr dirty="0" sz="1600" spc="19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specifieke</a:t>
            </a:r>
            <a:r>
              <a:rPr dirty="0" sz="1600" spc="204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gegevensbeschermings-</a:t>
            </a:r>
            <a:r>
              <a:rPr dirty="0" sz="1600" spc="2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en</a:t>
            </a:r>
            <a:r>
              <a:rPr dirty="0" sz="1600" spc="19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privacybeleid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van</a:t>
            </a:r>
            <a:r>
              <a:rPr dirty="0" sz="1600" spc="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je</a:t>
            </a:r>
            <a:r>
              <a:rPr dirty="0" sz="16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organisatie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veiligheid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naleving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regelgeving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waarborgen.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Arial"/>
              <a:cs typeface="Arial"/>
            </a:endParaRPr>
          </a:p>
          <a:p>
            <a:pPr algn="just" marL="12700" marR="635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twijfelt</a:t>
            </a:r>
            <a:r>
              <a:rPr dirty="0" sz="16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bepaalde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regels</a:t>
            </a:r>
            <a:r>
              <a:rPr dirty="0" sz="16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binnen</a:t>
            </a:r>
            <a:r>
              <a:rPr dirty="0" sz="16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organisatie,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neem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dan</a:t>
            </a:r>
            <a:r>
              <a:rPr dirty="0" sz="16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contact</a:t>
            </a:r>
            <a:r>
              <a:rPr dirty="0" sz="1600" spc="114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op</a:t>
            </a:r>
            <a:r>
              <a:rPr dirty="0" sz="1600" spc="1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79C73"/>
                </a:solidFill>
                <a:latin typeface="Arial"/>
                <a:cs typeface="Arial"/>
              </a:rPr>
              <a:t>met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je</a:t>
            </a:r>
            <a:r>
              <a:rPr dirty="0" sz="1600" spc="38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leidinggevende</a:t>
            </a:r>
            <a:r>
              <a:rPr dirty="0" sz="1600" spc="38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en</a:t>
            </a:r>
            <a:r>
              <a:rPr dirty="0" sz="1600" spc="37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de</a:t>
            </a:r>
            <a:r>
              <a:rPr dirty="0" sz="1600" spc="39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IT-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afdeling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6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zodat</a:t>
            </a:r>
            <a:r>
              <a:rPr dirty="0" sz="1600" spc="3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zeker</a:t>
            </a:r>
            <a:r>
              <a:rPr dirty="0" sz="16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weet</a:t>
            </a:r>
            <a:r>
              <a:rPr dirty="0" sz="16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600" spc="3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3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6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regels voldoet.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sz="1600">
              <a:latin typeface="Arial"/>
              <a:cs typeface="Arial"/>
            </a:endParaRPr>
          </a:p>
          <a:p>
            <a:pPr algn="ctr" marL="698500" marR="694055">
              <a:lnSpc>
                <a:spcPct val="100000"/>
              </a:lnSpc>
            </a:pP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Bekijk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module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5</a:t>
            </a:r>
            <a:r>
              <a:rPr dirty="0" sz="18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informatie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over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gegevensbescherming</a:t>
            </a:r>
            <a:r>
              <a:rPr dirty="0" sz="18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GDPR</a:t>
            </a:r>
            <a:r>
              <a:rPr dirty="0" sz="18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8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relevantie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gezondheidszorg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!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312" y="2942863"/>
            <a:ext cx="2532798" cy="211833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792214" y="1386110"/>
            <a:ext cx="1997710" cy="73850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  <a:tabLst>
                <a:tab pos="160337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samenwerken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met</a:t>
            </a:r>
            <a:endParaRPr sz="1800">
              <a:latin typeface="Arial"/>
              <a:cs typeface="Arial"/>
            </a:endParaRPr>
          </a:p>
          <a:p>
            <a:pPr marL="32384">
              <a:lnSpc>
                <a:spcPct val="100000"/>
              </a:lnSpc>
              <a:spcBef>
                <a:spcPts val="645"/>
              </a:spcBef>
              <a:tabLst>
                <a:tab pos="1402080" algn="l"/>
                <a:tab pos="1807845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agenda-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je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95422" y="2099310"/>
            <a:ext cx="5797550" cy="1452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telefoon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bijvoorbeeld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synchroniseren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agenda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afspraken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delen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collega's.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Ook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1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rapporten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gecombineerd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1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je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collega's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opgeslagen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patiëntendossier.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019033" y="3526442"/>
            <a:ext cx="773430" cy="738505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74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995422" y="3526442"/>
            <a:ext cx="4874260" cy="10953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0100"/>
              </a:lnSpc>
              <a:spcBef>
                <a:spcPts val="95"/>
              </a:spcBef>
              <a:tabLst>
                <a:tab pos="598805" algn="l"/>
                <a:tab pos="1045844" algn="l"/>
                <a:tab pos="1632585" algn="l"/>
                <a:tab pos="2185670" algn="l"/>
                <a:tab pos="2294255" algn="l"/>
                <a:tab pos="2661285" algn="l"/>
                <a:tab pos="3203575" algn="l"/>
                <a:tab pos="3251200" algn="l"/>
                <a:tab pos="3552825" algn="l"/>
                <a:tab pos="4269105" algn="l"/>
                <a:tab pos="460756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rapporten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maakt,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deze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gecombineerd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collega's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opgeslagen 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dossier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patiënt.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01802" y="830135"/>
            <a:ext cx="6183630" cy="1294765"/>
          </a:xfrm>
          <a:prstGeom prst="rect">
            <a:avLst/>
          </a:prstGeom>
        </p:spPr>
        <p:txBody>
          <a:bodyPr wrap="square" lIns="0" tIns="148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dirty="0" sz="2700" spc="-270">
                <a:solidFill>
                  <a:srgbClr val="379C73"/>
                </a:solidFill>
                <a:latin typeface="Arial Black"/>
                <a:cs typeface="Arial Black"/>
              </a:rPr>
              <a:t>technologieën</a:t>
            </a:r>
            <a:endParaRPr sz="2700">
              <a:latin typeface="Arial Black"/>
              <a:cs typeface="Arial Black"/>
            </a:endParaRPr>
          </a:p>
          <a:p>
            <a:pPr marL="2505710">
              <a:lnSpc>
                <a:spcPct val="100000"/>
              </a:lnSpc>
              <a:spcBef>
                <a:spcPts val="710"/>
              </a:spcBef>
              <a:tabLst>
                <a:tab pos="3639820" algn="l"/>
                <a:tab pos="4307840" algn="l"/>
                <a:tab pos="4731385" algn="l"/>
                <a:tab pos="538353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Sommige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endParaRPr sz="1800">
              <a:latin typeface="Arial"/>
              <a:cs typeface="Arial"/>
            </a:endParaRPr>
          </a:p>
          <a:p>
            <a:pPr marL="2505710">
              <a:lnSpc>
                <a:spcPct val="100000"/>
              </a:lnSpc>
              <a:spcBef>
                <a:spcPts val="650"/>
              </a:spcBef>
              <a:tabLst>
                <a:tab pos="3366770" algn="l"/>
                <a:tab pos="4241800" algn="l"/>
                <a:tab pos="5878830" algn="l"/>
              </a:tabLst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andere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technologieën.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95">
                <a:solidFill>
                  <a:srgbClr val="379C73"/>
                </a:solidFill>
              </a:rPr>
              <a:t>Interoperabiliteit</a:t>
            </a:r>
            <a:r>
              <a:rPr dirty="0" sz="2700" spc="-7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met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54">
                <a:solidFill>
                  <a:srgbClr val="379C73"/>
                </a:solidFill>
              </a:rPr>
              <a:t>andere</a:t>
            </a:r>
            <a:r>
              <a:rPr dirty="0" sz="2700" spc="-114">
                <a:solidFill>
                  <a:srgbClr val="379C73"/>
                </a:solidFill>
              </a:rPr>
              <a:t> </a:t>
            </a:r>
            <a:r>
              <a:rPr dirty="0" sz="2700" spc="-200">
                <a:solidFill>
                  <a:srgbClr val="379C73"/>
                </a:solidFill>
              </a:rPr>
              <a:t>digitale</a:t>
            </a:r>
            <a:endParaRPr sz="2700"/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656203" y="987551"/>
            <a:ext cx="5041265" cy="3867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265" marR="5080" indent="-203200">
              <a:lnSpc>
                <a:spcPct val="1401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215265" algn="l"/>
              </a:tabLst>
            </a:pP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Als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zorgmedewerker</a:t>
            </a:r>
            <a:r>
              <a:rPr dirty="0" sz="18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plan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je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afspraken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met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cliënten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via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een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app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dien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je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ook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verslagen</a:t>
            </a:r>
            <a:r>
              <a:rPr dirty="0" sz="18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in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via</a:t>
            </a:r>
            <a:r>
              <a:rPr dirty="0" sz="18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dezelfde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app.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Je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collega's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hebben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toegang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tot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deze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afspraken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gesprekken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kunnen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eraan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deelnemen.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13995" marR="119380" indent="-201930">
              <a:lnSpc>
                <a:spcPct val="140000"/>
              </a:lnSpc>
              <a:buClr>
                <a:srgbClr val="000000"/>
              </a:buClr>
              <a:buChar char="•"/>
              <a:tabLst>
                <a:tab pos="215265" algn="l"/>
              </a:tabLst>
            </a:pP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Dit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verbetert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de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communicatie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tussen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jou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je 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collega's,</a:t>
            </a:r>
            <a:r>
              <a:rPr dirty="0" sz="18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betrokken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familieleden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en</a:t>
            </a:r>
            <a:r>
              <a:rPr dirty="0" sz="18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andere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	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professionals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via</a:t>
            </a:r>
            <a:r>
              <a:rPr dirty="0" sz="18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een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gebruiksvriendelijke 	interface.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61290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35"/>
              <a:t>De</a:t>
            </a:r>
            <a:r>
              <a:rPr dirty="0" spc="-125"/>
              <a:t> </a:t>
            </a:r>
            <a:r>
              <a:rPr dirty="0" spc="-275"/>
              <a:t>beste</a:t>
            </a:r>
            <a:r>
              <a:rPr dirty="0" spc="-120"/>
              <a:t> </a:t>
            </a:r>
            <a:r>
              <a:rPr dirty="0" spc="-204"/>
              <a:t>manier</a:t>
            </a:r>
            <a:r>
              <a:rPr dirty="0" spc="-100"/>
              <a:t> </a:t>
            </a:r>
            <a:r>
              <a:rPr dirty="0" spc="-155"/>
              <a:t>om</a:t>
            </a:r>
            <a:r>
              <a:rPr dirty="0" spc="-110"/>
              <a:t> </a:t>
            </a:r>
            <a:r>
              <a:rPr dirty="0" spc="-270"/>
              <a:t>een</a:t>
            </a:r>
            <a:r>
              <a:rPr dirty="0" spc="-114"/>
              <a:t> </a:t>
            </a:r>
            <a:r>
              <a:rPr dirty="0" spc="-225"/>
              <a:t>zorgsoftware</a:t>
            </a:r>
            <a:r>
              <a:rPr dirty="0" spc="-114"/>
              <a:t> </a:t>
            </a:r>
            <a:r>
              <a:rPr dirty="0" spc="-25"/>
              <a:t>te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36" y="1158239"/>
            <a:ext cx="3131819" cy="31318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05231"/>
            <a:ext cx="446341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90"/>
              <a:t>Veilig</a:t>
            </a:r>
            <a:r>
              <a:rPr dirty="0" sz="2200" spc="-85"/>
              <a:t> </a:t>
            </a:r>
            <a:r>
              <a:rPr dirty="0" sz="2200" spc="-204"/>
              <a:t>communiceren</a:t>
            </a:r>
            <a:r>
              <a:rPr dirty="0" sz="2200" spc="-40"/>
              <a:t> </a:t>
            </a:r>
            <a:r>
              <a:rPr dirty="0" sz="2200" spc="-185"/>
              <a:t>op</a:t>
            </a:r>
            <a:r>
              <a:rPr dirty="0" sz="2200" spc="-70"/>
              <a:t> </a:t>
            </a:r>
            <a:r>
              <a:rPr dirty="0" sz="2200" spc="-190"/>
              <a:t>het</a:t>
            </a:r>
            <a:r>
              <a:rPr dirty="0" sz="2200" spc="-85"/>
              <a:t> </a:t>
            </a:r>
            <a:r>
              <a:rPr dirty="0" sz="2200" spc="-160"/>
              <a:t>werk</a:t>
            </a:r>
            <a:endParaRPr sz="2200"/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82219" y="1277188"/>
            <a:ext cx="6299200" cy="3561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Waarom</a:t>
            </a:r>
            <a:r>
              <a:rPr dirty="0" sz="5800" spc="-16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is</a:t>
            </a:r>
            <a:r>
              <a:rPr dirty="0" sz="5800" spc="-13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10" b="1">
                <a:solidFill>
                  <a:srgbClr val="379C73"/>
                </a:solidFill>
                <a:latin typeface="Arial"/>
                <a:cs typeface="Arial"/>
              </a:rPr>
              <a:t>veilige communicatie </a:t>
            </a:r>
            <a:r>
              <a:rPr dirty="0" sz="5800" spc="-15" b="1">
                <a:solidFill>
                  <a:srgbClr val="3E3E3E"/>
                </a:solidFill>
                <a:latin typeface="Arial"/>
                <a:cs typeface="Arial"/>
              </a:rPr>
              <a:t>bela</a:t>
            </a:r>
            <a:r>
              <a:rPr dirty="0" sz="5800" spc="-605" b="1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dirty="0" baseline="361111" sz="900" spc="-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361111" sz="900" spc="195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grijk</a:t>
            </a:r>
            <a:r>
              <a:rPr dirty="0" sz="5800" spc="-10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op</a:t>
            </a:r>
            <a:r>
              <a:rPr dirty="0" sz="5800" spc="-9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het </a:t>
            </a:r>
            <a:r>
              <a:rPr dirty="0" sz="5800" spc="-10" b="1">
                <a:solidFill>
                  <a:srgbClr val="3E3E3E"/>
                </a:solidFill>
                <a:latin typeface="Arial"/>
                <a:cs typeface="Arial"/>
              </a:rPr>
              <a:t>werk?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4040" y="1409034"/>
            <a:ext cx="7780655" cy="14338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40000"/>
              </a:lnSpc>
              <a:spcBef>
                <a:spcPts val="95"/>
              </a:spcBef>
            </a:pP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Veilige</a:t>
            </a:r>
            <a:r>
              <a:rPr dirty="0" sz="2200" spc="-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communicatie</a:t>
            </a:r>
            <a:r>
              <a:rPr dirty="0" sz="22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zorgomgevingen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vitaal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belang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beschermen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patiëntinformatie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garanderen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2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duidelijke,</a:t>
            </a:r>
            <a:r>
              <a:rPr dirty="0" sz="22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foutloze</a:t>
            </a:r>
            <a:r>
              <a:rPr dirty="0" sz="22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interacties.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802" y="230276"/>
            <a:ext cx="6938009" cy="1092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Waarom</a:t>
            </a:r>
            <a:r>
              <a:rPr dirty="0" sz="2500" spc="-6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320">
                <a:solidFill>
                  <a:srgbClr val="379C73"/>
                </a:solidFill>
                <a:latin typeface="Arial Black"/>
                <a:cs typeface="Arial Black"/>
              </a:rPr>
              <a:t>is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45">
                <a:solidFill>
                  <a:srgbClr val="379C73"/>
                </a:solidFill>
                <a:latin typeface="Arial Black"/>
                <a:cs typeface="Arial Black"/>
              </a:rPr>
              <a:t>veilige</a:t>
            </a:r>
            <a:r>
              <a:rPr dirty="0" sz="2500" spc="-10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40">
                <a:solidFill>
                  <a:srgbClr val="379C73"/>
                </a:solidFill>
                <a:latin typeface="Arial Black"/>
                <a:cs typeface="Arial Black"/>
              </a:rPr>
              <a:t>communicatie</a:t>
            </a:r>
            <a:r>
              <a:rPr dirty="0" sz="2500" spc="-4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9">
                <a:solidFill>
                  <a:srgbClr val="379C73"/>
                </a:solidFill>
                <a:latin typeface="Arial Black"/>
                <a:cs typeface="Arial Black"/>
              </a:rPr>
              <a:t>belangrijk</a:t>
            </a:r>
            <a:r>
              <a:rPr dirty="0" sz="2500" spc="-6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55">
                <a:solidFill>
                  <a:srgbClr val="379C73"/>
                </a:solidFill>
                <a:latin typeface="Arial Black"/>
                <a:cs typeface="Arial Black"/>
              </a:rPr>
              <a:t>op </a:t>
            </a:r>
            <a:r>
              <a:rPr dirty="0" sz="2500" spc="-215">
                <a:solidFill>
                  <a:srgbClr val="379C73"/>
                </a:solidFill>
                <a:latin typeface="Arial Black"/>
                <a:cs typeface="Arial Black"/>
              </a:rPr>
              <a:t>het</a:t>
            </a:r>
            <a:r>
              <a:rPr dirty="0" sz="2500" spc="-114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330">
                <a:solidFill>
                  <a:srgbClr val="379C73"/>
                </a:solidFill>
                <a:latin typeface="Arial Black"/>
                <a:cs typeface="Arial Black"/>
              </a:rPr>
              <a:t>werk?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50820" y="2852927"/>
            <a:ext cx="3288791" cy="219151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8767" y="1705878"/>
            <a:ext cx="8140700" cy="2843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40100"/>
              </a:lnSpc>
              <a:spcBef>
                <a:spcPts val="105"/>
              </a:spcBef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22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2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eenvoudige</a:t>
            </a:r>
            <a:r>
              <a:rPr dirty="0" sz="22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200" spc="3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snelle</a:t>
            </a:r>
            <a:r>
              <a:rPr dirty="0" sz="2200" spc="3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communicatie</a:t>
            </a:r>
            <a:r>
              <a:rPr dirty="0" sz="22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tussen</a:t>
            </a:r>
            <a:r>
              <a:rPr dirty="0" sz="2200" spc="3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collega's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22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200" spc="1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22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22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2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messaging-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22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2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2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veilig</a:t>
            </a:r>
            <a:r>
              <a:rPr dirty="0" sz="2200" spc="20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spc="-20" b="1">
                <a:solidFill>
                  <a:srgbClr val="379C73"/>
                </a:solidFill>
                <a:latin typeface="Arial"/>
                <a:cs typeface="Arial"/>
              </a:rPr>
              <a:t>kunt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gebruiken</a:t>
            </a:r>
            <a:r>
              <a:rPr dirty="0" sz="2200" spc="400" b="1">
                <a:solidFill>
                  <a:srgbClr val="379C73"/>
                </a:solidFill>
                <a:latin typeface="Arial"/>
                <a:cs typeface="Arial"/>
              </a:rPr>
              <a:t>    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voor</a:t>
            </a:r>
            <a:r>
              <a:rPr dirty="0" sz="2200" spc="400" b="1">
                <a:solidFill>
                  <a:srgbClr val="379C73"/>
                </a:solidFill>
                <a:latin typeface="Arial"/>
                <a:cs typeface="Arial"/>
              </a:rPr>
              <a:t>    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schriftelijke</a:t>
            </a:r>
            <a:r>
              <a:rPr dirty="0" sz="2200" spc="405" b="1">
                <a:solidFill>
                  <a:srgbClr val="379C73"/>
                </a:solidFill>
                <a:latin typeface="Arial"/>
                <a:cs typeface="Arial"/>
              </a:rPr>
              <a:t>     </a:t>
            </a:r>
            <a:r>
              <a:rPr dirty="0" sz="2200">
                <a:solidFill>
                  <a:srgbClr val="379C73"/>
                </a:solidFill>
                <a:latin typeface="Arial"/>
                <a:cs typeface="Arial"/>
              </a:rPr>
              <a:t>communicatie</a:t>
            </a:r>
            <a:r>
              <a:rPr dirty="0" sz="2200" spc="405">
                <a:solidFill>
                  <a:srgbClr val="379C73"/>
                </a:solidFill>
                <a:latin typeface="Arial"/>
                <a:cs typeface="Arial"/>
              </a:rPr>
              <a:t>     </a:t>
            </a:r>
            <a:r>
              <a:rPr dirty="0" sz="2200" spc="-25" b="1">
                <a:solidFill>
                  <a:srgbClr val="379C73"/>
                </a:solidFill>
                <a:latin typeface="Arial"/>
                <a:cs typeface="Arial"/>
              </a:rPr>
              <a:t>of </a:t>
            </a:r>
            <a:r>
              <a:rPr dirty="0" sz="2200" spc="-10" b="1">
                <a:solidFill>
                  <a:srgbClr val="379C73"/>
                </a:solidFill>
                <a:latin typeface="Arial"/>
                <a:cs typeface="Arial"/>
              </a:rPr>
              <a:t>videoconferenties.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20"/>
              </a:spcBef>
            </a:pPr>
            <a:endParaRPr sz="22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</a:pP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Nu</a:t>
            </a:r>
            <a:r>
              <a:rPr dirty="0" sz="22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zie</a:t>
            </a:r>
            <a:r>
              <a:rPr dirty="0" sz="22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je</a:t>
            </a:r>
            <a:r>
              <a:rPr dirty="0" sz="22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een</a:t>
            </a:r>
            <a:r>
              <a:rPr dirty="0" sz="22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aantal</a:t>
            </a:r>
            <a:r>
              <a:rPr dirty="0" sz="22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voorbeelden</a:t>
            </a:r>
            <a:r>
              <a:rPr dirty="0" sz="22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die</a:t>
            </a:r>
            <a:r>
              <a:rPr dirty="0" sz="22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je</a:t>
            </a:r>
            <a:r>
              <a:rPr dirty="0" sz="22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kunt</a:t>
            </a:r>
            <a:r>
              <a:rPr dirty="0" sz="22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379C73"/>
                </a:solidFill>
                <a:latin typeface="Arial"/>
                <a:cs typeface="Arial"/>
              </a:rPr>
              <a:t>uitproberen!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6938009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105">
                <a:solidFill>
                  <a:srgbClr val="379C73"/>
                </a:solidFill>
              </a:rPr>
              <a:t>Waarom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320">
                <a:solidFill>
                  <a:srgbClr val="379C73"/>
                </a:solidFill>
              </a:rPr>
              <a:t>is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45">
                <a:solidFill>
                  <a:srgbClr val="379C73"/>
                </a:solidFill>
              </a:rPr>
              <a:t>veilige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communicatie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belangrijk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55">
                <a:solidFill>
                  <a:srgbClr val="379C73"/>
                </a:solidFill>
              </a:rPr>
              <a:t>op </a:t>
            </a:r>
            <a:r>
              <a:rPr dirty="0" spc="-215">
                <a:solidFill>
                  <a:srgbClr val="379C73"/>
                </a:solidFill>
              </a:rPr>
              <a:t>het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330">
                <a:solidFill>
                  <a:srgbClr val="379C73"/>
                </a:solidFill>
              </a:rPr>
              <a:t>werk?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9752" y="549351"/>
            <a:ext cx="505714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35">
                <a:solidFill>
                  <a:srgbClr val="FFC000"/>
                </a:solidFill>
              </a:rPr>
              <a:t> </a:t>
            </a:r>
            <a:r>
              <a:rPr dirty="0" sz="1600" spc="-130">
                <a:solidFill>
                  <a:srgbClr val="FFC000"/>
                </a:solidFill>
              </a:rPr>
              <a:t>Hulpmiddelen</a:t>
            </a:r>
            <a:r>
              <a:rPr dirty="0" sz="1600" spc="20">
                <a:solidFill>
                  <a:srgbClr val="FFC000"/>
                </a:solidFill>
              </a:rPr>
              <a:t> </a:t>
            </a:r>
            <a:r>
              <a:rPr dirty="0" sz="1600" spc="-120">
                <a:solidFill>
                  <a:srgbClr val="FFC000"/>
                </a:solidFill>
              </a:rPr>
              <a:t>in</a:t>
            </a:r>
            <a:r>
              <a:rPr dirty="0" sz="1600" spc="-20">
                <a:solidFill>
                  <a:srgbClr val="FFC000"/>
                </a:solidFill>
              </a:rPr>
              <a:t> </a:t>
            </a:r>
            <a:r>
              <a:rPr dirty="0" sz="1600" spc="-165">
                <a:solidFill>
                  <a:srgbClr val="FFC000"/>
                </a:solidFill>
              </a:rPr>
              <a:t>de</a:t>
            </a:r>
            <a:r>
              <a:rPr dirty="0" sz="1600" spc="-45">
                <a:solidFill>
                  <a:srgbClr val="FFC000"/>
                </a:solidFill>
              </a:rPr>
              <a:t> </a:t>
            </a:r>
            <a:r>
              <a:rPr dirty="0" sz="1600" spc="-150">
                <a:solidFill>
                  <a:srgbClr val="FFC000"/>
                </a:solidFill>
              </a:rPr>
              <a:t>gezondheidszorg</a:t>
            </a:r>
            <a:r>
              <a:rPr dirty="0" sz="1600" spc="15">
                <a:solidFill>
                  <a:srgbClr val="FFC000"/>
                </a:solidFill>
              </a:rPr>
              <a:t> </a:t>
            </a:r>
            <a:r>
              <a:rPr dirty="0" sz="1600" spc="-114">
                <a:solidFill>
                  <a:srgbClr val="FFC000"/>
                </a:solidFill>
              </a:rPr>
              <a:t>voor</a:t>
            </a:r>
            <a:r>
              <a:rPr dirty="0" sz="1600" spc="-50">
                <a:solidFill>
                  <a:srgbClr val="FFC000"/>
                </a:solidFill>
              </a:rPr>
              <a:t> </a:t>
            </a:r>
            <a:r>
              <a:rPr dirty="0" sz="1600" spc="-95">
                <a:solidFill>
                  <a:srgbClr val="FFC000"/>
                </a:solidFill>
              </a:rPr>
              <a:t>beheer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409752" y="793749"/>
            <a:ext cx="3357245" cy="523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en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organising</a:t>
            </a:r>
            <a:endParaRPr sz="1600">
              <a:latin typeface="Arial Black"/>
              <a:cs typeface="Arial Black"/>
            </a:endParaRPr>
          </a:p>
          <a:p>
            <a:pPr marL="363220" indent="-17780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Char char="•"/>
              <a:tabLst>
                <a:tab pos="363220" algn="l"/>
              </a:tabLst>
            </a:pP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Welke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hulpmiddelen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werk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 gebruiken?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8851" y="1488135"/>
            <a:ext cx="4001135" cy="14414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C000"/>
                </a:solidFill>
                <a:latin typeface="Arial Black"/>
                <a:cs typeface="Arial Black"/>
              </a:rPr>
              <a:t>Toepassing</a:t>
            </a:r>
            <a:r>
              <a:rPr dirty="0" sz="1600" spc="-1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5">
                <a:solidFill>
                  <a:srgbClr val="FFC000"/>
                </a:solidFill>
                <a:latin typeface="Arial Black"/>
                <a:cs typeface="Arial Black"/>
              </a:rPr>
              <a:t>van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digitale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hulpmiddelen</a:t>
            </a:r>
            <a:r>
              <a:rPr dirty="0" sz="1600" spc="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-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veiligheidsoverwegingen</a:t>
            </a:r>
            <a:endParaRPr sz="1600">
              <a:latin typeface="Arial Black"/>
              <a:cs typeface="Arial Black"/>
            </a:endParaRPr>
          </a:p>
          <a:p>
            <a:pPr marL="414655" marR="984885" indent="-178435">
              <a:lnSpc>
                <a:spcPct val="101000"/>
              </a:lnSpc>
              <a:spcBef>
                <a:spcPts val="565"/>
              </a:spcBef>
              <a:buClr>
                <a:srgbClr val="000000"/>
              </a:buClr>
              <a:buChar char="•"/>
              <a:tabLst>
                <a:tab pos="414655" algn="l"/>
              </a:tabLst>
            </a:pP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Waar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moet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je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letten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9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digitale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hulpmiddelen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werk?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5">
                <a:solidFill>
                  <a:srgbClr val="FFC000"/>
                </a:solidFill>
                <a:latin typeface="Arial Black"/>
                <a:cs typeface="Arial Black"/>
              </a:rPr>
              <a:t>Veilige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communicatie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op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het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0">
                <a:solidFill>
                  <a:srgbClr val="FFC000"/>
                </a:solidFill>
                <a:latin typeface="Arial Black"/>
                <a:cs typeface="Arial Black"/>
              </a:rPr>
              <a:t>werk</a:t>
            </a:r>
            <a:endParaRPr sz="1600">
              <a:latin typeface="Arial Black"/>
              <a:cs typeface="Arial Black"/>
            </a:endParaRPr>
          </a:p>
          <a:p>
            <a:pPr marL="414655" indent="-178435">
              <a:lnSpc>
                <a:spcPct val="100000"/>
              </a:lnSpc>
              <a:spcBef>
                <a:spcPts val="355"/>
              </a:spcBef>
              <a:buClr>
                <a:srgbClr val="000000"/>
              </a:buClr>
              <a:buChar char="•"/>
              <a:tabLst>
                <a:tab pos="414655" algn="l"/>
              </a:tabLst>
            </a:pP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Waarom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veilige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communicatie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belangrijk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werk?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8851" y="3155060"/>
            <a:ext cx="5114290" cy="1280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Digitale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hulpmiddelen</a:t>
            </a:r>
            <a:r>
              <a:rPr dirty="0" sz="1600" spc="1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installeren</a:t>
            </a:r>
            <a:r>
              <a:rPr dirty="0" sz="1600" spc="-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op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15">
                <a:solidFill>
                  <a:srgbClr val="FFC000"/>
                </a:solidFill>
                <a:latin typeface="Arial Black"/>
                <a:cs typeface="Arial Black"/>
              </a:rPr>
              <a:t>uw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apparaten</a:t>
            </a:r>
            <a:endParaRPr sz="1600">
              <a:latin typeface="Arial Black"/>
              <a:cs typeface="Arial Black"/>
            </a:endParaRPr>
          </a:p>
          <a:p>
            <a:pPr marL="414655" indent="-178435">
              <a:lnSpc>
                <a:spcPct val="100000"/>
              </a:lnSpc>
              <a:spcBef>
                <a:spcPts val="855"/>
              </a:spcBef>
              <a:buClr>
                <a:srgbClr val="000000"/>
              </a:buClr>
              <a:buChar char="•"/>
              <a:tabLst>
                <a:tab pos="41465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installeer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je </a:t>
            </a:r>
            <a:r>
              <a:rPr dirty="0" sz="1000" spc="-8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je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apparaten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4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05</a:t>
            </a:r>
            <a:r>
              <a:rPr dirty="0" sz="1600" spc="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Zelfreflectie-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oefening</a:t>
            </a:r>
            <a:endParaRPr sz="1600">
              <a:latin typeface="Arial Black"/>
              <a:cs typeface="Arial Black"/>
            </a:endParaRPr>
          </a:p>
          <a:p>
            <a:pPr marL="414655" indent="-178435">
              <a:lnSpc>
                <a:spcPct val="100000"/>
              </a:lnSpc>
              <a:spcBef>
                <a:spcPts val="1430"/>
              </a:spcBef>
              <a:buClr>
                <a:srgbClr val="000000"/>
              </a:buClr>
              <a:buChar char="•"/>
              <a:tabLst>
                <a:tab pos="41465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Tijd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zelfreflectie!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95186" y="2145919"/>
            <a:ext cx="24701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40">
                <a:solidFill>
                  <a:srgbClr val="FFFFFF"/>
                </a:solidFill>
                <a:latin typeface="Arial Black"/>
                <a:cs typeface="Arial Black"/>
              </a:rPr>
              <a:t>INHOUDSOPGAVE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04087" y="1450670"/>
            <a:ext cx="6500495" cy="2237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410845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C000"/>
                </a:solidFill>
                <a:latin typeface="Arial"/>
                <a:cs typeface="Arial"/>
              </a:rPr>
              <a:t>Berichten-</a:t>
            </a:r>
            <a:r>
              <a:rPr dirty="0" sz="2000" spc="-20" b="1">
                <a:solidFill>
                  <a:srgbClr val="FFC000"/>
                </a:solidFill>
                <a:latin typeface="Arial"/>
                <a:cs typeface="Arial"/>
              </a:rPr>
              <a:t>apps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2000">
              <a:latin typeface="Arial"/>
              <a:cs typeface="Arial"/>
            </a:endParaRPr>
          </a:p>
          <a:p>
            <a:pPr algn="ctr" marL="12700" marR="5080" indent="1905">
              <a:lnSpc>
                <a:spcPct val="14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Afhankelijk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organisatie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mogen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niet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messaging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werk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gebruikt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bepaalde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beperkingen</a:t>
            </a:r>
            <a:r>
              <a:rPr dirty="0" sz="2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vanwege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gegevensbescherming.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319520" cy="791845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pc="-140">
                <a:solidFill>
                  <a:srgbClr val="379C73"/>
                </a:solidFill>
              </a:rPr>
              <a:t>Welke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tools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kun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je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gebruiken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10">
                <a:solidFill>
                  <a:srgbClr val="379C73"/>
                </a:solidFill>
              </a:rPr>
              <a:t>voor </a:t>
            </a:r>
            <a:r>
              <a:rPr dirty="0" spc="-250">
                <a:solidFill>
                  <a:srgbClr val="379C73"/>
                </a:solidFill>
              </a:rPr>
              <a:t>veilige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communicatie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met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je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320">
                <a:solidFill>
                  <a:srgbClr val="379C73"/>
                </a:solidFill>
              </a:rPr>
              <a:t>collega's?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2735" y="1450670"/>
            <a:ext cx="8354695" cy="15881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441959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C000"/>
                </a:solidFill>
                <a:latin typeface="Arial"/>
                <a:cs typeface="Arial"/>
              </a:rPr>
              <a:t>Berichten-</a:t>
            </a:r>
            <a:r>
              <a:rPr dirty="0" sz="2000" spc="-20" b="1">
                <a:solidFill>
                  <a:srgbClr val="FFC000"/>
                </a:solidFill>
                <a:latin typeface="Arial"/>
                <a:cs typeface="Arial"/>
              </a:rPr>
              <a:t>apps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40100"/>
              </a:lnSpc>
              <a:spcBef>
                <a:spcPts val="183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laten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twee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messaging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zien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die</a:t>
            </a:r>
            <a:r>
              <a:rPr dirty="0" sz="16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9C73"/>
                </a:solidFill>
                <a:latin typeface="Arial"/>
                <a:cs typeface="Arial"/>
              </a:rPr>
              <a:t>GDPR-</a:t>
            </a:r>
            <a:r>
              <a:rPr dirty="0" sz="1600" b="1">
                <a:solidFill>
                  <a:srgbClr val="379C73"/>
                </a:solidFill>
                <a:latin typeface="Arial"/>
                <a:cs typeface="Arial"/>
              </a:rPr>
              <a:t>compliant</a:t>
            </a:r>
            <a:r>
              <a:rPr dirty="0" sz="1600" spc="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veel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gebruikt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worden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zorgmedewerkers in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EU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snelle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eenvoudige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communicatie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tussen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collega's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werk: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319520" cy="791845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pc="-140">
                <a:solidFill>
                  <a:srgbClr val="379C73"/>
                </a:solidFill>
              </a:rPr>
              <a:t>Welke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tools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kun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je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gebruiken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10">
                <a:solidFill>
                  <a:srgbClr val="379C73"/>
                </a:solidFill>
              </a:rPr>
              <a:t>voor </a:t>
            </a:r>
            <a:r>
              <a:rPr dirty="0" spc="-250">
                <a:solidFill>
                  <a:srgbClr val="379C73"/>
                </a:solidFill>
              </a:rPr>
              <a:t>veilige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communicatie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met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je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320">
                <a:solidFill>
                  <a:srgbClr val="379C73"/>
                </a:solidFill>
              </a:rPr>
              <a:t>collega's?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7523" y="3112007"/>
            <a:ext cx="1656588" cy="165658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30723" y="3112007"/>
            <a:ext cx="1656587" cy="165658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736595" y="4898542"/>
            <a:ext cx="7562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379C73"/>
                </a:solidFill>
                <a:latin typeface="Arial"/>
                <a:cs typeface="Arial"/>
              </a:rPr>
              <a:t>Doctolib</a:t>
            </a:r>
            <a:r>
              <a:rPr dirty="0" sz="900" spc="-4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379C73"/>
                </a:solidFill>
                <a:latin typeface="Arial"/>
                <a:cs typeface="Arial"/>
              </a:rPr>
              <a:t>Siilo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613272" y="4911953"/>
            <a:ext cx="4914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379C73"/>
                </a:solidFill>
                <a:latin typeface="Arial"/>
                <a:cs typeface="Arial"/>
              </a:rPr>
              <a:t>MedText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319520" cy="791845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pc="-140">
                <a:solidFill>
                  <a:srgbClr val="379C73"/>
                </a:solidFill>
              </a:rPr>
              <a:t>Welke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tools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kun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je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gebruiken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10">
                <a:solidFill>
                  <a:srgbClr val="379C73"/>
                </a:solidFill>
              </a:rPr>
              <a:t>voor </a:t>
            </a:r>
            <a:r>
              <a:rPr dirty="0" spc="-250">
                <a:solidFill>
                  <a:srgbClr val="379C73"/>
                </a:solidFill>
              </a:rPr>
              <a:t>veilige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communicatie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met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je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320">
                <a:solidFill>
                  <a:srgbClr val="379C73"/>
                </a:solidFill>
              </a:rPr>
              <a:t>collega's?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5472" y="1450670"/>
            <a:ext cx="5202555" cy="33096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761615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C000"/>
                </a:solidFill>
                <a:latin typeface="Arial"/>
                <a:cs typeface="Arial"/>
              </a:rPr>
              <a:t>Berichten-</a:t>
            </a:r>
            <a:r>
              <a:rPr dirty="0" sz="2000" spc="-20" b="1">
                <a:solidFill>
                  <a:srgbClr val="FFC000"/>
                </a:solidFill>
                <a:latin typeface="Arial"/>
                <a:cs typeface="Arial"/>
              </a:rPr>
              <a:t>apps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2000">
              <a:latin typeface="Arial"/>
              <a:cs typeface="Arial"/>
            </a:endParaRPr>
          </a:p>
          <a:p>
            <a:pPr marL="12700" marR="115570">
              <a:lnSpc>
                <a:spcPct val="100000"/>
              </a:lnSpc>
            </a:pP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Doctolib</a:t>
            </a:r>
            <a:r>
              <a:rPr dirty="0" sz="1400" spc="-7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Siilo</a:t>
            </a:r>
            <a:r>
              <a:rPr dirty="0" sz="1400" spc="-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verbetert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veilige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communicatie</a:t>
            </a:r>
            <a:r>
              <a:rPr dirty="0" sz="1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tussen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professionals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 de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gezondheidszorg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end-to-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end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encryptie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berichten,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spraak-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videogesprekken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beschermde mediabibliotheek.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vergemakkelijkt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beheer</a:t>
            </a:r>
            <a:r>
              <a:rPr dirty="0" sz="1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patiëntenzaken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via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georganiseerde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chats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PDF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geëxporteerd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biedt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bewerken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foto's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vertrouwelijkheid.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196215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Daarnaast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bevat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medisch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adresboek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netwerken,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aanpasbare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beschikbaarheidsstatussen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donkere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modus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's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nachts.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2035" y="1656587"/>
            <a:ext cx="2939795" cy="337870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677025" y="4891836"/>
            <a:ext cx="101536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Afbeelding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siilo.com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319520" cy="791845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pc="-140">
                <a:solidFill>
                  <a:srgbClr val="379C73"/>
                </a:solidFill>
              </a:rPr>
              <a:t>Welke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tools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kun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je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gebruiken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10">
                <a:solidFill>
                  <a:srgbClr val="379C73"/>
                </a:solidFill>
              </a:rPr>
              <a:t>voor </a:t>
            </a:r>
            <a:r>
              <a:rPr dirty="0" spc="-250">
                <a:solidFill>
                  <a:srgbClr val="379C73"/>
                </a:solidFill>
              </a:rPr>
              <a:t>veilige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communicatie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met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je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320">
                <a:solidFill>
                  <a:srgbClr val="379C73"/>
                </a:solidFill>
              </a:rPr>
              <a:t>collega's?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03961" y="1450670"/>
            <a:ext cx="5691505" cy="34912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1305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C000"/>
                </a:solidFill>
                <a:latin typeface="Arial"/>
                <a:cs typeface="Arial"/>
              </a:rPr>
              <a:t>Berichten-</a:t>
            </a:r>
            <a:r>
              <a:rPr dirty="0" sz="2000" spc="-20" b="1">
                <a:solidFill>
                  <a:srgbClr val="FFC000"/>
                </a:solidFill>
                <a:latin typeface="Arial"/>
                <a:cs typeface="Arial"/>
              </a:rPr>
              <a:t>apps</a:t>
            </a:r>
            <a:endParaRPr sz="2000">
              <a:latin typeface="Arial"/>
              <a:cs typeface="Arial"/>
            </a:endParaRPr>
          </a:p>
          <a:p>
            <a:pPr marL="12700" marR="256540">
              <a:lnSpc>
                <a:spcPct val="100000"/>
              </a:lnSpc>
              <a:spcBef>
                <a:spcPts val="1475"/>
              </a:spcBef>
            </a:pP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MedText</a:t>
            </a:r>
            <a:r>
              <a:rPr dirty="0" sz="15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is</a:t>
            </a:r>
            <a:r>
              <a:rPr dirty="0" sz="15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GDPR-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compliant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communicatie-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5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voor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professionals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gezondheidszorg,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mogelijk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maakt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om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snel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veilig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patiëntinformatie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delen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focus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op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dataprivacy.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biedt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brede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toegankelijkheid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5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apparaten,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maat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gemaakt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unieke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communicatiebehoeften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gezondheidszorg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beschikt</a:t>
            </a:r>
            <a:r>
              <a:rPr dirty="0" sz="15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eenvoudige,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intuïtieve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interface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robuuste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beveiligingsmaatregelen.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 marR="71755">
              <a:lnSpc>
                <a:spcPct val="10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belangrijkste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functies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behoren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veelzijdige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opties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voor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berichten,</a:t>
            </a:r>
            <a:r>
              <a:rPr dirty="0" sz="15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prioritering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dringende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communicatie,</a:t>
            </a:r>
            <a:r>
              <a:rPr dirty="0" sz="15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ondersteuning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teamwerk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samenwerking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tussen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organisaties.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831330" y="4948529"/>
            <a:ext cx="110617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Afbeelding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medtext.eu</a:t>
            </a:r>
            <a:endParaRPr sz="7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5426" y="1099633"/>
            <a:ext cx="1956707" cy="372515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4682" y="1450670"/>
            <a:ext cx="4062095" cy="2378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1397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C000"/>
                </a:solidFill>
                <a:latin typeface="Arial"/>
                <a:cs typeface="Arial"/>
              </a:rPr>
              <a:t>HoloLens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20"/>
              </a:spcBef>
            </a:pP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  <a:spcBef>
                <a:spcPts val="5"/>
              </a:spcBef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Microsoft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HoloLens</a:t>
            </a:r>
            <a:r>
              <a:rPr dirty="0" sz="18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is</a:t>
            </a:r>
            <a:r>
              <a:rPr dirty="0" sz="18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augmented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reality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(AR)/mixed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reality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(MR)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headset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ontwikkeld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geproduceerd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Microsoft.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319520" cy="791845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pc="-140">
                <a:solidFill>
                  <a:srgbClr val="379C73"/>
                </a:solidFill>
              </a:rPr>
              <a:t>Welke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tools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kun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je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gebruiken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10">
                <a:solidFill>
                  <a:srgbClr val="379C73"/>
                </a:solidFill>
              </a:rPr>
              <a:t>voor </a:t>
            </a:r>
            <a:r>
              <a:rPr dirty="0" spc="-250">
                <a:solidFill>
                  <a:srgbClr val="379C73"/>
                </a:solidFill>
              </a:rPr>
              <a:t>veilige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communicatie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met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je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320">
                <a:solidFill>
                  <a:srgbClr val="379C73"/>
                </a:solidFill>
              </a:rPr>
              <a:t>collega's?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5420" y="2432304"/>
            <a:ext cx="3564635" cy="237744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870954" y="4948529"/>
            <a:ext cx="1028700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Afbeelding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97865" y="1450670"/>
            <a:ext cx="8464550" cy="338327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96266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C000"/>
                </a:solidFill>
                <a:latin typeface="Arial"/>
                <a:cs typeface="Arial"/>
              </a:rPr>
              <a:t>HoloLens</a:t>
            </a: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  <a:spcBef>
                <a:spcPts val="118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5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apparaat</a:t>
            </a:r>
            <a:r>
              <a:rPr dirty="0" sz="15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maakt</a:t>
            </a:r>
            <a:r>
              <a:rPr dirty="0" sz="15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een</a:t>
            </a:r>
            <a:r>
              <a:rPr dirty="0" sz="1500" spc="15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gedeelde</a:t>
            </a:r>
            <a:r>
              <a:rPr dirty="0" sz="1500" spc="18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visuele</a:t>
            </a:r>
            <a:r>
              <a:rPr dirty="0" sz="1500" spc="17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omgeving</a:t>
            </a:r>
            <a:r>
              <a:rPr dirty="0" sz="1500" spc="16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mogelijk,</a:t>
            </a:r>
            <a:r>
              <a:rPr dirty="0" sz="1500" spc="16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waar</a:t>
            </a:r>
            <a:r>
              <a:rPr dirty="0" sz="15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teamleden,</a:t>
            </a:r>
            <a:r>
              <a:rPr dirty="0" sz="15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ongeacht</a:t>
            </a:r>
            <a:r>
              <a:rPr dirty="0" sz="15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hun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fysieke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locatie,</a:t>
            </a:r>
            <a:r>
              <a:rPr dirty="0" sz="15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dezelfde</a:t>
            </a:r>
            <a:r>
              <a:rPr dirty="0" sz="15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3D-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modellen</a:t>
            </a:r>
            <a:r>
              <a:rPr dirty="0" sz="15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patiëntgegevens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5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zien</a:t>
            </a:r>
            <a:r>
              <a:rPr dirty="0" sz="15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ermee</a:t>
            </a:r>
            <a:r>
              <a:rPr dirty="0" sz="15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5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werken,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waardoor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effectievere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discussie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samenwerking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behandelplannen</a:t>
            </a:r>
            <a:r>
              <a:rPr dirty="0" sz="15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mogelijk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wordt.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500">
              <a:latin typeface="Arial"/>
              <a:cs typeface="Arial"/>
            </a:endParaRPr>
          </a:p>
          <a:p>
            <a:pPr algn="just" marL="12700" marR="6985">
              <a:lnSpc>
                <a:spcPct val="1401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HoloLens</a:t>
            </a:r>
            <a:r>
              <a:rPr dirty="0" sz="15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ondersteunt</a:t>
            </a:r>
            <a:r>
              <a:rPr dirty="0" sz="15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live,</a:t>
            </a:r>
            <a:r>
              <a:rPr dirty="0" sz="1500" spc="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holografische telepresence</a:t>
            </a:r>
            <a:r>
              <a:rPr dirty="0" sz="1500" spc="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van</a:t>
            </a:r>
            <a:r>
              <a:rPr dirty="0" sz="1500" spc="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experts</a:t>
            </a:r>
            <a:r>
              <a:rPr dirty="0" sz="1500" spc="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op</a:t>
            </a:r>
            <a:r>
              <a:rPr dirty="0" sz="1500" spc="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79C73"/>
                </a:solidFill>
                <a:latin typeface="Arial"/>
                <a:cs typeface="Arial"/>
              </a:rPr>
              <a:t>afstand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5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5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onmiddellijk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advies</a:t>
            </a:r>
            <a:r>
              <a:rPr dirty="0" sz="15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 ondersteuning</a:t>
            </a:r>
            <a:r>
              <a:rPr dirty="0" sz="15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bieden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tijdens medische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procedures,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waardoor</a:t>
            </a:r>
            <a:r>
              <a:rPr dirty="0" sz="15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collaboratieve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zorgomgeving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bevorderd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traditionele</a:t>
            </a:r>
            <a:r>
              <a:rPr dirty="0" sz="15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geografische</a:t>
            </a:r>
            <a:r>
              <a:rPr dirty="0" sz="15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beperkingen</a:t>
            </a:r>
            <a:r>
              <a:rPr dirty="0" sz="15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overstijgt.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Klik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5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5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LINK</a:t>
            </a:r>
            <a:r>
              <a:rPr dirty="0" u="sng" sz="15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u="none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u="none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zien</a:t>
            </a:r>
            <a:r>
              <a:rPr dirty="0" u="none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u="none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u="none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none" sz="1500" spc="-10">
                <a:solidFill>
                  <a:srgbClr val="585858"/>
                </a:solidFill>
                <a:latin typeface="Arial"/>
                <a:cs typeface="Arial"/>
              </a:rPr>
              <a:t>eruitziet!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319520" cy="791845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pc="-140">
                <a:solidFill>
                  <a:srgbClr val="379C73"/>
                </a:solidFill>
              </a:rPr>
              <a:t>Welke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tools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kun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je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gebruiken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10">
                <a:solidFill>
                  <a:srgbClr val="379C73"/>
                </a:solidFill>
              </a:rPr>
              <a:t>voor </a:t>
            </a:r>
            <a:r>
              <a:rPr dirty="0" spc="-250">
                <a:solidFill>
                  <a:srgbClr val="379C73"/>
                </a:solidFill>
              </a:rPr>
              <a:t>veilige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communicatie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met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je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320">
                <a:solidFill>
                  <a:srgbClr val="379C73"/>
                </a:solidFill>
              </a:rPr>
              <a:t>collega's?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319520" cy="791845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60"/>
              </a:spcBef>
            </a:pPr>
            <a:r>
              <a:rPr dirty="0" spc="-140">
                <a:solidFill>
                  <a:srgbClr val="379C73"/>
                </a:solidFill>
              </a:rPr>
              <a:t>Welke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digitale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tools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kun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je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gebruiken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10">
                <a:solidFill>
                  <a:srgbClr val="379C73"/>
                </a:solidFill>
              </a:rPr>
              <a:t>voor </a:t>
            </a:r>
            <a:r>
              <a:rPr dirty="0" spc="-250">
                <a:solidFill>
                  <a:srgbClr val="379C73"/>
                </a:solidFill>
              </a:rPr>
              <a:t>veilige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communicatie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185">
                <a:solidFill>
                  <a:srgbClr val="379C73"/>
                </a:solidFill>
              </a:rPr>
              <a:t>met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je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320">
                <a:solidFill>
                  <a:srgbClr val="379C73"/>
                </a:solidFill>
              </a:rPr>
              <a:t>collega's?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00201" y="1450670"/>
            <a:ext cx="7196455" cy="11918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499109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C000"/>
                </a:solidFill>
                <a:latin typeface="Arial"/>
                <a:cs typeface="Arial"/>
              </a:rPr>
              <a:t>HoloLens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10"/>
              </a:spcBef>
            </a:pP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Ontdek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mogelijkheden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de</a:t>
            </a:r>
            <a:r>
              <a:rPr dirty="0" sz="14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HoloLens</a:t>
            </a:r>
            <a:r>
              <a:rPr dirty="0" sz="14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79C73"/>
                </a:solidFill>
                <a:latin typeface="Arial"/>
                <a:cs typeface="Arial"/>
              </a:rPr>
              <a:t>2</a:t>
            </a:r>
            <a:r>
              <a:rPr dirty="0" sz="14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krijg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ervan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onder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knie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endParaRPr sz="1400">
              <a:latin typeface="Arial"/>
              <a:cs typeface="Arial"/>
            </a:endParaRPr>
          </a:p>
          <a:p>
            <a:pPr algn="ctr" marL="5715">
              <a:lnSpc>
                <a:spcPct val="10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instructievideo</a:t>
            </a:r>
            <a:r>
              <a:rPr dirty="0" sz="1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bekijken!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157473" y="4554727"/>
            <a:ext cx="2107565" cy="3892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Microsoft</a:t>
            </a:r>
            <a:r>
              <a:rPr dirty="0" sz="10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Hololens</a:t>
            </a:r>
            <a:r>
              <a:rPr dirty="0" sz="1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1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585858"/>
                </a:solidFill>
                <a:latin typeface="Arial"/>
                <a:cs typeface="Arial"/>
              </a:rPr>
              <a:t>gebruiken</a:t>
            </a:r>
            <a:endParaRPr sz="1000">
              <a:latin typeface="Arial"/>
              <a:cs typeface="Arial"/>
            </a:endParaRPr>
          </a:p>
          <a:p>
            <a:pPr algn="ctr" marL="34925">
              <a:lnSpc>
                <a:spcPct val="100000"/>
              </a:lnSpc>
              <a:spcBef>
                <a:spcPts val="830"/>
              </a:spcBef>
            </a:pPr>
            <a:r>
              <a:rPr dirty="0" sz="700" spc="-10">
                <a:latin typeface="Arial"/>
                <a:cs typeface="Arial"/>
              </a:rPr>
              <a:t>https:/</a:t>
            </a:r>
            <a:r>
              <a:rPr dirty="0" sz="700" spc="-10">
                <a:latin typeface="Arial"/>
                <a:cs typeface="Arial"/>
                <a:hlinkClick r:id="rId3"/>
              </a:rPr>
              <a:t>/www.youtube.com/watch?v=4sZY_Daxg1U</a:t>
            </a:r>
            <a:endParaRPr sz="7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2344" y="2740151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6938009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pc="-105">
                <a:solidFill>
                  <a:srgbClr val="379C73"/>
                </a:solidFill>
              </a:rPr>
              <a:t>Waarom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320">
                <a:solidFill>
                  <a:srgbClr val="379C73"/>
                </a:solidFill>
              </a:rPr>
              <a:t>is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45">
                <a:solidFill>
                  <a:srgbClr val="379C73"/>
                </a:solidFill>
              </a:rPr>
              <a:t>veilige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communicatie</a:t>
            </a:r>
            <a:r>
              <a:rPr dirty="0" spc="-4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belangrijk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55">
                <a:solidFill>
                  <a:srgbClr val="379C73"/>
                </a:solidFill>
              </a:rPr>
              <a:t>op </a:t>
            </a:r>
            <a:r>
              <a:rPr dirty="0" spc="-215">
                <a:solidFill>
                  <a:srgbClr val="379C73"/>
                </a:solidFill>
              </a:rPr>
              <a:t>het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330">
                <a:solidFill>
                  <a:srgbClr val="379C73"/>
                </a:solidFill>
              </a:rPr>
              <a:t>werk?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47496" y="2133346"/>
            <a:ext cx="7747000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Welke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communicatiemiddelen</a:t>
            </a:r>
            <a:r>
              <a:rPr dirty="0" sz="2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jouw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land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organisatie?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effectieve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communicatie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collega's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verbeterd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via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mediakanalen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moderne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werkomgeving?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05231"/>
            <a:ext cx="661860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75"/>
              <a:t>Digitale</a:t>
            </a:r>
            <a:r>
              <a:rPr dirty="0" sz="2200" spc="-100"/>
              <a:t> </a:t>
            </a:r>
            <a:r>
              <a:rPr dirty="0" sz="2200" spc="-185"/>
              <a:t>hulpmiddelen</a:t>
            </a:r>
            <a:r>
              <a:rPr dirty="0" sz="2200" spc="-55"/>
              <a:t> </a:t>
            </a:r>
            <a:r>
              <a:rPr dirty="0" sz="2200" spc="-195"/>
              <a:t>installeren</a:t>
            </a:r>
            <a:r>
              <a:rPr dirty="0" sz="2200" spc="-85"/>
              <a:t> </a:t>
            </a:r>
            <a:r>
              <a:rPr dirty="0" sz="2200" spc="-185"/>
              <a:t>op</a:t>
            </a:r>
            <a:r>
              <a:rPr dirty="0" sz="2200" spc="-90"/>
              <a:t> </a:t>
            </a:r>
            <a:r>
              <a:rPr dirty="0" sz="2200" spc="-285"/>
              <a:t>uw</a:t>
            </a:r>
            <a:r>
              <a:rPr dirty="0" sz="2200" spc="-90"/>
              <a:t> </a:t>
            </a:r>
            <a:r>
              <a:rPr dirty="0" sz="2200" spc="-170"/>
              <a:t>apparaten</a:t>
            </a:r>
            <a:endParaRPr sz="2200"/>
          </a:p>
        </p:txBody>
      </p:sp>
      <p:sp>
        <p:nvSpPr>
          <p:cNvPr id="7" name="object 7" descr=""/>
          <p:cNvSpPr txBox="1"/>
          <p:nvPr/>
        </p:nvSpPr>
        <p:spPr>
          <a:xfrm>
            <a:off x="542036" y="1514602"/>
            <a:ext cx="5115560" cy="32581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5300" b="1">
                <a:solidFill>
                  <a:srgbClr val="3E3E3E"/>
                </a:solidFill>
                <a:latin typeface="Arial"/>
                <a:cs typeface="Arial"/>
              </a:rPr>
              <a:t>Hoe</a:t>
            </a:r>
            <a:r>
              <a:rPr dirty="0" sz="53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300" b="1">
                <a:solidFill>
                  <a:srgbClr val="3E3E3E"/>
                </a:solidFill>
                <a:latin typeface="Arial"/>
                <a:cs typeface="Arial"/>
              </a:rPr>
              <a:t>kun</a:t>
            </a:r>
            <a:r>
              <a:rPr dirty="0" sz="5300" spc="-2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300" b="1">
                <a:solidFill>
                  <a:srgbClr val="3E3E3E"/>
                </a:solidFill>
                <a:latin typeface="Arial"/>
                <a:cs typeface="Arial"/>
              </a:rPr>
              <a:t>je</a:t>
            </a:r>
            <a:r>
              <a:rPr dirty="0" sz="5300" spc="-2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300" spc="-20" b="1">
                <a:solidFill>
                  <a:srgbClr val="379C73"/>
                </a:solidFill>
                <a:latin typeface="Arial"/>
                <a:cs typeface="Arial"/>
              </a:rPr>
              <a:t>deze </a:t>
            </a:r>
            <a:r>
              <a:rPr dirty="0" sz="5300" b="1">
                <a:solidFill>
                  <a:srgbClr val="379C73"/>
                </a:solidFill>
                <a:latin typeface="Arial"/>
                <a:cs typeface="Arial"/>
              </a:rPr>
              <a:t>tools</a:t>
            </a:r>
            <a:r>
              <a:rPr dirty="0" sz="53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5300" b="1">
                <a:solidFill>
                  <a:srgbClr val="3E3E3E"/>
                </a:solidFill>
                <a:latin typeface="Arial"/>
                <a:cs typeface="Arial"/>
              </a:rPr>
              <a:t>op</a:t>
            </a:r>
            <a:r>
              <a:rPr dirty="0" sz="5300" spc="-1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300" spc="-25" b="1">
                <a:solidFill>
                  <a:srgbClr val="3E3E3E"/>
                </a:solidFill>
                <a:latin typeface="Arial"/>
                <a:cs typeface="Arial"/>
              </a:rPr>
              <a:t>je </a:t>
            </a:r>
            <a:r>
              <a:rPr dirty="0" sz="5300" spc="-10" b="1">
                <a:solidFill>
                  <a:srgbClr val="3E3E3E"/>
                </a:solidFill>
                <a:latin typeface="Arial"/>
                <a:cs typeface="Arial"/>
              </a:rPr>
              <a:t>apparaten </a:t>
            </a:r>
            <a:r>
              <a:rPr dirty="0" sz="5300" spc="-10" b="1">
                <a:solidFill>
                  <a:srgbClr val="379C73"/>
                </a:solidFill>
                <a:latin typeface="Arial"/>
                <a:cs typeface="Arial"/>
              </a:rPr>
              <a:t>installeren</a:t>
            </a:r>
            <a:endParaRPr sz="53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Apps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downloaden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22147" y="1939558"/>
            <a:ext cx="7426325" cy="19043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40100"/>
              </a:lnSpc>
              <a:spcBef>
                <a:spcPts val="100"/>
              </a:spcBef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Voordat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downloadt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werkapparaten,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moet</a:t>
            </a:r>
            <a:r>
              <a:rPr dirty="0" sz="2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je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ervoor</a:t>
            </a:r>
            <a:r>
              <a:rPr dirty="0" sz="22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zorgen</a:t>
            </a:r>
            <a:r>
              <a:rPr dirty="0" sz="22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dat</a:t>
            </a:r>
            <a:r>
              <a:rPr dirty="0" sz="22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je</a:t>
            </a:r>
            <a:r>
              <a:rPr dirty="0" sz="22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voldoet</a:t>
            </a:r>
            <a:r>
              <a:rPr dirty="0" sz="22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aan</a:t>
            </a:r>
            <a:r>
              <a:rPr dirty="0" sz="22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379C73"/>
                </a:solidFill>
                <a:latin typeface="Arial"/>
                <a:cs typeface="Arial"/>
              </a:rPr>
              <a:t>de </a:t>
            </a:r>
            <a:r>
              <a:rPr dirty="0" sz="2200" spc="-10" b="1">
                <a:solidFill>
                  <a:srgbClr val="379C73"/>
                </a:solidFill>
                <a:latin typeface="Arial"/>
                <a:cs typeface="Arial"/>
              </a:rPr>
              <a:t>veiligheidsvoorschriften</a:t>
            </a:r>
            <a:r>
              <a:rPr dirty="0" sz="2200" spc="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van</a:t>
            </a:r>
            <a:r>
              <a:rPr dirty="0" sz="2200" spc="-3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de</a:t>
            </a:r>
            <a:r>
              <a:rPr dirty="0" sz="22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79C73"/>
                </a:solidFill>
                <a:latin typeface="Arial"/>
                <a:cs typeface="Arial"/>
              </a:rPr>
              <a:t>organisatie</a:t>
            </a:r>
            <a:r>
              <a:rPr dirty="0" sz="22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IT-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afdeling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supervisor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2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raadplegen!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0829" y="1199910"/>
            <a:ext cx="5765165" cy="14351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5"/>
              </a:spcBef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zorgomgevingen</a:t>
            </a:r>
            <a:r>
              <a:rPr dirty="0" sz="2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gebruiken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zorgverleners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39966"/>
                </a:solidFill>
                <a:latin typeface="Arial"/>
                <a:cs typeface="Arial"/>
              </a:rPr>
              <a:t>digitale</a:t>
            </a:r>
            <a:r>
              <a:rPr dirty="0" sz="22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39966"/>
                </a:solidFill>
                <a:latin typeface="Arial"/>
                <a:cs typeface="Arial"/>
              </a:rPr>
              <a:t>tools</a:t>
            </a:r>
            <a:r>
              <a:rPr dirty="0" sz="22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ze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dagelijks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geven</a:t>
            </a:r>
            <a:r>
              <a:rPr dirty="0" sz="2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organiseren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beheren.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4"/>
              <a:t>Hulpmiddelen</a:t>
            </a:r>
            <a:r>
              <a:rPr dirty="0" spc="-40"/>
              <a:t> </a:t>
            </a:r>
            <a:r>
              <a:rPr dirty="0" spc="-195"/>
              <a:t>in</a:t>
            </a:r>
            <a:r>
              <a:rPr dirty="0" spc="-100"/>
              <a:t> </a:t>
            </a:r>
            <a:r>
              <a:rPr dirty="0" spc="-254"/>
              <a:t>de</a:t>
            </a:r>
            <a:r>
              <a:rPr dirty="0" spc="-95"/>
              <a:t> </a:t>
            </a:r>
            <a:r>
              <a:rPr dirty="0" spc="-220"/>
              <a:t>gezondheidszorg</a:t>
            </a:r>
            <a:r>
              <a:rPr dirty="0" spc="-60"/>
              <a:t> </a:t>
            </a:r>
            <a:r>
              <a:rPr dirty="0" spc="-165"/>
              <a:t>voor</a:t>
            </a:r>
            <a:r>
              <a:rPr dirty="0" spc="-100"/>
              <a:t> </a:t>
            </a:r>
            <a:r>
              <a:rPr dirty="0" spc="-95"/>
              <a:t>het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2011" y="3153155"/>
            <a:ext cx="2523743" cy="172973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Apps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downloaden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61568" y="1058154"/>
            <a:ext cx="6676390" cy="3714750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marL="49530">
              <a:lnSpc>
                <a:spcPct val="100000"/>
              </a:lnSpc>
              <a:spcBef>
                <a:spcPts val="969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Volg</a:t>
            </a:r>
            <a:r>
              <a:rPr dirty="0" sz="18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deze</a:t>
            </a:r>
            <a:r>
              <a:rPr dirty="0" sz="18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stappen</a:t>
            </a:r>
            <a:r>
              <a:rPr dirty="0" sz="18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om</a:t>
            </a:r>
            <a:r>
              <a:rPr dirty="0" sz="18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een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app</a:t>
            </a:r>
            <a:r>
              <a:rPr dirty="0" sz="18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te</a:t>
            </a:r>
            <a:r>
              <a:rPr dirty="0" sz="18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downloaden</a:t>
            </a:r>
            <a:r>
              <a:rPr dirty="0" sz="18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op</a:t>
            </a:r>
            <a:r>
              <a:rPr dirty="0" sz="18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je</a:t>
            </a:r>
            <a:r>
              <a:rPr dirty="0" sz="18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Android-</a:t>
            </a:r>
            <a:endParaRPr sz="1800">
              <a:latin typeface="Arial"/>
              <a:cs typeface="Arial"/>
            </a:endParaRPr>
          </a:p>
          <a:p>
            <a:pPr marL="49530">
              <a:lnSpc>
                <a:spcPts val="1989"/>
              </a:lnSpc>
              <a:spcBef>
                <a:spcPts val="865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telefoon:</a:t>
            </a:r>
            <a:endParaRPr sz="1800">
              <a:latin typeface="Arial"/>
              <a:cs typeface="Arial"/>
            </a:endParaRPr>
          </a:p>
          <a:p>
            <a:pPr marL="49530">
              <a:lnSpc>
                <a:spcPts val="1270"/>
              </a:lnSpc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Open</a:t>
            </a:r>
            <a:r>
              <a:rPr dirty="0" sz="1200" spc="-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Google</a:t>
            </a:r>
            <a:r>
              <a:rPr dirty="0" sz="12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379C73"/>
                </a:solidFill>
                <a:latin typeface="Arial"/>
                <a:cs typeface="Arial"/>
              </a:rPr>
              <a:t>Play:</a:t>
            </a:r>
            <a:endParaRPr sz="1200">
              <a:latin typeface="Arial"/>
              <a:cs typeface="Arial"/>
            </a:endParaRPr>
          </a:p>
          <a:p>
            <a:pPr marL="49530">
              <a:lnSpc>
                <a:spcPct val="100000"/>
              </a:lnSpc>
              <a:spcBef>
                <a:spcPts val="58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Zoek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open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Play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Store-app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apparaat.</a:t>
            </a:r>
            <a:endParaRPr sz="1200">
              <a:latin typeface="Arial"/>
              <a:cs typeface="Arial"/>
            </a:endParaRPr>
          </a:p>
          <a:p>
            <a:pPr marL="4953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computer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gebruikt,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ga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play.google.com.</a:t>
            </a:r>
            <a:endParaRPr sz="1200">
              <a:latin typeface="Arial"/>
              <a:cs typeface="Arial"/>
            </a:endParaRPr>
          </a:p>
          <a:p>
            <a:pPr marL="49530">
              <a:lnSpc>
                <a:spcPct val="100000"/>
              </a:lnSpc>
              <a:spcBef>
                <a:spcPts val="500"/>
              </a:spcBef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Zoek</a:t>
            </a:r>
            <a:r>
              <a:rPr dirty="0" sz="12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de</a:t>
            </a:r>
            <a:r>
              <a:rPr dirty="0" sz="12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app</a:t>
            </a:r>
            <a:r>
              <a:rPr dirty="0" sz="12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die</a:t>
            </a:r>
            <a:r>
              <a:rPr dirty="0" sz="12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je </a:t>
            </a:r>
            <a:r>
              <a:rPr dirty="0" sz="1200" spc="-20" b="1">
                <a:solidFill>
                  <a:srgbClr val="379C73"/>
                </a:solidFill>
                <a:latin typeface="Arial"/>
                <a:cs typeface="Arial"/>
              </a:rPr>
              <a:t>wilt:</a:t>
            </a:r>
            <a:endParaRPr sz="1200">
              <a:latin typeface="Arial"/>
              <a:cs typeface="Arial"/>
            </a:endParaRPr>
          </a:p>
          <a:p>
            <a:pPr marL="4953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Zoek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2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waarin je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geïnteresseerd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bent.</a:t>
            </a:r>
            <a:endParaRPr sz="1200">
              <a:latin typeface="Arial"/>
              <a:cs typeface="Arial"/>
            </a:endParaRPr>
          </a:p>
          <a:p>
            <a:pPr marL="49530" marR="1080135">
              <a:lnSpc>
                <a:spcPct val="140000"/>
              </a:lnSpc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Controleer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downloaden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betrouwbaarheid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van de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recensies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lezen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sterwaardering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aantal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downloads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2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controleren.</a:t>
            </a:r>
            <a:endParaRPr sz="1200">
              <a:latin typeface="Arial"/>
              <a:cs typeface="Arial"/>
            </a:endParaRPr>
          </a:p>
          <a:p>
            <a:pPr marL="49530" marR="996315">
              <a:lnSpc>
                <a:spcPct val="140000"/>
              </a:lnSpc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Scroll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beneden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gedeelte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"Beoordelingen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recensies"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individuele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recensies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lezen.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Installeer</a:t>
            </a:r>
            <a:r>
              <a:rPr dirty="0" sz="12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de</a:t>
            </a:r>
            <a:r>
              <a:rPr dirty="0" sz="12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379C73"/>
                </a:solidFill>
                <a:latin typeface="Arial"/>
                <a:cs typeface="Arial"/>
              </a:rPr>
              <a:t>app:</a:t>
            </a:r>
            <a:endParaRPr sz="1200">
              <a:latin typeface="Arial"/>
              <a:cs typeface="Arial"/>
            </a:endParaRPr>
          </a:p>
          <a:p>
            <a:pPr marL="12700" marR="2343785">
              <a:lnSpc>
                <a:spcPct val="140000"/>
              </a:lnSpc>
            </a:pP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Zodra</a:t>
            </a:r>
            <a:r>
              <a:rPr dirty="0" sz="12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je</a:t>
            </a:r>
            <a:r>
              <a:rPr dirty="0" sz="12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een</a:t>
            </a:r>
            <a:r>
              <a:rPr dirty="0" sz="12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app</a:t>
            </a:r>
            <a:r>
              <a:rPr dirty="0" sz="12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hebt</a:t>
            </a:r>
            <a:r>
              <a:rPr dirty="0" sz="12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gekozen,</a:t>
            </a:r>
            <a:r>
              <a:rPr dirty="0" sz="12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tik je</a:t>
            </a:r>
            <a:r>
              <a:rPr dirty="0" sz="12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op</a:t>
            </a:r>
            <a:r>
              <a:rPr dirty="0" sz="12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"Installeren"</a:t>
            </a:r>
            <a:r>
              <a:rPr dirty="0" sz="12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voor</a:t>
            </a:r>
            <a:r>
              <a:rPr dirty="0" sz="1200" spc="-10">
                <a:solidFill>
                  <a:srgbClr val="3E3E3E"/>
                </a:solidFill>
                <a:latin typeface="Arial"/>
                <a:cs typeface="Arial"/>
              </a:rPr>
              <a:t> gratis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apps</a:t>
            </a:r>
            <a:r>
              <a:rPr dirty="0" sz="12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of</a:t>
            </a:r>
            <a:r>
              <a:rPr dirty="0" sz="12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op</a:t>
            </a:r>
            <a:r>
              <a:rPr dirty="0" sz="12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12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prijs</a:t>
            </a:r>
            <a:r>
              <a:rPr dirty="0" sz="1200" spc="-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van</a:t>
            </a:r>
            <a:r>
              <a:rPr dirty="0" sz="12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12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app</a:t>
            </a:r>
            <a:r>
              <a:rPr dirty="0" sz="12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als</a:t>
            </a:r>
            <a:r>
              <a:rPr dirty="0" sz="12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het</a:t>
            </a:r>
            <a:r>
              <a:rPr dirty="0" sz="12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een</a:t>
            </a:r>
            <a:r>
              <a:rPr dirty="0" sz="12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betaalde</a:t>
            </a:r>
            <a:r>
              <a:rPr dirty="0" sz="12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app</a:t>
            </a:r>
            <a:r>
              <a:rPr dirty="0" sz="1200" spc="-5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3E3E3E"/>
                </a:solidFill>
                <a:latin typeface="Arial"/>
                <a:cs typeface="Arial"/>
              </a:rPr>
              <a:t>is.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54684"/>
            <a:ext cx="8074025" cy="3927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Volg</a:t>
            </a:r>
            <a:r>
              <a:rPr dirty="0" sz="16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deze</a:t>
            </a:r>
            <a:r>
              <a:rPr dirty="0" sz="16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stappen om</a:t>
            </a:r>
            <a:r>
              <a:rPr dirty="0" sz="16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een</a:t>
            </a:r>
            <a:r>
              <a:rPr dirty="0" sz="16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app</a:t>
            </a:r>
            <a:r>
              <a:rPr dirty="0" sz="1600" spc="-1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te downloaden</a:t>
            </a:r>
            <a:r>
              <a:rPr dirty="0" sz="16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op</a:t>
            </a:r>
            <a:r>
              <a:rPr dirty="0" sz="1600" spc="-1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je</a:t>
            </a:r>
            <a:r>
              <a:rPr dirty="0" sz="1600" spc="-10" b="1">
                <a:solidFill>
                  <a:srgbClr val="FFC000"/>
                </a:solidFill>
                <a:latin typeface="Arial"/>
                <a:cs typeface="Arial"/>
              </a:rPr>
              <a:t> Android-telefoon: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1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Open</a:t>
            </a:r>
            <a:r>
              <a:rPr dirty="0" sz="12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de</a:t>
            </a:r>
            <a:r>
              <a:rPr dirty="0" sz="12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App</a:t>
            </a:r>
            <a:r>
              <a:rPr dirty="0" sz="1200" spc="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79C73"/>
                </a:solidFill>
                <a:latin typeface="Arial"/>
                <a:cs typeface="Arial"/>
              </a:rPr>
              <a:t>Store-</a:t>
            </a:r>
            <a:r>
              <a:rPr dirty="0" sz="1200" spc="-25" b="1">
                <a:solidFill>
                  <a:srgbClr val="379C73"/>
                </a:solidFill>
                <a:latin typeface="Arial"/>
                <a:cs typeface="Arial"/>
              </a:rPr>
              <a:t>app</a:t>
            </a:r>
            <a:endParaRPr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22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Open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AppStore-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op je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iPhone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2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iPad.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Zoek</a:t>
            </a:r>
            <a:r>
              <a:rPr dirty="0" sz="12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de</a:t>
            </a:r>
            <a:r>
              <a:rPr dirty="0" sz="12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app</a:t>
            </a:r>
            <a:r>
              <a:rPr dirty="0" sz="12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die</a:t>
            </a:r>
            <a:r>
              <a:rPr dirty="0" sz="12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je </a:t>
            </a:r>
            <a:r>
              <a:rPr dirty="0" sz="1200" spc="-20" b="1">
                <a:solidFill>
                  <a:srgbClr val="379C73"/>
                </a:solidFill>
                <a:latin typeface="Arial"/>
                <a:cs typeface="Arial"/>
              </a:rPr>
              <a:t>wilt</a:t>
            </a:r>
            <a:endParaRPr sz="1200">
              <a:latin typeface="Arial"/>
              <a:cs typeface="Arial"/>
            </a:endParaRPr>
          </a:p>
          <a:p>
            <a:pPr marL="12700" marR="158115">
              <a:lnSpc>
                <a:spcPct val="140000"/>
              </a:lnSpc>
              <a:spcBef>
                <a:spcPts val="21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Blader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tabbladen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Vandaag,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Games,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Arcade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vinden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leuk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vindt.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specifieke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zoekt,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open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tabblad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Zoeken.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Controleer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voor het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downloaden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betrouwbaarheid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van de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recensies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2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lezen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sterwaardering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het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aantal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downloads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2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controleren.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Scroll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beneden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gedeelte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"Beoordelingen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recensies"</a:t>
            </a:r>
            <a:r>
              <a:rPr dirty="0" sz="1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individuele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recensies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lezen.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Installeer</a:t>
            </a:r>
            <a:r>
              <a:rPr dirty="0" sz="12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79C73"/>
                </a:solidFill>
                <a:latin typeface="Arial"/>
                <a:cs typeface="Arial"/>
              </a:rPr>
              <a:t>de</a:t>
            </a:r>
            <a:r>
              <a:rPr dirty="0" sz="12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379C73"/>
                </a:solidFill>
                <a:latin typeface="Arial"/>
                <a:cs typeface="Arial"/>
              </a:rPr>
              <a:t>app: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Zodra</a:t>
            </a:r>
            <a:r>
              <a:rPr dirty="0" sz="12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je</a:t>
            </a:r>
            <a:r>
              <a:rPr dirty="0" sz="12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een</a:t>
            </a:r>
            <a:r>
              <a:rPr dirty="0" sz="1200" spc="-4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app</a:t>
            </a:r>
            <a:r>
              <a:rPr dirty="0" sz="12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hebt</a:t>
            </a:r>
            <a:r>
              <a:rPr dirty="0" sz="1200" spc="-2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gekozen,</a:t>
            </a:r>
            <a:r>
              <a:rPr dirty="0" sz="12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tik</a:t>
            </a:r>
            <a:r>
              <a:rPr dirty="0" sz="1200" spc="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je</a:t>
            </a:r>
            <a:r>
              <a:rPr dirty="0" sz="1200" spc="-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op</a:t>
            </a:r>
            <a:r>
              <a:rPr dirty="0" sz="1200" spc="-3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de</a:t>
            </a:r>
            <a:r>
              <a:rPr dirty="0" sz="1200" spc="1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knop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Prijs</a:t>
            </a:r>
            <a:r>
              <a:rPr dirty="0" sz="1200" spc="-2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E3E3E"/>
                </a:solidFill>
                <a:latin typeface="Arial"/>
                <a:cs typeface="Arial"/>
              </a:rPr>
              <a:t>of</a:t>
            </a:r>
            <a:r>
              <a:rPr dirty="0" sz="1200" spc="-5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 spc="-20" b="1" i="1">
                <a:solidFill>
                  <a:srgbClr val="379C73"/>
                </a:solidFill>
                <a:latin typeface="Arial"/>
                <a:cs typeface="Arial"/>
              </a:rPr>
              <a:t>GET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38100" marR="5080">
              <a:lnSpc>
                <a:spcPct val="140000"/>
              </a:lnSpc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Dubbelklik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zijknop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rechterkant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iPhone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bovenste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knop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iPad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download/aankoop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voltooien.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Apps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downloaden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1240917"/>
            <a:ext cx="8118475" cy="37039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Oefening</a:t>
            </a:r>
            <a:r>
              <a:rPr dirty="0" sz="16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-</a:t>
            </a:r>
            <a:r>
              <a:rPr dirty="0" sz="16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Download</a:t>
            </a:r>
            <a:r>
              <a:rPr dirty="0" sz="16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Siilo</a:t>
            </a:r>
            <a:r>
              <a:rPr dirty="0" sz="16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naar</a:t>
            </a:r>
            <a:r>
              <a:rPr dirty="0" sz="16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C000"/>
                </a:solidFill>
                <a:latin typeface="Arial"/>
                <a:cs typeface="Arial"/>
              </a:rPr>
              <a:t>uw</a:t>
            </a:r>
            <a:r>
              <a:rPr dirty="0" sz="16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C000"/>
                </a:solidFill>
                <a:latin typeface="Arial"/>
                <a:cs typeface="Arial"/>
              </a:rPr>
              <a:t>telefoon!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5"/>
              </a:spcBef>
            </a:pPr>
            <a:endParaRPr sz="1600">
              <a:latin typeface="Arial"/>
              <a:cs typeface="Arial"/>
            </a:endParaRPr>
          </a:p>
          <a:p>
            <a:pPr algn="ctr" marL="56515" marR="5080">
              <a:lnSpc>
                <a:spcPct val="140000"/>
              </a:lnSpc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Nu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je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hebt geleerd</a:t>
            </a:r>
            <a:r>
              <a:rPr dirty="0" sz="18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hoe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je</a:t>
            </a:r>
            <a:r>
              <a:rPr dirty="0" sz="18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apps</a:t>
            </a:r>
            <a:r>
              <a:rPr dirty="0" sz="1800" spc="-1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moet</a:t>
            </a:r>
            <a:r>
              <a:rPr dirty="0" sz="18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downloaden/installeren,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is het</a:t>
            </a:r>
            <a:r>
              <a:rPr dirty="0" sz="18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tijd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om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het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uit</a:t>
            </a:r>
            <a:r>
              <a:rPr dirty="0" sz="1800" spc="-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te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proberen!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Zoek</a:t>
            </a:r>
            <a:r>
              <a:rPr dirty="0" sz="18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store,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Play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telefoon,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naar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Doctolib</a:t>
            </a:r>
            <a:r>
              <a:rPr dirty="0" sz="1800" spc="-2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Siilo.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Volg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instructies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vorige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dia's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gegeven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download</a:t>
            </a:r>
            <a:r>
              <a:rPr dirty="0" sz="18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telefoon.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5"/>
              </a:spcBef>
            </a:pPr>
            <a:endParaRPr sz="1800">
              <a:latin typeface="Arial"/>
              <a:cs typeface="Arial"/>
            </a:endParaRPr>
          </a:p>
          <a:p>
            <a:pPr algn="ctr" marL="48260">
              <a:lnSpc>
                <a:spcPct val="100000"/>
              </a:lnSpc>
            </a:pPr>
            <a:r>
              <a:rPr dirty="0" sz="2400" b="1">
                <a:solidFill>
                  <a:srgbClr val="379C73"/>
                </a:solidFill>
                <a:latin typeface="Arial"/>
                <a:cs typeface="Arial"/>
              </a:rPr>
              <a:t>Hoe</a:t>
            </a:r>
            <a:r>
              <a:rPr dirty="0" sz="2400" spc="-3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79C73"/>
                </a:solidFill>
                <a:latin typeface="Arial"/>
                <a:cs typeface="Arial"/>
              </a:rPr>
              <a:t>ging</a:t>
            </a:r>
            <a:r>
              <a:rPr dirty="0" sz="2400" spc="-50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379C73"/>
                </a:solidFill>
                <a:latin typeface="Arial"/>
                <a:cs typeface="Arial"/>
              </a:rPr>
              <a:t>het?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Apps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downloaden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0"/>
              <a:t>oefening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4157979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Tijd </a:t>
            </a:r>
            <a:r>
              <a:rPr dirty="0" sz="5800" spc="-20" b="1">
                <a:solidFill>
                  <a:srgbClr val="3E3E3E"/>
                </a:solidFill>
                <a:latin typeface="Arial"/>
                <a:cs typeface="Arial"/>
              </a:rPr>
              <a:t>voor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Zelfreflectie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1921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0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755775"/>
            <a:ext cx="8026400" cy="2126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763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Vervolgens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zul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vragen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zien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betrekking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4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inhoud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4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unit.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400">
              <a:latin typeface="Arial"/>
              <a:cs typeface="Arial"/>
            </a:endParaRPr>
          </a:p>
          <a:p>
            <a:pPr marL="59690" marR="5080" indent="1600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Denk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na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vragen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en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beantwoord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ze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door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ze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je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dagboek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te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schrijven!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5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935837" y="4884521"/>
            <a:ext cx="9810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472434" y="1594815"/>
            <a:ext cx="5348605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52400" marR="5080" indent="-140335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1524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kun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hulpmiddelen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zoals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kalenders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gaan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gebruiken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voor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2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documenteren</a:t>
            </a:r>
            <a:r>
              <a:rPr dirty="0" sz="12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zorg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2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werk?</a:t>
            </a:r>
            <a:r>
              <a:rPr dirty="0" sz="12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Bedenk</a:t>
            </a:r>
            <a:r>
              <a:rPr dirty="0" sz="12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2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hulpmiddel</a:t>
            </a:r>
            <a:r>
              <a:rPr dirty="0" sz="12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</a:t>
            </a:r>
            <a:r>
              <a:rPr dirty="0" sz="12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nog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niet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gebruikt,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maar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nuttig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lijkt.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Courier New"/>
              <a:buChar char="o"/>
            </a:pPr>
            <a:endParaRPr sz="1200">
              <a:latin typeface="Arial"/>
              <a:cs typeface="Arial"/>
            </a:endParaRPr>
          </a:p>
          <a:p>
            <a:pPr algn="just" marL="152400" marR="7620" indent="-14033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1524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Waarom is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belangrijk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patiëntgegevens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veilig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houden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gebruik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hulpmiddelen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wat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kun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doen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hierbij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helpen?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Courier New"/>
              <a:buChar char="o"/>
            </a:pPr>
            <a:endParaRPr sz="1200">
              <a:latin typeface="Arial"/>
              <a:cs typeface="Arial"/>
            </a:endParaRPr>
          </a:p>
          <a:p>
            <a:pPr algn="just" marL="152400" marR="7620" indent="-140335">
              <a:lnSpc>
                <a:spcPct val="100000"/>
              </a:lnSpc>
              <a:buFont typeface="Courier New"/>
              <a:buChar char="o"/>
              <a:tabLst>
                <a:tab pos="1524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2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2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technologie</a:t>
            </a:r>
            <a:r>
              <a:rPr dirty="0" sz="12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zoals</a:t>
            </a:r>
            <a:r>
              <a:rPr dirty="0" sz="12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Doctolib</a:t>
            </a:r>
            <a:r>
              <a:rPr dirty="0" sz="12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Siilo</a:t>
            </a:r>
            <a:r>
              <a:rPr dirty="0" sz="12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2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HoloLens</a:t>
            </a:r>
            <a:r>
              <a:rPr dirty="0" sz="1200" spc="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200" spc="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helpen</a:t>
            </a:r>
            <a:r>
              <a:rPr dirty="0" sz="12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200" spc="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beter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samen</a:t>
            </a:r>
            <a:r>
              <a:rPr dirty="0" sz="1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werken</a:t>
            </a:r>
            <a:r>
              <a:rPr dirty="0" sz="12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team,</a:t>
            </a:r>
            <a:r>
              <a:rPr dirty="0" sz="12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vooral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als</a:t>
            </a:r>
            <a:r>
              <a:rPr dirty="0" sz="12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niet</a:t>
            </a:r>
            <a:r>
              <a:rPr dirty="0" sz="1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2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dezelfde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plek</a:t>
            </a:r>
            <a:r>
              <a:rPr dirty="0" sz="1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bent?</a:t>
            </a:r>
            <a:r>
              <a:rPr dirty="0" sz="1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Kun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een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moment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bedenken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waarop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nuttig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zou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zijn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geweest?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Courier New"/>
              <a:buChar char="o"/>
            </a:pPr>
            <a:endParaRPr sz="1200">
              <a:latin typeface="Arial"/>
              <a:cs typeface="Arial"/>
            </a:endParaRPr>
          </a:p>
          <a:p>
            <a:pPr marL="153035" indent="-140335">
              <a:lnSpc>
                <a:spcPct val="100000"/>
              </a:lnSpc>
              <a:buFont typeface="Courier New"/>
              <a:buChar char="o"/>
              <a:tabLst>
                <a:tab pos="153035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Voel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zelfverzekerd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apps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naar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apparaten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downloaden?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540510" y="1873453"/>
            <a:ext cx="6533515" cy="302006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3857625" marR="5080" indent="332105">
              <a:lnSpc>
                <a:spcPct val="100600"/>
              </a:lnSpc>
              <a:spcBef>
                <a:spcPts val="50"/>
              </a:spcBef>
            </a:pPr>
            <a:r>
              <a:rPr dirty="0" sz="6900" spc="-320">
                <a:solidFill>
                  <a:srgbClr val="FFC000"/>
                </a:solidFill>
                <a:latin typeface="Arial"/>
                <a:cs typeface="Arial"/>
              </a:rPr>
              <a:t>Goed </a:t>
            </a:r>
            <a:r>
              <a:rPr dirty="0" sz="6900" spc="-605">
                <a:solidFill>
                  <a:srgbClr val="FFC000"/>
                </a:solidFill>
                <a:latin typeface="Arial"/>
                <a:cs typeface="Arial"/>
              </a:rPr>
              <a:t>gedaan!</a:t>
            </a:r>
            <a:endParaRPr sz="6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2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6058" y="633806"/>
            <a:ext cx="653986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53335" marR="5080" indent="-2541270">
              <a:lnSpc>
                <a:spcPct val="100000"/>
              </a:lnSpc>
              <a:spcBef>
                <a:spcPts val="100"/>
              </a:spcBef>
            </a:pPr>
            <a:r>
              <a:rPr dirty="0" sz="3000" spc="-100">
                <a:solidFill>
                  <a:srgbClr val="339966"/>
                </a:solidFill>
                <a:latin typeface="Arial"/>
                <a:cs typeface="Arial"/>
              </a:rPr>
              <a:t>Gefeliciteerd</a:t>
            </a:r>
            <a:r>
              <a:rPr dirty="0" sz="3000" spc="-1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30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3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3000" spc="-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hebt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Unit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6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10">
                <a:solidFill>
                  <a:srgbClr val="585858"/>
                </a:solidFill>
                <a:latin typeface="Arial"/>
                <a:cs typeface="Arial"/>
              </a:rPr>
              <a:t>Module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3 </a:t>
            </a:r>
            <a:r>
              <a:rPr dirty="0" sz="3000" spc="-55">
                <a:solidFill>
                  <a:srgbClr val="585858"/>
                </a:solidFill>
                <a:latin typeface="Arial"/>
                <a:cs typeface="Arial"/>
              </a:rPr>
              <a:t>afgerond.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303904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Lijst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met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referenties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93547" y="1514347"/>
            <a:ext cx="6452235" cy="1428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152400" algn="l"/>
              </a:tabLst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Europese</a:t>
            </a:r>
            <a:r>
              <a:rPr dirty="0" sz="12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Commissie.</a:t>
            </a:r>
            <a:r>
              <a:rPr dirty="0" sz="12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585858"/>
                </a:solidFill>
                <a:latin typeface="Arial"/>
                <a:cs typeface="Arial"/>
              </a:rPr>
              <a:t>eHealth-</a:t>
            </a:r>
            <a:r>
              <a:rPr dirty="0" sz="1200" i="1">
                <a:solidFill>
                  <a:srgbClr val="585858"/>
                </a:solidFill>
                <a:latin typeface="Arial"/>
                <a:cs typeface="Arial"/>
              </a:rPr>
              <a:t>netwerk</a:t>
            </a:r>
            <a:r>
              <a:rPr dirty="0" sz="1200" spc="4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https://health.ec.europa.eu/ehealth-digital-health-</a:t>
            </a:r>
            <a:r>
              <a:rPr dirty="0" u="sng" sz="12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and-</a:t>
            </a:r>
            <a:r>
              <a:rPr dirty="0" u="none" sz="120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care/eu-cooperation/ehealth-network_en</a:t>
            </a:r>
            <a:endParaRPr sz="12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53670" algn="l"/>
              </a:tabLst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Doctolib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Siilo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https://www.siilo.com/</a:t>
            </a:r>
            <a:endParaRPr sz="12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53670" algn="l"/>
              </a:tabLst>
            </a:pP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MedText</a:t>
            </a:r>
            <a:r>
              <a:rPr dirty="0" u="sng" sz="12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https://www.medtext.eu/en</a:t>
            </a:r>
            <a:endParaRPr sz="12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53670" algn="l"/>
              </a:tabLst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Microsoft.nl.</a:t>
            </a:r>
            <a:r>
              <a:rPr dirty="0" sz="12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585858"/>
                </a:solidFill>
                <a:latin typeface="Arial"/>
                <a:cs typeface="Arial"/>
              </a:rPr>
              <a:t>HoLoLens</a:t>
            </a:r>
            <a:r>
              <a:rPr dirty="0" sz="1200" spc="2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1200" spc="7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https://www.microsoft.com/en-us/hololens/industry-healthcare</a:t>
            </a:r>
            <a:endParaRPr sz="12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53670" algn="l"/>
              </a:tabLst>
            </a:pPr>
            <a:r>
              <a:rPr dirty="0" u="sng" sz="12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Dicteren.</a:t>
            </a:r>
            <a:r>
              <a:rPr dirty="0" u="sng" sz="1200" spc="-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dirty="0" u="sng" sz="12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https://dictation.io/speech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94689" y="4313631"/>
            <a:ext cx="531685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73990" marR="5080" indent="-161925">
              <a:lnSpc>
                <a:spcPct val="14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Gefinancierd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Opvattingen 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zijn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echter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uitsluitend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auteur(s)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10">
                <a:latin typeface="Arial"/>
                <a:cs typeface="Arial"/>
              </a:rPr>
              <a:t> komen </a:t>
            </a:r>
            <a:r>
              <a:rPr dirty="0" sz="800">
                <a:latin typeface="Arial"/>
                <a:cs typeface="Arial"/>
              </a:rPr>
              <a:t>niet</a:t>
            </a:r>
            <a:r>
              <a:rPr dirty="0" sz="800" spc="-10">
                <a:latin typeface="Arial"/>
                <a:cs typeface="Arial"/>
              </a:rPr>
              <a:t> noodzakelijkerwijs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overeen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 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 of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GmbH.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Unie,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</a:t>
            </a:r>
            <a:endParaRPr sz="8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  <a:spcBef>
                <a:spcPts val="380"/>
              </a:spcBef>
            </a:pPr>
            <a:r>
              <a:rPr dirty="0" sz="800" spc="-10">
                <a:latin typeface="Arial"/>
                <a:cs typeface="Arial"/>
              </a:rPr>
              <a:t>subsidieverlenende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instantie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hiervoor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verantwoordelijk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worden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gehouden.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03859" y="1329689"/>
            <a:ext cx="7673975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Deze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leereenheid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ontwikkeld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onderdeel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een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project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-10">
                <a:latin typeface="Arial"/>
                <a:cs typeface="Arial"/>
              </a:rPr>
              <a:t> gefinancierd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met </a:t>
            </a:r>
            <a:r>
              <a:rPr dirty="0" sz="1200">
                <a:latin typeface="Arial"/>
                <a:cs typeface="Arial"/>
              </a:rPr>
              <a:t>steun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Europese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Unie.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werk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bedoeld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voor educatieve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doeleinden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valt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onder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Naamsvermelding-NietCommercieel-GelijkDelen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Internationale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Licentie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Het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DiMiCare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(met </a:t>
            </a:r>
            <a:r>
              <a:rPr dirty="0" sz="1200" spc="-10">
                <a:latin typeface="Arial"/>
                <a:cs typeface="Arial"/>
              </a:rPr>
              <a:t>uitzondering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screenshots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inhoud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waarnaar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verwezen).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54558" y="1174241"/>
            <a:ext cx="5957570" cy="3561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585858"/>
                </a:solidFill>
                <a:latin typeface="Arial"/>
                <a:cs typeface="Arial"/>
              </a:rPr>
              <a:t>Welke</a:t>
            </a:r>
            <a:r>
              <a:rPr dirty="0" sz="5800" spc="-1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5800" spc="-10" b="1">
                <a:solidFill>
                  <a:srgbClr val="379C73"/>
                </a:solidFill>
                <a:latin typeface="Arial"/>
                <a:cs typeface="Arial"/>
              </a:rPr>
              <a:t>digitale hulpmiddelen </a:t>
            </a:r>
            <a:r>
              <a:rPr dirty="0" sz="5800" b="1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5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5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5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5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5800" spc="-20" b="1">
                <a:solidFill>
                  <a:srgbClr val="585858"/>
                </a:solidFill>
                <a:latin typeface="Arial"/>
                <a:cs typeface="Arial"/>
              </a:rPr>
              <a:t>werk </a:t>
            </a:r>
            <a:r>
              <a:rPr dirty="0" sz="5800" spc="-10" b="1">
                <a:solidFill>
                  <a:srgbClr val="585858"/>
                </a:solidFill>
                <a:latin typeface="Arial"/>
                <a:cs typeface="Arial"/>
              </a:rPr>
              <a:t>gebruiken?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3987" y="245744"/>
            <a:ext cx="688276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4"/>
              <a:t>Hulpmiddelen</a:t>
            </a:r>
            <a:r>
              <a:rPr dirty="0" spc="-40"/>
              <a:t> </a:t>
            </a:r>
            <a:r>
              <a:rPr dirty="0" spc="-195"/>
              <a:t>in</a:t>
            </a:r>
            <a:r>
              <a:rPr dirty="0" spc="-100"/>
              <a:t> </a:t>
            </a:r>
            <a:r>
              <a:rPr dirty="0" spc="-254"/>
              <a:t>de</a:t>
            </a:r>
            <a:r>
              <a:rPr dirty="0" spc="-95"/>
              <a:t> </a:t>
            </a:r>
            <a:r>
              <a:rPr dirty="0" spc="-220"/>
              <a:t>gezondheidszorg</a:t>
            </a:r>
            <a:r>
              <a:rPr dirty="0" spc="-60"/>
              <a:t> </a:t>
            </a:r>
            <a:r>
              <a:rPr dirty="0" spc="-165"/>
              <a:t>voor</a:t>
            </a:r>
            <a:r>
              <a:rPr dirty="0" spc="-100"/>
              <a:t> </a:t>
            </a:r>
            <a:r>
              <a:rPr dirty="0" spc="-95"/>
              <a:t>het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1105" y="1496059"/>
            <a:ext cx="5147310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90">
                <a:latin typeface="Trebuchet MS"/>
                <a:cs typeface="Trebuchet MS"/>
              </a:rPr>
              <a:t>Toepassiną</a:t>
            </a:r>
            <a:r>
              <a:rPr dirty="0" sz="2600" spc="-114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van</a:t>
            </a:r>
            <a:r>
              <a:rPr dirty="0" sz="2600" spc="-110">
                <a:latin typeface="Trebuchet MS"/>
                <a:cs typeface="Trebuchet MS"/>
              </a:rPr>
              <a:t> diąitale</a:t>
            </a:r>
            <a:r>
              <a:rPr dirty="0" sz="2600" spc="-114">
                <a:latin typeface="Trebuchet MS"/>
                <a:cs typeface="Trebuchet MS"/>
              </a:rPr>
              <a:t> </a:t>
            </a:r>
            <a:r>
              <a:rPr dirty="0" sz="2600" spc="-125">
                <a:latin typeface="Trebuchet MS"/>
                <a:cs typeface="Trebuchet MS"/>
              </a:rPr>
              <a:t>hulpmiddelen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23690" y="798067"/>
            <a:ext cx="8978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096516" y="2295525"/>
            <a:ext cx="4950460" cy="1062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14629">
              <a:lnSpc>
                <a:spcPct val="100000"/>
              </a:lnSpc>
              <a:spcBef>
                <a:spcPts val="100"/>
              </a:spcBef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Eenheid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00" spc="-10" b="1">
                <a:solidFill>
                  <a:srgbClr val="FFFFFF"/>
                </a:solidFill>
                <a:latin typeface="Carlito"/>
                <a:cs typeface="Carlito"/>
              </a:rPr>
              <a:t>Thuiszorgtechnologie</a:t>
            </a:r>
            <a:r>
              <a:rPr dirty="0" sz="2200" spc="-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rlito"/>
                <a:cs typeface="Carlito"/>
              </a:rPr>
              <a:t>voor</a:t>
            </a:r>
            <a:r>
              <a:rPr dirty="0" sz="2200" spc="-35" b="1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rlito"/>
                <a:cs typeface="Carlito"/>
              </a:rPr>
              <a:t>zorgontvangers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5246"/>
            <a:ext cx="4398010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45">
                <a:solidFill>
                  <a:srgbClr val="FFC000"/>
                </a:solidFill>
              </a:rPr>
              <a:t> </a:t>
            </a:r>
            <a:r>
              <a:rPr dirty="0" sz="1600" spc="-140">
                <a:solidFill>
                  <a:srgbClr val="FFC000"/>
                </a:solidFill>
              </a:rPr>
              <a:t>Thuiszorgtechnologie</a:t>
            </a:r>
            <a:r>
              <a:rPr dirty="0" sz="1600" spc="-5">
                <a:solidFill>
                  <a:srgbClr val="FFC000"/>
                </a:solidFill>
              </a:rPr>
              <a:t> </a:t>
            </a:r>
            <a:r>
              <a:rPr dirty="0" sz="1600" spc="-114">
                <a:solidFill>
                  <a:srgbClr val="FFC000"/>
                </a:solidFill>
              </a:rPr>
              <a:t>voor</a:t>
            </a:r>
            <a:r>
              <a:rPr dirty="0" sz="1600" spc="-60">
                <a:solidFill>
                  <a:srgbClr val="FFC000"/>
                </a:solidFill>
              </a:rPr>
              <a:t> </a:t>
            </a:r>
            <a:r>
              <a:rPr dirty="0" sz="1600" spc="-120">
                <a:solidFill>
                  <a:srgbClr val="FFC000"/>
                </a:solidFill>
              </a:rPr>
              <a:t>zorgontvangers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42087" y="1830029"/>
            <a:ext cx="3589654" cy="617855"/>
          </a:xfrm>
          <a:prstGeom prst="rect">
            <a:avLst/>
          </a:prstGeom>
        </p:spPr>
        <p:txBody>
          <a:bodyPr wrap="square" lIns="0" tIns="133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Virtual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reality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75">
                <a:solidFill>
                  <a:srgbClr val="FFC000"/>
                </a:solidFill>
                <a:latin typeface="Arial Black"/>
                <a:cs typeface="Arial Black"/>
              </a:rPr>
              <a:t>(VR)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in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de</a:t>
            </a:r>
            <a:r>
              <a:rPr dirty="0" sz="1600" spc="-6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05">
                <a:solidFill>
                  <a:srgbClr val="FFC000"/>
                </a:solidFill>
                <a:latin typeface="Arial Black"/>
                <a:cs typeface="Arial Black"/>
              </a:rPr>
              <a:t>thuiszorg</a:t>
            </a:r>
            <a:endParaRPr sz="1600">
              <a:latin typeface="Arial Black"/>
              <a:cs typeface="Arial Black"/>
            </a:endParaRPr>
          </a:p>
          <a:p>
            <a:pPr marL="431165" indent="-178435">
              <a:lnSpc>
                <a:spcPct val="100000"/>
              </a:lnSpc>
              <a:spcBef>
                <a:spcPts val="595"/>
              </a:spcBef>
              <a:buClr>
                <a:srgbClr val="000000"/>
              </a:buClr>
              <a:buChar char="•"/>
              <a:tabLst>
                <a:tab pos="43116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5">
                <a:solidFill>
                  <a:srgbClr val="585858"/>
                </a:solidFill>
                <a:latin typeface="Arial"/>
                <a:cs typeface="Arial"/>
              </a:rPr>
              <a:t>VR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jou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cliënten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85858"/>
                </a:solidFill>
                <a:latin typeface="Arial"/>
                <a:cs typeface="Arial"/>
              </a:rPr>
              <a:t>ondersteunen</a:t>
            </a:r>
            <a:r>
              <a:rPr dirty="0" sz="1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thuiszorg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8851" y="2897504"/>
            <a:ext cx="4913630" cy="1452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0">
                <a:solidFill>
                  <a:srgbClr val="FFC000"/>
                </a:solidFill>
                <a:latin typeface="Arial Black"/>
                <a:cs typeface="Arial Black"/>
              </a:rPr>
              <a:t>Beste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praktijken</a:t>
            </a:r>
            <a:r>
              <a:rPr dirty="0" sz="1600" spc="-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0">
                <a:solidFill>
                  <a:srgbClr val="FFC000"/>
                </a:solidFill>
                <a:latin typeface="Arial Black"/>
                <a:cs typeface="Arial Black"/>
              </a:rPr>
              <a:t>in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verzorgingshuizen:</a:t>
            </a:r>
            <a:r>
              <a:rPr dirty="0" sz="1600" spc="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40">
                <a:solidFill>
                  <a:srgbClr val="FFC000"/>
                </a:solidFill>
                <a:latin typeface="Arial Black"/>
                <a:cs typeface="Arial Black"/>
              </a:rPr>
              <a:t>Livy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25">
                <a:solidFill>
                  <a:srgbClr val="FFC000"/>
                </a:solidFill>
                <a:latin typeface="Arial Black"/>
                <a:cs typeface="Arial Black"/>
              </a:rPr>
              <a:t>Zorg</a:t>
            </a:r>
            <a:endParaRPr sz="1600">
              <a:latin typeface="Arial Black"/>
              <a:cs typeface="Arial Black"/>
            </a:endParaRPr>
          </a:p>
          <a:p>
            <a:pPr marL="414655" indent="-178435">
              <a:lnSpc>
                <a:spcPct val="100000"/>
              </a:lnSpc>
              <a:spcBef>
                <a:spcPts val="745"/>
              </a:spcBef>
              <a:buClr>
                <a:srgbClr val="000000"/>
              </a:buClr>
              <a:buChar char="•"/>
              <a:tabLst>
                <a:tab pos="414655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Livy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Zorg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95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8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5">
                <a:solidFill>
                  <a:srgbClr val="FFC000"/>
                </a:solidFill>
                <a:latin typeface="Arial Black"/>
                <a:cs typeface="Arial Black"/>
              </a:rPr>
              <a:t>Zelfreflectie-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oefening</a:t>
            </a:r>
            <a:endParaRPr sz="1600">
              <a:latin typeface="Arial Black"/>
              <a:cs typeface="Arial Black"/>
            </a:endParaRPr>
          </a:p>
          <a:p>
            <a:pPr marL="414655" indent="-178435">
              <a:lnSpc>
                <a:spcPct val="100000"/>
              </a:lnSpc>
              <a:spcBef>
                <a:spcPts val="1010"/>
              </a:spcBef>
              <a:buClr>
                <a:srgbClr val="000000"/>
              </a:buClr>
              <a:buChar char="•"/>
              <a:tabLst>
                <a:tab pos="414655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Tijd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zelfreflectie!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82574" y="1276604"/>
            <a:ext cx="342265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0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7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thuisgebaseerde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betekenen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0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Welke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5">
                <a:solidFill>
                  <a:srgbClr val="585858"/>
                </a:solidFill>
                <a:latin typeface="Arial"/>
                <a:cs typeface="Arial"/>
              </a:rPr>
              <a:t>thuisgebaseerde</a:t>
            </a:r>
            <a:r>
              <a:rPr dirty="0" sz="10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4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585858"/>
                </a:solidFill>
                <a:latin typeface="Arial"/>
                <a:cs typeface="Arial"/>
              </a:rPr>
              <a:t>cliënten</a:t>
            </a:r>
            <a:r>
              <a:rPr dirty="0" sz="1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gebruiken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95186" y="2145919"/>
            <a:ext cx="24701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40">
                <a:solidFill>
                  <a:srgbClr val="FFFFFF"/>
                </a:solidFill>
                <a:latin typeface="Arial Black"/>
                <a:cs typeface="Arial Black"/>
              </a:rPr>
              <a:t>INHOUDSOPGAVE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6983" y="1087323"/>
            <a:ext cx="5420360" cy="3684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Wat </a:t>
            </a:r>
            <a:r>
              <a:rPr dirty="0" sz="4800" spc="-25" b="1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4800" spc="-10" b="1">
                <a:solidFill>
                  <a:srgbClr val="379C73"/>
                </a:solidFill>
                <a:latin typeface="Arial"/>
                <a:cs typeface="Arial"/>
              </a:rPr>
              <a:t>thuisgebaseerde technologie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betekenen</a:t>
            </a:r>
            <a:r>
              <a:rPr dirty="0" sz="4800" spc="-1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4800" spc="-1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4800" spc="-20" b="1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3987" y="245744"/>
            <a:ext cx="641223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/>
              <a:t>Thuiszorgtechnologie</a:t>
            </a:r>
            <a:r>
              <a:rPr dirty="0" spc="-50"/>
              <a:t> </a:t>
            </a:r>
            <a:r>
              <a:rPr dirty="0" spc="-165"/>
              <a:t>voor</a:t>
            </a:r>
            <a:r>
              <a:rPr dirty="0" spc="-95"/>
              <a:t> </a:t>
            </a:r>
            <a:r>
              <a:rPr dirty="0" spc="-200"/>
              <a:t>zorgontvangers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492367"/>
            <a:ext cx="7917815" cy="27152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11760">
              <a:lnSpc>
                <a:spcPct val="140000"/>
              </a:lnSpc>
              <a:spcBef>
                <a:spcPts val="1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geleerd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module</a:t>
            </a:r>
            <a:r>
              <a:rPr dirty="0" sz="1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helpt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thuiszorgtechnologie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enorm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zorgverlening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dagelijkse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taken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automatiseren,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veiligheid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verbeteren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waarschuwingssystemen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onafhankelijkheid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zorgontvangers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vergroten.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23495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ontwikkelingen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ondersteunen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zorgverleners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efficiënt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taakbeheer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  <a:p>
            <a:pPr marL="31242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bieden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snelle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hulp,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zodat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leefomgeving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veiliger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comfortabeler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wordt.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30276"/>
            <a:ext cx="7269480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>
                <a:solidFill>
                  <a:srgbClr val="379C73"/>
                </a:solidFill>
              </a:rPr>
              <a:t>Wat</a:t>
            </a:r>
            <a:r>
              <a:rPr dirty="0" spc="-14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3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thuisgebaseerde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technologie</a:t>
            </a:r>
            <a:r>
              <a:rPr dirty="0" spc="-130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betekenen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12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45">
                <a:solidFill>
                  <a:srgbClr val="379C73"/>
                </a:solidFill>
              </a:rPr>
              <a:t>zorg?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06704" y="1845005"/>
            <a:ext cx="5787390" cy="295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800" spc="-10" b="1">
                <a:solidFill>
                  <a:srgbClr val="585858"/>
                </a:solidFill>
                <a:latin typeface="Arial"/>
                <a:cs typeface="Arial"/>
              </a:rPr>
              <a:t>Welke </a:t>
            </a:r>
            <a:r>
              <a:rPr dirty="0" sz="4800" spc="-10" b="1">
                <a:solidFill>
                  <a:srgbClr val="379C73"/>
                </a:solidFill>
                <a:latin typeface="Arial"/>
                <a:cs typeface="Arial"/>
              </a:rPr>
              <a:t>thuisgebaseerde </a:t>
            </a:r>
            <a:r>
              <a:rPr dirty="0" sz="4800" b="1">
                <a:solidFill>
                  <a:srgbClr val="379C73"/>
                </a:solidFill>
                <a:latin typeface="Arial"/>
                <a:cs typeface="Arial"/>
              </a:rPr>
              <a:t>technologie</a:t>
            </a:r>
            <a:r>
              <a:rPr dirty="0" sz="4800" spc="-24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585858"/>
                </a:solidFill>
                <a:latin typeface="Arial"/>
                <a:cs typeface="Arial"/>
              </a:rPr>
              <a:t>kunnen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cliënten</a:t>
            </a:r>
            <a:r>
              <a:rPr dirty="0" sz="4800" spc="-17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585858"/>
                </a:solidFill>
                <a:latin typeface="Arial"/>
                <a:cs typeface="Arial"/>
              </a:rPr>
              <a:t>gebruiken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3987" y="245744"/>
            <a:ext cx="641223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/>
              <a:t>Thuiszorgtechnologie</a:t>
            </a:r>
            <a:r>
              <a:rPr dirty="0" spc="-50"/>
              <a:t> </a:t>
            </a:r>
            <a:r>
              <a:rPr dirty="0" spc="-165"/>
              <a:t>voor</a:t>
            </a:r>
            <a:r>
              <a:rPr dirty="0" spc="-95"/>
              <a:t> </a:t>
            </a:r>
            <a:r>
              <a:rPr dirty="0" spc="-200"/>
              <a:t>zorgontvangers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10145" y="1436624"/>
            <a:ext cx="6038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groot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756906" y="1436624"/>
            <a:ext cx="88519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verschil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13994" y="2595346"/>
            <a:ext cx="8127365" cy="2160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  <a:tabLst>
                <a:tab pos="608330" algn="l"/>
                <a:tab pos="1120140" algn="l"/>
                <a:tab pos="1998345" algn="l"/>
                <a:tab pos="2806065" algn="l"/>
                <a:tab pos="3288029" algn="l"/>
                <a:tab pos="3841115" algn="l"/>
                <a:tab pos="4959985" algn="l"/>
                <a:tab pos="5697855" algn="l"/>
                <a:tab pos="6220460" algn="l"/>
                <a:tab pos="7903209" algn="l"/>
              </a:tabLst>
            </a:pP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Hier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enkele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opties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dagelijks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leven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gemakkelijker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onafhankelijkheid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mogelijk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maken.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14"/>
              </a:spcBef>
            </a:pP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We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bespreken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hoe</a:t>
            </a:r>
            <a:r>
              <a:rPr dirty="0" sz="20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deze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tools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werken,</a:t>
            </a:r>
            <a:r>
              <a:rPr dirty="0" sz="20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zodat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jij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je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klanten</a:t>
            </a:r>
            <a:r>
              <a:rPr dirty="0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kunt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helpen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om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ze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effectief</a:t>
            </a:r>
            <a:r>
              <a:rPr dirty="0" sz="20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te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9966"/>
                </a:solidFill>
                <a:latin typeface="Arial"/>
                <a:cs typeface="Arial"/>
              </a:rPr>
              <a:t>gebruiken!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64973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>
                <a:solidFill>
                  <a:srgbClr val="379C73"/>
                </a:solidFill>
              </a:rPr>
              <a:t>Welke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thuisgebaseerde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technologie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kunnen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501802" y="744018"/>
            <a:ext cx="6364605" cy="1450340"/>
          </a:xfrm>
          <a:prstGeom prst="rect">
            <a:avLst/>
          </a:prstGeom>
        </p:spPr>
        <p:txBody>
          <a:bodyPr wrap="square" lIns="0" tIns="1854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dirty="0" sz="2500" spc="-240">
                <a:solidFill>
                  <a:srgbClr val="379C73"/>
                </a:solidFill>
                <a:latin typeface="Arial Black"/>
                <a:cs typeface="Arial Black"/>
              </a:rPr>
              <a:t>cliënten</a:t>
            </a:r>
            <a:r>
              <a:rPr dirty="0" sz="2500" spc="-7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14">
                <a:solidFill>
                  <a:srgbClr val="379C73"/>
                </a:solidFill>
                <a:latin typeface="Arial Black"/>
                <a:cs typeface="Arial Black"/>
              </a:rPr>
              <a:t>gebruiken</a:t>
            </a:r>
            <a:endParaRPr sz="2500">
              <a:latin typeface="Arial Black"/>
              <a:cs typeface="Arial Black"/>
            </a:endParaRPr>
          </a:p>
          <a:p>
            <a:pPr marL="24765">
              <a:lnSpc>
                <a:spcPct val="100000"/>
              </a:lnSpc>
              <a:spcBef>
                <a:spcPts val="1095"/>
              </a:spcBef>
              <a:tabLst>
                <a:tab pos="547370" algn="l"/>
                <a:tab pos="2127885" algn="l"/>
                <a:tab pos="2707005" algn="l"/>
                <a:tab pos="3158490" algn="l"/>
                <a:tab pos="3921760" algn="l"/>
                <a:tab pos="5927725" algn="l"/>
              </a:tabLst>
            </a:pP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zorgverlener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juiste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thuistechnologie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endParaRPr sz="20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96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cliënten.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64973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>
                <a:solidFill>
                  <a:srgbClr val="379C73"/>
                </a:solidFill>
              </a:rPr>
              <a:t>Welke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thuisgebaseerde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technologie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kunnen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01802" y="917193"/>
            <a:ext cx="277114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40">
                <a:solidFill>
                  <a:srgbClr val="379C73"/>
                </a:solidFill>
                <a:latin typeface="Arial Black"/>
                <a:cs typeface="Arial Black"/>
              </a:rPr>
              <a:t>cliënten</a:t>
            </a:r>
            <a:r>
              <a:rPr dirty="0" sz="2500" spc="-7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15">
                <a:solidFill>
                  <a:srgbClr val="379C73"/>
                </a:solidFill>
                <a:latin typeface="Arial Black"/>
                <a:cs typeface="Arial Black"/>
              </a:rPr>
              <a:t>gebruiken</a:t>
            </a:r>
            <a:endParaRPr sz="2500">
              <a:latin typeface="Arial Black"/>
              <a:cs typeface="Arial Black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13994" y="1942338"/>
            <a:ext cx="273558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9160" algn="l"/>
              </a:tabLst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Slimme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verlichtingssystemen,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13994" y="2170938"/>
            <a:ext cx="4584065" cy="986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stemactivering,</a:t>
            </a:r>
            <a:r>
              <a:rPr dirty="0" sz="15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5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ouderen</a:t>
            </a:r>
            <a:r>
              <a:rPr dirty="0" sz="15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veel</a:t>
            </a:r>
            <a:r>
              <a:rPr dirty="0" sz="1500" spc="3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voordeel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opleveren</a:t>
            </a:r>
            <a:r>
              <a:rPr dirty="0" sz="1500" spc="4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doordat</a:t>
            </a:r>
            <a:r>
              <a:rPr dirty="0" sz="1500" spc="4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500" spc="4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4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verlichting</a:t>
            </a:r>
            <a:r>
              <a:rPr dirty="0" sz="1500" spc="4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kunnen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aanpassen</a:t>
            </a:r>
            <a:r>
              <a:rPr dirty="0" sz="1500" spc="46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zonder</a:t>
            </a:r>
            <a:r>
              <a:rPr dirty="0" sz="1500" spc="46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fysieke</a:t>
            </a:r>
            <a:r>
              <a:rPr dirty="0" sz="1500" spc="465">
                <a:solidFill>
                  <a:srgbClr val="585858"/>
                </a:solidFill>
                <a:latin typeface="Arial"/>
                <a:cs typeface="Arial"/>
              </a:rPr>
              <a:t>   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schakelaars,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13994" y="3131311"/>
            <a:ext cx="4582160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gebruiksgemak</a:t>
            </a:r>
            <a:r>
              <a:rPr dirty="0" sz="15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bieden</a:t>
            </a:r>
            <a:r>
              <a:rPr dirty="0" sz="15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mogelijkheid</a:t>
            </a:r>
            <a:r>
              <a:rPr dirty="0" sz="1500" spc="3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5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hun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omgeving</a:t>
            </a:r>
            <a:r>
              <a:rPr dirty="0" sz="15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5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afstand</a:t>
            </a:r>
            <a:r>
              <a:rPr dirty="0" sz="15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5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bedienen</a:t>
            </a:r>
            <a:r>
              <a:rPr dirty="0" sz="15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5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5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app,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waardoor</a:t>
            </a:r>
            <a:r>
              <a:rPr dirty="0" sz="15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5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comfort</a:t>
            </a:r>
            <a:r>
              <a:rPr dirty="0" sz="15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autonomie</a:t>
            </a:r>
            <a:r>
              <a:rPr dirty="0" sz="15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thuis</a:t>
            </a:r>
            <a:r>
              <a:rPr dirty="0" sz="15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worden verbeterd.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7340" y="2119883"/>
            <a:ext cx="3387852" cy="190500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53644" y="4316374"/>
            <a:ext cx="8338820" cy="708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Daarnaast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ook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mogelijk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bepaalde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tijden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stellen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waarop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verlichting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elke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dag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en uit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gaat.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593840" y="4142943"/>
            <a:ext cx="97218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Afbeelding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700" spc="-3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Horizon</a:t>
            </a:r>
            <a:r>
              <a:rPr dirty="0" sz="700" spc="50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Services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477005" y="1104392"/>
            <a:ext cx="1755139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2250" marR="5080" indent="354965">
              <a:lnSpc>
                <a:spcPct val="14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Slimme lichtsystemen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  <a:tabLst>
                <a:tab pos="782320" algn="l"/>
                <a:tab pos="1288415" algn="l"/>
              </a:tabLst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vooral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met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64973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>
                <a:solidFill>
                  <a:srgbClr val="379C73"/>
                </a:solidFill>
              </a:rPr>
              <a:t>Welke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thuisgebaseerde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technologie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kunnen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25602" y="917193"/>
            <a:ext cx="8107045" cy="1962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8900">
              <a:lnSpc>
                <a:spcPts val="2970"/>
              </a:lnSpc>
              <a:spcBef>
                <a:spcPts val="95"/>
              </a:spcBef>
            </a:pPr>
            <a:r>
              <a:rPr dirty="0" sz="2500" spc="-240">
                <a:solidFill>
                  <a:srgbClr val="379C73"/>
                </a:solidFill>
                <a:latin typeface="Arial Black"/>
                <a:cs typeface="Arial Black"/>
              </a:rPr>
              <a:t>cliënten</a:t>
            </a:r>
            <a:r>
              <a:rPr dirty="0" sz="2500" spc="-7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14">
                <a:solidFill>
                  <a:srgbClr val="379C73"/>
                </a:solidFill>
                <a:latin typeface="Arial Black"/>
                <a:cs typeface="Arial Black"/>
              </a:rPr>
              <a:t>gebruiken</a:t>
            </a:r>
            <a:endParaRPr sz="2500">
              <a:latin typeface="Arial Black"/>
              <a:cs typeface="Arial Black"/>
            </a:endParaRPr>
          </a:p>
          <a:p>
            <a:pPr algn="ctr" marL="12700">
              <a:lnSpc>
                <a:spcPts val="2130"/>
              </a:lnSpc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Slimme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 lichtsystemen</a:t>
            </a:r>
            <a:endParaRPr sz="1800">
              <a:latin typeface="Arial"/>
              <a:cs typeface="Arial"/>
            </a:endParaRPr>
          </a:p>
          <a:p>
            <a:pPr algn="ctr" marR="585470">
              <a:lnSpc>
                <a:spcPct val="100000"/>
              </a:lnSpc>
              <a:spcBef>
                <a:spcPts val="79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gebruiken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slim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licht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thuis.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1500">
              <a:latin typeface="Arial"/>
              <a:cs typeface="Arial"/>
            </a:endParaRPr>
          </a:p>
          <a:p>
            <a:pPr algn="ctr" marL="12065" marR="5080">
              <a:lnSpc>
                <a:spcPct val="14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volgende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helpt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begrijpen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automatische</a:t>
            </a:r>
            <a:r>
              <a:rPr dirty="0" sz="15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lichtsystemen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werken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behulp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dirty="0" sz="1500">
                <a:solidFill>
                  <a:srgbClr val="339966"/>
                </a:solidFill>
                <a:latin typeface="Arial"/>
                <a:cs typeface="Arial"/>
              </a:rPr>
              <a:t>Philips</a:t>
            </a:r>
            <a:r>
              <a:rPr dirty="0" sz="1500" spc="-3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339966"/>
                </a:solidFill>
                <a:latin typeface="Arial"/>
                <a:cs typeface="Arial"/>
              </a:rPr>
              <a:t>HUE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767964" y="4794300"/>
            <a:ext cx="34728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Arial"/>
                <a:cs typeface="Arial"/>
              </a:rPr>
              <a:t>Zo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zet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je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je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slimme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verlichting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automatisch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aan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als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je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thuiskomt</a:t>
            </a:r>
            <a:endParaRPr sz="9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55035" y="2953511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21030" y="756285"/>
            <a:ext cx="8131809" cy="4243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09855">
              <a:lnSpc>
                <a:spcPts val="2870"/>
              </a:lnSpc>
              <a:spcBef>
                <a:spcPts val="95"/>
              </a:spcBef>
            </a:pPr>
            <a:r>
              <a:rPr dirty="0" sz="2500" spc="-240">
                <a:solidFill>
                  <a:srgbClr val="379C73"/>
                </a:solidFill>
                <a:latin typeface="Arial Black"/>
                <a:cs typeface="Arial Black"/>
              </a:rPr>
              <a:t>cliënten</a:t>
            </a:r>
            <a:r>
              <a:rPr dirty="0" sz="2500" spc="-7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14">
                <a:solidFill>
                  <a:srgbClr val="379C73"/>
                </a:solidFill>
                <a:latin typeface="Arial Black"/>
                <a:cs typeface="Arial Black"/>
              </a:rPr>
              <a:t>gebruiken</a:t>
            </a:r>
            <a:endParaRPr sz="2500">
              <a:latin typeface="Arial Black"/>
              <a:cs typeface="Arial Black"/>
            </a:endParaRPr>
          </a:p>
          <a:p>
            <a:pPr algn="ctr">
              <a:lnSpc>
                <a:spcPts val="2030"/>
              </a:lnSpc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Slimme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 lichtsystemen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Hoe</a:t>
            </a:r>
            <a:r>
              <a:rPr dirty="0" sz="14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kan</a:t>
            </a:r>
            <a:r>
              <a:rPr dirty="0" sz="14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dit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een</a:t>
            </a:r>
            <a:r>
              <a:rPr dirty="0" sz="14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klant</a:t>
            </a:r>
            <a:r>
              <a:rPr dirty="0" sz="14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helpen?</a:t>
            </a: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Margaret,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oudere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vrouw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beperkte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mobiliteit,</a:t>
            </a:r>
            <a:r>
              <a:rPr dirty="0" sz="14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vindt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lastig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naar</a:t>
            </a:r>
            <a:r>
              <a:rPr dirty="0" sz="14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lichtschakelaars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haar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huis</a:t>
            </a:r>
            <a:r>
              <a:rPr dirty="0" sz="14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reiken.</a:t>
            </a:r>
            <a:r>
              <a:rPr dirty="0" sz="14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haar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dagelijkse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routine</a:t>
            </a:r>
            <a:r>
              <a:rPr dirty="0" sz="14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verlichten,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heeft</a:t>
            </a:r>
            <a:r>
              <a:rPr dirty="0" sz="1400" spc="3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slim</a:t>
            </a:r>
            <a:r>
              <a:rPr dirty="0" sz="1400" spc="3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verlichtingssysteem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geïnstalleerd</a:t>
            </a:r>
            <a:r>
              <a:rPr dirty="0" sz="1400" spc="30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4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bediend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via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intuïtieve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app</a:t>
            </a:r>
            <a:r>
              <a:rPr dirty="0" sz="14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4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haar</a:t>
            </a:r>
            <a:r>
              <a:rPr dirty="0" sz="14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tablet.</a:t>
            </a:r>
            <a:r>
              <a:rPr dirty="0" sz="14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4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nu</a:t>
            </a:r>
            <a:r>
              <a:rPr dirty="0" sz="14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4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kamer</a:t>
            </a:r>
            <a:r>
              <a:rPr dirty="0" sz="1400" spc="3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wil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verlichten,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hoeft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zich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geen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centimeter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verroeren;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gewoon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haar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tablet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tikken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elk 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deel</a:t>
            </a:r>
            <a:endParaRPr sz="14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67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haar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huis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verlichten.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40000"/>
              </a:lnSpc>
              <a:spcBef>
                <a:spcPts val="5"/>
              </a:spcBef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Als ze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bed</a:t>
            </a:r>
            <a:r>
              <a:rPr dirty="0" sz="1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ligt en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zich realiseert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keukenverlichting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heeft gelaten, kan ze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met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snelle</a:t>
            </a:r>
            <a:r>
              <a:rPr dirty="0" sz="14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veeg</a:t>
            </a:r>
            <a:r>
              <a:rPr dirty="0" sz="14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4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haar</a:t>
            </a:r>
            <a:r>
              <a:rPr dirty="0" sz="14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scherm</a:t>
            </a:r>
            <a:r>
              <a:rPr dirty="0" sz="14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uitschakelen.</a:t>
            </a:r>
            <a:r>
              <a:rPr dirty="0" sz="1400" spc="3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4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controle</a:t>
            </a:r>
            <a:r>
              <a:rPr dirty="0" sz="14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binnen</a:t>
            </a:r>
            <a:r>
              <a:rPr dirty="0" sz="14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handbereik</a:t>
            </a:r>
            <a:r>
              <a:rPr dirty="0" sz="14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minimaliseert</a:t>
            </a:r>
            <a:r>
              <a:rPr dirty="0" sz="1400" spc="30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niet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alleen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het</a:t>
            </a:r>
            <a:r>
              <a:rPr dirty="0" sz="1400" spc="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risico</a:t>
            </a:r>
            <a:r>
              <a:rPr dirty="0" sz="1400" spc="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dat</a:t>
            </a:r>
            <a:r>
              <a:rPr dirty="0" sz="1400" spc="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ze</a:t>
            </a:r>
            <a:r>
              <a:rPr dirty="0" sz="1400" spc="7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's</a:t>
            </a:r>
            <a:r>
              <a:rPr dirty="0" sz="1400" spc="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nachts</a:t>
            </a:r>
            <a:r>
              <a:rPr dirty="0" sz="1400" spc="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valt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4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maar</a:t>
            </a:r>
            <a:r>
              <a:rPr dirty="0" sz="14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geeft</a:t>
            </a:r>
            <a:r>
              <a:rPr dirty="0" sz="1400" spc="8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haar</a:t>
            </a:r>
            <a:r>
              <a:rPr dirty="0" sz="1400" spc="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ook</a:t>
            </a:r>
            <a:r>
              <a:rPr dirty="0" sz="14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een</a:t>
            </a:r>
            <a:r>
              <a:rPr dirty="0" sz="1400" spc="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gevoel</a:t>
            </a:r>
            <a:r>
              <a:rPr dirty="0" sz="1400" spc="9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van</a:t>
            </a:r>
            <a:r>
              <a:rPr dirty="0" sz="1400" spc="7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9966"/>
                </a:solidFill>
                <a:latin typeface="Arial"/>
                <a:cs typeface="Arial"/>
              </a:rPr>
              <a:t>onafhankelijkheid</a:t>
            </a:r>
            <a:r>
              <a:rPr dirty="0" sz="1400" spc="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339966"/>
                </a:solidFill>
                <a:latin typeface="Arial"/>
                <a:cs typeface="Arial"/>
              </a:rPr>
              <a:t>en </a:t>
            </a:r>
            <a:r>
              <a:rPr dirty="0" sz="1400" spc="-10" b="1">
                <a:solidFill>
                  <a:srgbClr val="339966"/>
                </a:solidFill>
                <a:latin typeface="Arial"/>
                <a:cs typeface="Arial"/>
              </a:rPr>
              <a:t>geruststelling</a:t>
            </a:r>
            <a:r>
              <a:rPr dirty="0" sz="14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haar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dagelijks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 leven.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8566" y="222326"/>
            <a:ext cx="64973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>
                <a:solidFill>
                  <a:srgbClr val="379C73"/>
                </a:solidFill>
              </a:rPr>
              <a:t>Welke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thuisgebaseerde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technologie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kunnen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10058"/>
            <a:ext cx="64973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>
                <a:solidFill>
                  <a:srgbClr val="379C73"/>
                </a:solidFill>
              </a:rPr>
              <a:t>Welke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thuisgebaseerde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technologie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kunnen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01802" y="550656"/>
            <a:ext cx="8057515" cy="3902710"/>
          </a:xfrm>
          <a:prstGeom prst="rect">
            <a:avLst/>
          </a:prstGeom>
        </p:spPr>
        <p:txBody>
          <a:bodyPr wrap="square" lIns="0" tIns="20510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615"/>
              </a:spcBef>
            </a:pPr>
            <a:r>
              <a:rPr dirty="0" sz="2500" spc="-240">
                <a:solidFill>
                  <a:srgbClr val="379C73"/>
                </a:solidFill>
                <a:latin typeface="Arial Black"/>
                <a:cs typeface="Arial Black"/>
              </a:rPr>
              <a:t>cliënten</a:t>
            </a:r>
            <a:r>
              <a:rPr dirty="0" sz="2500" spc="-7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14">
                <a:solidFill>
                  <a:srgbClr val="379C73"/>
                </a:solidFill>
                <a:latin typeface="Arial Black"/>
                <a:cs typeface="Arial Black"/>
              </a:rPr>
              <a:t>gebruiken</a:t>
            </a:r>
            <a:endParaRPr sz="2500">
              <a:latin typeface="Arial Black"/>
              <a:cs typeface="Arial Black"/>
            </a:endParaRPr>
          </a:p>
          <a:p>
            <a:pPr algn="ctr" marL="196850">
              <a:lnSpc>
                <a:spcPct val="100000"/>
              </a:lnSpc>
              <a:spcBef>
                <a:spcPts val="1090"/>
              </a:spcBef>
            </a:pPr>
            <a:r>
              <a:rPr dirty="0" sz="1800" b="1">
                <a:solidFill>
                  <a:srgbClr val="FFC000"/>
                </a:solidFill>
                <a:latin typeface="Arial"/>
                <a:cs typeface="Arial"/>
              </a:rPr>
              <a:t>Medische</a:t>
            </a:r>
            <a:r>
              <a:rPr dirty="0" sz="18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waarschuwingsapparaten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800">
              <a:latin typeface="Arial"/>
              <a:cs typeface="Arial"/>
            </a:endParaRPr>
          </a:p>
          <a:p>
            <a:pPr algn="just" marL="24765" marR="5080">
              <a:lnSpc>
                <a:spcPct val="14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Net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hulpmiddelen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5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noodoproepen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module</a:t>
            </a:r>
            <a:r>
              <a:rPr dirty="0" sz="15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2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)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medische</a:t>
            </a:r>
            <a:r>
              <a:rPr dirty="0" sz="15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waarschuwingsapparaten geprogrammeerd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contact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nemen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5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hulpdiensten</a:t>
            </a:r>
            <a:r>
              <a:rPr dirty="0" sz="15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of</a:t>
            </a:r>
            <a:r>
              <a:rPr dirty="0" sz="15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een</a:t>
            </a:r>
            <a:r>
              <a:rPr dirty="0" sz="15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meldkamer</a:t>
            </a:r>
            <a:r>
              <a:rPr dirty="0" sz="15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medische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hulp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sturen.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1500">
              <a:latin typeface="Arial"/>
              <a:cs typeface="Arial"/>
            </a:endParaRPr>
          </a:p>
          <a:p>
            <a:pPr marL="24765" marR="274320">
              <a:lnSpc>
                <a:spcPct val="14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apparaten</a:t>
            </a:r>
            <a:r>
              <a:rPr dirty="0" sz="15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meestal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draagbaar</a:t>
            </a:r>
            <a:r>
              <a:rPr dirty="0" sz="15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eenvoudige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knop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die,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wanneer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erop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gedrukt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wordt,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gebruiker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verbindt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hulp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hij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nodig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heeft.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15"/>
              </a:spcBef>
            </a:pPr>
            <a:endParaRPr sz="15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vaak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uitgerust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functies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5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valdetectie</a:t>
            </a:r>
            <a:r>
              <a:rPr dirty="0" sz="15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of</a:t>
            </a:r>
            <a:r>
              <a:rPr dirty="0" sz="15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339966"/>
                </a:solidFill>
                <a:latin typeface="Arial"/>
                <a:cs typeface="Arial"/>
              </a:rPr>
              <a:t>GPS-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tracering</a:t>
            </a:r>
            <a:r>
              <a:rPr dirty="0" sz="15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voor</a:t>
            </a:r>
            <a:r>
              <a:rPr dirty="0" sz="1500" spc="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extra</a:t>
            </a:r>
            <a:r>
              <a:rPr dirty="0" sz="15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339966"/>
                </a:solidFill>
                <a:latin typeface="Arial"/>
                <a:cs typeface="Arial"/>
              </a:rPr>
              <a:t>veiligheid.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0504" y="1561304"/>
            <a:ext cx="8625840" cy="2203450"/>
          </a:xfrm>
          <a:prstGeom prst="rect">
            <a:avLst/>
          </a:prstGeom>
        </p:spPr>
        <p:txBody>
          <a:bodyPr wrap="square" lIns="0" tIns="116839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19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7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module</a:t>
            </a:r>
            <a:r>
              <a:rPr dirty="0" sz="1700" spc="1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2</a:t>
            </a:r>
            <a:r>
              <a:rPr dirty="0" sz="1700" spc="1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heb</a:t>
            </a:r>
            <a:r>
              <a:rPr dirty="0" sz="17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7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geleerd</a:t>
            </a:r>
            <a:r>
              <a:rPr dirty="0" sz="17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7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7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7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soorten</a:t>
            </a:r>
            <a:r>
              <a:rPr dirty="0" sz="17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17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r>
              <a:rPr dirty="0" sz="17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7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7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helpen</a:t>
            </a:r>
            <a:r>
              <a:rPr dirty="0" sz="17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585858"/>
                </a:solidFill>
                <a:latin typeface="Arial"/>
                <a:cs typeface="Arial"/>
              </a:rPr>
              <a:t>bij</a:t>
            </a:r>
            <a:endParaRPr sz="17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815"/>
              </a:spcBef>
            </a:pP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7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plannen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afspraken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documenteren</a:t>
            </a:r>
            <a:r>
              <a:rPr dirty="0" sz="17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organiseren</a:t>
            </a:r>
            <a:r>
              <a:rPr dirty="0" sz="17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zorgactiviteiten.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1700">
              <a:latin typeface="Arial"/>
              <a:cs typeface="Arial"/>
            </a:endParaRPr>
          </a:p>
          <a:p>
            <a:pPr algn="just" marL="12700" marR="6350">
              <a:lnSpc>
                <a:spcPct val="140000"/>
              </a:lnSpc>
              <a:spcBef>
                <a:spcPts val="5"/>
              </a:spcBef>
            </a:pP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Om</a:t>
            </a:r>
            <a:r>
              <a:rPr dirty="0" sz="1700" spc="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de</a:t>
            </a:r>
            <a:r>
              <a:rPr dirty="0" sz="1700" spc="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339966"/>
                </a:solidFill>
                <a:latin typeface="Arial"/>
                <a:cs typeface="Arial"/>
              </a:rPr>
              <a:t>privacy</a:t>
            </a:r>
            <a:r>
              <a:rPr dirty="0" sz="1700" spc="10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7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waarborgen</a:t>
            </a:r>
            <a:r>
              <a:rPr dirty="0" sz="17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7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patiënten,</a:t>
            </a:r>
            <a:r>
              <a:rPr dirty="0" sz="17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medewerkers</a:t>
            </a:r>
            <a:r>
              <a:rPr dirty="0" sz="17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7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17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7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beschermen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tegen</a:t>
            </a:r>
            <a:r>
              <a:rPr dirty="0" sz="17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mogelijke</a:t>
            </a:r>
            <a:r>
              <a:rPr dirty="0" sz="17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schade,</a:t>
            </a:r>
            <a:r>
              <a:rPr dirty="0" sz="17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heeft</a:t>
            </a:r>
            <a:r>
              <a:rPr dirty="0" sz="17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elke</a:t>
            </a:r>
            <a:r>
              <a:rPr dirty="0" sz="1700" spc="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organisatie</a:t>
            </a:r>
            <a:r>
              <a:rPr dirty="0" sz="17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meestal</a:t>
            </a:r>
            <a:r>
              <a:rPr dirty="0" sz="17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bepaalde</a:t>
            </a:r>
            <a:r>
              <a:rPr dirty="0" sz="17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regels</a:t>
            </a:r>
            <a:r>
              <a:rPr dirty="0" sz="1700" spc="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7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beperkingen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7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betrekking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tot</a:t>
            </a:r>
            <a:r>
              <a:rPr dirty="0" sz="17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585858"/>
                </a:solidFill>
                <a:latin typeface="Arial"/>
                <a:cs typeface="Arial"/>
              </a:rPr>
              <a:t>gebruikte</a:t>
            </a:r>
            <a:r>
              <a:rPr dirty="0" sz="17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585858"/>
                </a:solidFill>
                <a:latin typeface="Arial"/>
                <a:cs typeface="Arial"/>
              </a:rPr>
              <a:t>tools.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24399"/>
            <a:ext cx="658050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150">
                <a:solidFill>
                  <a:srgbClr val="379C73"/>
                </a:solidFill>
              </a:rPr>
              <a:t>Welke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hulpmiddelen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kun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je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70">
                <a:solidFill>
                  <a:srgbClr val="379C73"/>
                </a:solidFill>
              </a:rPr>
              <a:t>je </a:t>
            </a:r>
            <a:r>
              <a:rPr dirty="0" sz="2700" spc="-280">
                <a:solidFill>
                  <a:srgbClr val="379C73"/>
                </a:solidFill>
              </a:rPr>
              <a:t>werk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305">
                <a:solidFill>
                  <a:srgbClr val="379C73"/>
                </a:solidFill>
              </a:rPr>
              <a:t>gebruiken?</a:t>
            </a:r>
            <a:endParaRPr sz="27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1802" y="699897"/>
            <a:ext cx="7730490" cy="1424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1910">
              <a:lnSpc>
                <a:spcPct val="100000"/>
              </a:lnSpc>
              <a:spcBef>
                <a:spcPts val="95"/>
              </a:spcBef>
            </a:pPr>
            <a:r>
              <a:rPr dirty="0" sz="2500" spc="-240">
                <a:solidFill>
                  <a:srgbClr val="379C73"/>
                </a:solidFill>
                <a:latin typeface="Arial Black"/>
                <a:cs typeface="Arial Black"/>
              </a:rPr>
              <a:t>cliënten</a:t>
            </a:r>
            <a:r>
              <a:rPr dirty="0" sz="2500" spc="-7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14">
                <a:solidFill>
                  <a:srgbClr val="379C73"/>
                </a:solidFill>
                <a:latin typeface="Arial Black"/>
                <a:cs typeface="Arial Black"/>
              </a:rPr>
              <a:t>gebruiken</a:t>
            </a:r>
            <a:endParaRPr sz="2500">
              <a:latin typeface="Arial Black"/>
              <a:cs typeface="Arial Black"/>
            </a:endParaRPr>
          </a:p>
          <a:p>
            <a:pPr marL="2501265">
              <a:lnSpc>
                <a:spcPct val="100000"/>
              </a:lnSpc>
              <a:spcBef>
                <a:spcPts val="1175"/>
              </a:spcBef>
            </a:pPr>
            <a:r>
              <a:rPr dirty="0" sz="1500" b="1">
                <a:solidFill>
                  <a:srgbClr val="FFC000"/>
                </a:solidFill>
                <a:latin typeface="Arial"/>
                <a:cs typeface="Arial"/>
              </a:rPr>
              <a:t>Medische</a:t>
            </a:r>
            <a:r>
              <a:rPr dirty="0" sz="1500" spc="-7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FFC000"/>
                </a:solidFill>
                <a:latin typeface="Arial"/>
                <a:cs typeface="Arial"/>
              </a:rPr>
              <a:t>waarschuwingsapparaten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geeft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inzicht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functies</a:t>
            </a:r>
            <a:r>
              <a:rPr dirty="0" sz="15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gebruikerservaringen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medische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waarschuwingsapparaten: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1368" y="165938"/>
            <a:ext cx="649668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>
                <a:solidFill>
                  <a:srgbClr val="379C73"/>
                </a:solidFill>
              </a:rPr>
              <a:t>Welke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thuisgebaseerde</a:t>
            </a:r>
            <a:r>
              <a:rPr dirty="0" spc="-5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technologie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kunnen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450083" y="4621174"/>
            <a:ext cx="44926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Hoe</a:t>
            </a:r>
            <a:r>
              <a:rPr dirty="0" sz="16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kunnen</a:t>
            </a:r>
            <a:r>
              <a:rPr dirty="0" sz="16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deze</a:t>
            </a:r>
            <a:r>
              <a:rPr dirty="0" sz="16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apparaten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een</a:t>
            </a:r>
            <a:r>
              <a:rPr dirty="0" sz="16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9966"/>
                </a:solidFill>
                <a:latin typeface="Arial"/>
                <a:cs typeface="Arial"/>
              </a:rPr>
              <a:t>klant</a:t>
            </a:r>
            <a:r>
              <a:rPr dirty="0" sz="16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9966"/>
                </a:solidFill>
                <a:latin typeface="Arial"/>
                <a:cs typeface="Arial"/>
              </a:rPr>
              <a:t>helpen?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325495" y="4192016"/>
            <a:ext cx="24364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Arial"/>
                <a:cs typeface="Arial"/>
              </a:rPr>
              <a:t>Het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beste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medische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waarschuwingssysteem </a:t>
            </a:r>
            <a:r>
              <a:rPr dirty="0" sz="900" b="1">
                <a:latin typeface="Arial"/>
                <a:cs typeface="Arial"/>
              </a:rPr>
              <a:t>voor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jou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in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20" b="1">
                <a:latin typeface="Arial"/>
                <a:cs typeface="Arial"/>
              </a:rPr>
              <a:t>2024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" name="object 7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0" y="2133600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26509" y="1211402"/>
            <a:ext cx="14852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C000"/>
                </a:solidFill>
                <a:latin typeface="Arial"/>
                <a:cs typeface="Arial"/>
              </a:rPr>
              <a:t>Kalender-</a:t>
            </a:r>
            <a:r>
              <a:rPr dirty="0" sz="1800" spc="-25" b="1">
                <a:solidFill>
                  <a:srgbClr val="FFC000"/>
                </a:solidFill>
                <a:latin typeface="Arial"/>
                <a:cs typeface="Arial"/>
              </a:rPr>
              <a:t>app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99363" y="1870779"/>
            <a:ext cx="8142605" cy="309880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6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module</a:t>
            </a:r>
            <a:r>
              <a:rPr dirty="0" sz="1800" spc="409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2</a:t>
            </a:r>
            <a:r>
              <a:rPr dirty="0" sz="1800" spc="3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hebben</a:t>
            </a:r>
            <a:r>
              <a:rPr dirty="0" sz="1800" spc="38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we</a:t>
            </a:r>
            <a:r>
              <a:rPr dirty="0" sz="1800" spc="39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toepassingen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bekeken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taken</a:t>
            </a:r>
            <a:r>
              <a:rPr dirty="0" sz="18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86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herinneringen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efficiënt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beheren.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6350">
              <a:lnSpc>
                <a:spcPct val="1401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Voortbouwend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dirty="0" sz="1800" spc="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Unit</a:t>
            </a:r>
            <a:r>
              <a:rPr dirty="0" sz="1800" spc="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1</a:t>
            </a:r>
            <a:r>
              <a:rPr dirty="0" sz="1800" spc="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behandeld,</a:t>
            </a:r>
            <a:r>
              <a:rPr dirty="0" sz="1800" spc="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onze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toolset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uitbreiden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Outlook</a:t>
            </a:r>
            <a:r>
              <a:rPr dirty="0" sz="1800" spc="1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Google</a:t>
            </a:r>
            <a:r>
              <a:rPr dirty="0" sz="1800" spc="1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Calendar</a:t>
            </a:r>
            <a:r>
              <a:rPr dirty="0" sz="1800" spc="1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1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1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plannen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1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afspraken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instellen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herinneringen.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maken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gedeelde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agenda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zowel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jij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27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cliënten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profiteren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gestroomlijnde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communicatie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verbeterde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thuiszorgactiviteiten.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1802" y="383540"/>
            <a:ext cx="64973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0">
                <a:solidFill>
                  <a:srgbClr val="379C73"/>
                </a:solidFill>
              </a:rPr>
              <a:t>Welke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65">
                <a:solidFill>
                  <a:srgbClr val="379C73"/>
                </a:solidFill>
              </a:rPr>
              <a:t>thuisgebaseerde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35">
                <a:solidFill>
                  <a:srgbClr val="379C73"/>
                </a:solidFill>
              </a:rPr>
              <a:t>technologie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kunnen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501802" y="917193"/>
            <a:ext cx="277114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40">
                <a:solidFill>
                  <a:srgbClr val="379C73"/>
                </a:solidFill>
                <a:latin typeface="Arial Black"/>
                <a:cs typeface="Arial Black"/>
              </a:rPr>
              <a:t>cliënten</a:t>
            </a:r>
            <a:r>
              <a:rPr dirty="0" sz="2500" spc="-7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15">
                <a:solidFill>
                  <a:srgbClr val="379C73"/>
                </a:solidFill>
                <a:latin typeface="Arial Black"/>
                <a:cs typeface="Arial Black"/>
              </a:rPr>
              <a:t>gebruiken</a:t>
            </a:r>
            <a:endParaRPr sz="25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555561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5"/>
              <a:t>Virtuele</a:t>
            </a:r>
            <a:r>
              <a:rPr dirty="0" spc="-95"/>
              <a:t> </a:t>
            </a:r>
            <a:r>
              <a:rPr dirty="0" spc="-185"/>
              <a:t>realiteit</a:t>
            </a:r>
            <a:r>
              <a:rPr dirty="0" spc="-105"/>
              <a:t> </a:t>
            </a:r>
            <a:r>
              <a:rPr dirty="0" spc="-125"/>
              <a:t>(VR)</a:t>
            </a:r>
            <a:r>
              <a:rPr dirty="0" spc="-110"/>
              <a:t> </a:t>
            </a:r>
            <a:r>
              <a:rPr dirty="0" spc="-195"/>
              <a:t>in</a:t>
            </a:r>
            <a:r>
              <a:rPr dirty="0" spc="-120"/>
              <a:t> </a:t>
            </a:r>
            <a:r>
              <a:rPr dirty="0" spc="-254"/>
              <a:t>de</a:t>
            </a:r>
            <a:r>
              <a:rPr dirty="0" spc="-114"/>
              <a:t> </a:t>
            </a:r>
            <a:r>
              <a:rPr dirty="0" spc="-170"/>
              <a:t>thuiszorg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10057" y="1634439"/>
            <a:ext cx="5655310" cy="295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4800" spc="-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4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79C73"/>
                </a:solidFill>
                <a:latin typeface="Arial"/>
                <a:cs typeface="Arial"/>
              </a:rPr>
              <a:t>VR</a:t>
            </a:r>
            <a:r>
              <a:rPr dirty="0" sz="4800" spc="-7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jou</a:t>
            </a:r>
            <a:r>
              <a:rPr dirty="0" sz="48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48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585858"/>
                </a:solidFill>
                <a:latin typeface="Arial"/>
                <a:cs typeface="Arial"/>
              </a:rPr>
              <a:t>cliënten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ondersteunen</a:t>
            </a:r>
            <a:r>
              <a:rPr dirty="0" sz="4800" spc="-1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4800" spc="-18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4800" spc="-10" b="1">
                <a:solidFill>
                  <a:srgbClr val="585858"/>
                </a:solidFill>
                <a:latin typeface="Arial"/>
                <a:cs typeface="Arial"/>
              </a:rPr>
              <a:t>thuiszorg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761871"/>
            <a:ext cx="8143240" cy="2550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Virtual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Reality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(VR)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thuiszorg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verbeteren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fysieke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therapie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bieden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boeiende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oefeningen,</a:t>
            </a:r>
            <a:r>
              <a:rPr dirty="0" sz="1800" spc="1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mentale</a:t>
            </a:r>
            <a:r>
              <a:rPr dirty="0" sz="1800" spc="1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stimulatie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1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bieden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1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cognitieve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gezondheid,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mogelijkheden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creëren</a:t>
            </a:r>
            <a:r>
              <a:rPr dirty="0" sz="1800" spc="3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sociale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contacten</a:t>
            </a:r>
            <a:r>
              <a:rPr dirty="0" sz="1800" spc="3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3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virtuele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ruimte,</a:t>
            </a:r>
            <a:r>
              <a:rPr dirty="0" sz="1800" spc="20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pijnbestrijding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ondersteunen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2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meeslepende</a:t>
            </a:r>
            <a:r>
              <a:rPr dirty="0" sz="1800" spc="2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afleidingen</a:t>
            </a:r>
            <a:r>
              <a:rPr dirty="0" sz="1800" spc="2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zorgverleners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trainen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realistische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simulaties.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Daarnaast</a:t>
            </a:r>
            <a:r>
              <a:rPr dirty="0" sz="18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kan</a:t>
            </a:r>
            <a:r>
              <a:rPr dirty="0" sz="1800" spc="-5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het</a:t>
            </a:r>
            <a:r>
              <a:rPr dirty="0" sz="1800" spc="-6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ontspannende</a:t>
            </a:r>
            <a:r>
              <a:rPr dirty="0" sz="18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vrijetijdsactiviteiten bieden</a:t>
            </a:r>
            <a:r>
              <a:rPr dirty="0" sz="18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voor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diegenen</a:t>
            </a:r>
            <a:r>
              <a:rPr dirty="0" sz="18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die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hun</a:t>
            </a:r>
            <a:r>
              <a:rPr dirty="0" sz="18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huis</a:t>
            </a:r>
            <a:r>
              <a:rPr dirty="0" sz="18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niet</a:t>
            </a:r>
            <a:r>
              <a:rPr dirty="0" sz="18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9966"/>
                </a:solidFill>
                <a:latin typeface="Arial"/>
                <a:cs typeface="Arial"/>
              </a:rPr>
              <a:t>kunnen</a:t>
            </a:r>
            <a:r>
              <a:rPr dirty="0" sz="18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9966"/>
                </a:solidFill>
                <a:latin typeface="Arial"/>
                <a:cs typeface="Arial"/>
              </a:rPr>
              <a:t>verlaten.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913880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>
                <a:solidFill>
                  <a:srgbClr val="379C73"/>
                </a:solidFill>
              </a:rPr>
              <a:t>Hoe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jou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je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cliënten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ondersteunen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100">
                <a:solidFill>
                  <a:srgbClr val="379C73"/>
                </a:solidFill>
              </a:rPr>
              <a:t>in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90">
                <a:solidFill>
                  <a:srgbClr val="379C73"/>
                </a:solidFill>
              </a:rPr>
              <a:t>thuiszorg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913880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>
                <a:solidFill>
                  <a:srgbClr val="379C73"/>
                </a:solidFill>
              </a:rPr>
              <a:t>Hoe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jou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je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cliënten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ondersteunen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100">
                <a:solidFill>
                  <a:srgbClr val="379C73"/>
                </a:solidFill>
              </a:rPr>
              <a:t>in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90">
                <a:solidFill>
                  <a:srgbClr val="379C73"/>
                </a:solidFill>
              </a:rPr>
              <a:t>thuiszorg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70459" y="2465578"/>
            <a:ext cx="5178425" cy="1603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geheel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genomen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800" spc="2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VR,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als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doordacht</a:t>
            </a:r>
            <a:r>
              <a:rPr dirty="0" sz="1800" spc="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gebruikt,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krachtig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hulpmiddel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kwaliteit</a:t>
            </a:r>
            <a:r>
              <a:rPr dirty="0" sz="18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r>
              <a:rPr dirty="0" sz="1800" spc="2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2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ouderen</a:t>
            </a:r>
            <a:r>
              <a:rPr dirty="0" sz="1800" spc="25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te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verbeteren,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zowel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entertainment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als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gezondheidsvoordelen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bieden.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9364" y="2252472"/>
            <a:ext cx="3419855" cy="2029967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913880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>
                <a:solidFill>
                  <a:srgbClr val="379C73"/>
                </a:solidFill>
              </a:rPr>
              <a:t>Hoe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jou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je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cliënten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ondersteunen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100">
                <a:solidFill>
                  <a:srgbClr val="379C73"/>
                </a:solidFill>
              </a:rPr>
              <a:t>in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90">
                <a:solidFill>
                  <a:srgbClr val="379C73"/>
                </a:solidFill>
              </a:rPr>
              <a:t>thuiszorg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020948" y="4531563"/>
            <a:ext cx="21609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Arial"/>
                <a:cs typeface="Arial"/>
              </a:rPr>
              <a:t>VR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Trips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helpen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bij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de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behandeling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25" b="1">
                <a:latin typeface="Arial"/>
                <a:cs typeface="Arial"/>
              </a:rPr>
              <a:t>van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b="1">
                <a:latin typeface="Arial"/>
                <a:cs typeface="Arial"/>
              </a:rPr>
              <a:t>depressie</a:t>
            </a:r>
            <a:r>
              <a:rPr dirty="0" sz="900" spc="-4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bij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ouderen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66115" y="1894795"/>
            <a:ext cx="7846695" cy="6572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video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uitstapjes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behulp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VR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ouderen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hun</a:t>
            </a:r>
            <a:endParaRPr sz="18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  <a:spcBef>
                <a:spcPts val="33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huis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niet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verlaten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kunnen helpen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gaan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depressie!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9483" y="2749295"/>
            <a:ext cx="3047999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1802" y="272287"/>
            <a:ext cx="6913880" cy="791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70">
                <a:solidFill>
                  <a:srgbClr val="379C73"/>
                </a:solidFill>
                <a:latin typeface="Arial Black"/>
                <a:cs typeface="Arial Black"/>
              </a:rPr>
              <a:t>Hoe</a:t>
            </a:r>
            <a:r>
              <a:rPr dirty="0" sz="2500" spc="-10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85">
                <a:solidFill>
                  <a:srgbClr val="379C73"/>
                </a:solidFill>
                <a:latin typeface="Arial Black"/>
                <a:cs typeface="Arial Black"/>
              </a:rPr>
              <a:t>kan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0">
                <a:solidFill>
                  <a:srgbClr val="379C73"/>
                </a:solidFill>
                <a:latin typeface="Arial Black"/>
                <a:cs typeface="Arial Black"/>
              </a:rPr>
              <a:t>VR</a:t>
            </a:r>
            <a:r>
              <a:rPr dirty="0" sz="2500" spc="-11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00">
                <a:solidFill>
                  <a:srgbClr val="379C73"/>
                </a:solidFill>
                <a:latin typeface="Arial Black"/>
                <a:cs typeface="Arial Black"/>
              </a:rPr>
              <a:t>jou</a:t>
            </a:r>
            <a:r>
              <a:rPr dirty="0" sz="2500" spc="-10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54">
                <a:solidFill>
                  <a:srgbClr val="379C73"/>
                </a:solidFill>
                <a:latin typeface="Arial Black"/>
                <a:cs typeface="Arial Black"/>
              </a:rPr>
              <a:t>en</a:t>
            </a:r>
            <a:r>
              <a:rPr dirty="0" sz="2500" spc="-10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5">
                <a:solidFill>
                  <a:srgbClr val="379C73"/>
                </a:solidFill>
                <a:latin typeface="Arial Black"/>
                <a:cs typeface="Arial Black"/>
              </a:rPr>
              <a:t>je</a:t>
            </a:r>
            <a:r>
              <a:rPr dirty="0" sz="2500" spc="-11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40">
                <a:solidFill>
                  <a:srgbClr val="379C73"/>
                </a:solidFill>
                <a:latin typeface="Arial Black"/>
                <a:cs typeface="Arial Black"/>
              </a:rPr>
              <a:t>cliënten</a:t>
            </a:r>
            <a:r>
              <a:rPr dirty="0" sz="2500" spc="-90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229">
                <a:solidFill>
                  <a:srgbClr val="379C73"/>
                </a:solidFill>
                <a:latin typeface="Arial Black"/>
                <a:cs typeface="Arial Black"/>
              </a:rPr>
              <a:t>ondersteunen</a:t>
            </a:r>
            <a:r>
              <a:rPr dirty="0" sz="2500" spc="-6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100">
                <a:solidFill>
                  <a:srgbClr val="379C73"/>
                </a:solidFill>
                <a:latin typeface="Arial Black"/>
                <a:cs typeface="Arial Black"/>
              </a:rPr>
              <a:t>in</a:t>
            </a:r>
            <a:endParaRPr sz="2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500" spc="-254">
                <a:solidFill>
                  <a:srgbClr val="379C73"/>
                </a:solidFill>
                <a:latin typeface="Arial Black"/>
                <a:cs typeface="Arial Black"/>
              </a:rPr>
              <a:t>de</a:t>
            </a:r>
            <a:r>
              <a:rPr dirty="0" sz="2500" spc="-12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500" spc="-90">
                <a:solidFill>
                  <a:srgbClr val="379C73"/>
                </a:solidFill>
                <a:latin typeface="Arial Black"/>
                <a:cs typeface="Arial Black"/>
              </a:rPr>
              <a:t>thuiszorg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24306" y="2187452"/>
            <a:ext cx="7625715" cy="11823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95"/>
              </a:spcBef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moet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echter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wel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2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39966"/>
                </a:solidFill>
                <a:latin typeface="Arial"/>
                <a:cs typeface="Arial"/>
              </a:rPr>
              <a:t>gezorgd</a:t>
            </a:r>
            <a:r>
              <a:rPr dirty="0" sz="22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39966"/>
                </a:solidFill>
                <a:latin typeface="Arial"/>
                <a:cs typeface="Arial"/>
              </a:rPr>
              <a:t>dat</a:t>
            </a:r>
            <a:r>
              <a:rPr dirty="0" sz="22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339966"/>
                </a:solidFill>
                <a:latin typeface="Arial"/>
                <a:cs typeface="Arial"/>
              </a:rPr>
              <a:t>VR-ervaringen </a:t>
            </a:r>
            <a:r>
              <a:rPr dirty="0" sz="2200" b="1">
                <a:solidFill>
                  <a:srgbClr val="339966"/>
                </a:solidFill>
                <a:latin typeface="Arial"/>
                <a:cs typeface="Arial"/>
              </a:rPr>
              <a:t>geen</a:t>
            </a:r>
            <a:r>
              <a:rPr dirty="0" sz="22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339966"/>
                </a:solidFill>
                <a:latin typeface="Arial"/>
                <a:cs typeface="Arial"/>
              </a:rPr>
              <a:t>desoriëntatie</a:t>
            </a:r>
            <a:r>
              <a:rPr dirty="0" sz="22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39966"/>
                </a:solidFill>
                <a:latin typeface="Arial"/>
                <a:cs typeface="Arial"/>
              </a:rPr>
              <a:t>of</a:t>
            </a:r>
            <a:r>
              <a:rPr dirty="0" sz="22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339966"/>
                </a:solidFill>
                <a:latin typeface="Arial"/>
                <a:cs typeface="Arial"/>
              </a:rPr>
              <a:t>bewegingsziekte</a:t>
            </a:r>
            <a:r>
              <a:rPr dirty="0" sz="2200" spc="-5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339966"/>
                </a:solidFill>
                <a:latin typeface="Arial"/>
                <a:cs typeface="Arial"/>
              </a:rPr>
              <a:t>veroorzaken,</a:t>
            </a:r>
            <a:r>
              <a:rPr dirty="0" sz="22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wat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22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sommige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oudere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mensen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probleem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22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zijn!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2287"/>
            <a:ext cx="6913880" cy="7918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>
                <a:solidFill>
                  <a:srgbClr val="379C73"/>
                </a:solidFill>
              </a:rPr>
              <a:t>Hoe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85">
                <a:solidFill>
                  <a:srgbClr val="379C73"/>
                </a:solidFill>
              </a:rPr>
              <a:t>kan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0">
                <a:solidFill>
                  <a:srgbClr val="379C73"/>
                </a:solidFill>
              </a:rPr>
              <a:t>VR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00">
                <a:solidFill>
                  <a:srgbClr val="379C73"/>
                </a:solidFill>
              </a:rPr>
              <a:t>jou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254">
                <a:solidFill>
                  <a:srgbClr val="379C73"/>
                </a:solidFill>
              </a:rPr>
              <a:t>en</a:t>
            </a:r>
            <a:r>
              <a:rPr dirty="0" spc="-105">
                <a:solidFill>
                  <a:srgbClr val="379C73"/>
                </a:solidFill>
              </a:rPr>
              <a:t> </a:t>
            </a:r>
            <a:r>
              <a:rPr dirty="0" spc="-225">
                <a:solidFill>
                  <a:srgbClr val="379C73"/>
                </a:solidFill>
              </a:rPr>
              <a:t>je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240">
                <a:solidFill>
                  <a:srgbClr val="379C73"/>
                </a:solidFill>
              </a:rPr>
              <a:t>cliënten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ondersteunen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100">
                <a:solidFill>
                  <a:srgbClr val="379C73"/>
                </a:solidFill>
              </a:rPr>
              <a:t>in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pc="-254">
                <a:solidFill>
                  <a:srgbClr val="379C73"/>
                </a:solidFill>
              </a:rPr>
              <a:t>de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 spc="-90">
                <a:solidFill>
                  <a:srgbClr val="379C73"/>
                </a:solidFill>
              </a:rPr>
              <a:t>thuiszorg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202842" y="2065781"/>
            <a:ext cx="6587490" cy="1903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2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vind</a:t>
            </a:r>
            <a:r>
              <a:rPr dirty="0" sz="2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jij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VR</a:t>
            </a:r>
            <a:r>
              <a:rPr dirty="0" sz="2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thuiszorg?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Zou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aanraden</a:t>
            </a:r>
            <a:r>
              <a:rPr dirty="0" sz="22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en/of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gebruiken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2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klanten?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Heeft</a:t>
            </a:r>
            <a:r>
              <a:rPr dirty="0" sz="2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uw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organisatie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al</a:t>
            </a:r>
            <a:r>
              <a:rPr dirty="0" sz="2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5858"/>
                </a:solidFill>
                <a:latin typeface="Arial"/>
                <a:cs typeface="Arial"/>
              </a:rPr>
              <a:t>iets</a:t>
            </a:r>
            <a:r>
              <a:rPr dirty="0" sz="22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5858"/>
                </a:solidFill>
                <a:latin typeface="Arial"/>
                <a:cs typeface="Arial"/>
              </a:rPr>
              <a:t>vergelijkbaars?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9376" y="1646681"/>
            <a:ext cx="8194040" cy="2550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Tijdens  ons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leerproces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ontdekt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apparaten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technologieën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dagelijkse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organisatie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3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cliënten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2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zorgverleners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vereenvoudigen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bijdragen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aan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veiligere,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meer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autonome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leefomgeving.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14999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Toch</a:t>
            </a:r>
            <a:r>
              <a:rPr dirty="0" sz="18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spannend</a:t>
            </a:r>
            <a:r>
              <a:rPr dirty="0" sz="18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zien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uitgebreide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platforms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technologieën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functionaliteiten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integreren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1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meerdere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apparaten,</a:t>
            </a:r>
            <a:r>
              <a:rPr dirty="0" sz="1800" spc="1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waardoor</a:t>
            </a:r>
            <a:r>
              <a:rPr dirty="0" sz="1800" spc="1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dagelijks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beheer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verder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800" spc="43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vereenvoudigd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monitoring</a:t>
            </a:r>
            <a:r>
              <a:rPr dirty="0" sz="1800" spc="4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thuiszorgactiviteiten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wordt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verbeterd.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720661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5"/>
              <a:t>Beste</a:t>
            </a:r>
            <a:r>
              <a:rPr dirty="0" spc="-90"/>
              <a:t> </a:t>
            </a:r>
            <a:r>
              <a:rPr dirty="0" spc="-220"/>
              <a:t>praktijken</a:t>
            </a:r>
            <a:r>
              <a:rPr dirty="0" spc="-50"/>
              <a:t> </a:t>
            </a:r>
            <a:r>
              <a:rPr dirty="0" spc="-200"/>
              <a:t>in</a:t>
            </a:r>
            <a:r>
              <a:rPr dirty="0" spc="-65"/>
              <a:t> </a:t>
            </a:r>
            <a:r>
              <a:rPr dirty="0" spc="-215"/>
              <a:t>verzorgingshuizen:</a:t>
            </a:r>
            <a:r>
              <a:rPr dirty="0" spc="-45"/>
              <a:t> </a:t>
            </a:r>
            <a:r>
              <a:rPr dirty="0" spc="-215"/>
              <a:t>Livy</a:t>
            </a:r>
            <a:r>
              <a:rPr dirty="0" spc="-80"/>
              <a:t> </a:t>
            </a:r>
            <a:r>
              <a:rPr dirty="0" spc="-50"/>
              <a:t>Zorg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6860"/>
            <a:ext cx="14427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Livy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20">
                <a:solidFill>
                  <a:srgbClr val="379C73"/>
                </a:solidFill>
              </a:rPr>
              <a:t>Zorg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76783" y="1290319"/>
            <a:ext cx="7997190" cy="3444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5"/>
              </a:spcBef>
            </a:pP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Livy</a:t>
            </a:r>
            <a:r>
              <a:rPr dirty="0" sz="1500" spc="20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Care</a:t>
            </a:r>
            <a:r>
              <a:rPr dirty="0" sz="1500" spc="2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500" spc="2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bijvoorbeeld</a:t>
            </a:r>
            <a:r>
              <a:rPr dirty="0" sz="1500" spc="2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5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slimme</a:t>
            </a:r>
            <a:r>
              <a:rPr dirty="0" sz="15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oplossing</a:t>
            </a:r>
            <a:r>
              <a:rPr dirty="0" sz="15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500" spc="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dirty="0" sz="15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1500" spc="2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5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2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veiligheid</a:t>
            </a:r>
            <a:r>
              <a:rPr dirty="0" sz="1500" spc="2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2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het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welzijn</a:t>
            </a:r>
            <a:r>
              <a:rPr dirty="0" sz="15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5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cliënten</a:t>
            </a:r>
            <a:r>
              <a:rPr dirty="0" sz="15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5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zorgomgevingen</a:t>
            </a:r>
            <a:r>
              <a:rPr dirty="0" sz="15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5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vergroten,</a:t>
            </a:r>
            <a:r>
              <a:rPr dirty="0" sz="15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zoals</a:t>
            </a:r>
            <a:r>
              <a:rPr dirty="0" sz="15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cliënten</a:t>
            </a:r>
            <a:r>
              <a:rPr dirty="0" sz="15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5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beperkte</a:t>
            </a:r>
            <a:r>
              <a:rPr dirty="0" sz="15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mobiliteit</a:t>
            </a:r>
            <a:r>
              <a:rPr dirty="0" sz="15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aandoeningen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risico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vallen</a:t>
            </a:r>
            <a:r>
              <a:rPr dirty="0" sz="15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vergroten.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1500">
              <a:latin typeface="Arial"/>
              <a:cs typeface="Arial"/>
            </a:endParaRPr>
          </a:p>
          <a:p>
            <a:pPr algn="just" marL="12700" marR="5080">
              <a:lnSpc>
                <a:spcPct val="114999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43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1500" spc="45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omvat</a:t>
            </a:r>
            <a:r>
              <a:rPr dirty="0" sz="15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5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Livy</a:t>
            </a:r>
            <a:r>
              <a:rPr dirty="0" sz="1500" spc="4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Sensor</a:t>
            </a:r>
            <a:r>
              <a:rPr dirty="0" sz="1500" spc="44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Station</a:t>
            </a:r>
            <a:r>
              <a:rPr dirty="0" sz="1500" spc="4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5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vallen</a:t>
            </a:r>
            <a:r>
              <a:rPr dirty="0" sz="1500" spc="4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detecteert</a:t>
            </a:r>
            <a:r>
              <a:rPr dirty="0" sz="15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4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zorgverleners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onmiddellijk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500" spc="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hoogte</a:t>
            </a:r>
            <a:r>
              <a:rPr dirty="0" sz="15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stelt,</a:t>
            </a:r>
            <a:r>
              <a:rPr dirty="0" sz="15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zodat</a:t>
            </a:r>
            <a:r>
              <a:rPr dirty="0" sz="15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5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snel</a:t>
            </a:r>
            <a:r>
              <a:rPr dirty="0" sz="1500" spc="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5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5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gereageerd</a:t>
            </a:r>
            <a:r>
              <a:rPr dirty="0" sz="15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ondersteuning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kan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5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geboden.</a:t>
            </a:r>
            <a:r>
              <a:rPr dirty="0" sz="15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5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heeft</a:t>
            </a:r>
            <a:r>
              <a:rPr dirty="0" sz="15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ook</a:t>
            </a:r>
            <a:r>
              <a:rPr dirty="0" sz="15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functies</a:t>
            </a:r>
            <a:r>
              <a:rPr dirty="0" sz="15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5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5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personeel</a:t>
            </a:r>
            <a:r>
              <a:rPr dirty="0" sz="15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500" spc="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waarschuwen</a:t>
            </a:r>
            <a:r>
              <a:rPr dirty="0" sz="1500" spc="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wanneer</a:t>
            </a:r>
            <a:r>
              <a:rPr dirty="0" sz="1500" spc="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cliënten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5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5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hoog</a:t>
            </a:r>
            <a:r>
              <a:rPr dirty="0" sz="15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valrisico</a:t>
            </a:r>
            <a:r>
              <a:rPr dirty="0" sz="15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5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bed</a:t>
            </a:r>
            <a:r>
              <a:rPr dirty="0" sz="15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1500" spc="4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kamer</a:t>
            </a:r>
            <a:r>
              <a:rPr dirty="0" sz="15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verlaten,</a:t>
            </a:r>
            <a:r>
              <a:rPr dirty="0" sz="15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vooral</a:t>
            </a:r>
            <a:r>
              <a:rPr dirty="0" sz="1500" spc="4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's</a:t>
            </a:r>
            <a:r>
              <a:rPr dirty="0" sz="1500" spc="40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nachts,</a:t>
            </a:r>
            <a:r>
              <a:rPr dirty="0" sz="15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4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integreert</a:t>
            </a:r>
            <a:r>
              <a:rPr dirty="0" sz="1500" spc="4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een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nachtlampje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vallen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helpen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voorkomen.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1500">
              <a:latin typeface="Arial"/>
              <a:cs typeface="Arial"/>
            </a:endParaRPr>
          </a:p>
          <a:p>
            <a:pPr algn="just" marL="12700" marR="6985">
              <a:lnSpc>
                <a:spcPct val="1151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Daarnaast</a:t>
            </a:r>
            <a:r>
              <a:rPr dirty="0" sz="15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bevat</a:t>
            </a:r>
            <a:r>
              <a:rPr dirty="0" sz="15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5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5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detectiesysteem</a:t>
            </a:r>
            <a:r>
              <a:rPr dirty="0" sz="1500" spc="60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voor</a:t>
            </a:r>
            <a:r>
              <a:rPr dirty="0" sz="1500" spc="5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500" b="1">
                <a:solidFill>
                  <a:srgbClr val="339966"/>
                </a:solidFill>
                <a:latin typeface="Arial"/>
                <a:cs typeface="Arial"/>
              </a:rPr>
              <a:t>hulpoproepen</a:t>
            </a:r>
            <a:r>
              <a:rPr dirty="0" sz="1500" spc="45" b="1">
                <a:solidFill>
                  <a:srgbClr val="339966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5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hulpoproepen</a:t>
            </a:r>
            <a:r>
              <a:rPr dirty="0" sz="1500" spc="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cliënten</a:t>
            </a:r>
            <a:r>
              <a:rPr dirty="0" sz="15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5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herkennen</a:t>
            </a:r>
            <a:r>
              <a:rPr dirty="0" sz="15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5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5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alarm</a:t>
            </a:r>
            <a:r>
              <a:rPr dirty="0" sz="15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kan</a:t>
            </a:r>
            <a:r>
              <a:rPr dirty="0" sz="1500" spc="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activeren</a:t>
            </a:r>
            <a:r>
              <a:rPr dirty="0" sz="15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zonder</a:t>
            </a:r>
            <a:r>
              <a:rPr dirty="0" sz="1500" spc="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15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5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cliënt</a:t>
            </a:r>
            <a:r>
              <a:rPr dirty="0" sz="15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fysiek</a:t>
            </a:r>
            <a:r>
              <a:rPr dirty="0" sz="1500" spc="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500" spc="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500" spc="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knop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hoeft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drukken.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2140841"/>
            <a:ext cx="1424940" cy="1215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0100"/>
              </a:lnSpc>
              <a:spcBef>
                <a:spcPts val="100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Afhankelijk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werkt,</a:t>
            </a:r>
            <a:r>
              <a:rPr dirty="0" sz="2000" spc="1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kun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tegenkomen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946529" y="2232101"/>
            <a:ext cx="356933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37540" algn="l"/>
                <a:tab pos="1134110" algn="l"/>
                <a:tab pos="2591435" algn="l"/>
                <a:tab pos="3357879" algn="l"/>
              </a:tabLst>
            </a:pP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organisatie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waar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je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938908" y="2629027"/>
            <a:ext cx="35763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6080" algn="l"/>
                <a:tab pos="2045970" algn="l"/>
                <a:tab pos="3027680" algn="l"/>
              </a:tabLst>
            </a:pP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digitale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074926" y="3025267"/>
            <a:ext cx="34410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  <a:tab pos="1536065" algn="l"/>
                <a:tab pos="2616835" algn="l"/>
                <a:tab pos="3144520" algn="l"/>
              </a:tabLst>
            </a:pP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gebruikt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01802" y="3421202"/>
            <a:ext cx="392239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zorg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beheren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organiseren.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224399"/>
            <a:ext cx="6580505" cy="117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dirty="0" sz="2700" spc="-150">
                <a:solidFill>
                  <a:srgbClr val="379C73"/>
                </a:solidFill>
              </a:rPr>
              <a:t>Welke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hulpmiddelen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kun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je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70">
                <a:solidFill>
                  <a:srgbClr val="379C73"/>
                </a:solidFill>
              </a:rPr>
              <a:t>je </a:t>
            </a:r>
            <a:r>
              <a:rPr dirty="0" sz="2700" spc="-280">
                <a:solidFill>
                  <a:srgbClr val="379C73"/>
                </a:solidFill>
              </a:rPr>
              <a:t>werk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305">
                <a:solidFill>
                  <a:srgbClr val="379C73"/>
                </a:solidFill>
              </a:rPr>
              <a:t>gebruiken?</a:t>
            </a:r>
            <a:endParaRPr sz="2700"/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0" y="1534814"/>
            <a:ext cx="2854435" cy="264077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6682231" y="4521200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6860"/>
            <a:ext cx="14427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Livy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20">
                <a:solidFill>
                  <a:srgbClr val="379C73"/>
                </a:solidFill>
              </a:rPr>
              <a:t>Zorg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8072" y="1159763"/>
            <a:ext cx="7313684" cy="317982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086226" y="4589779"/>
            <a:ext cx="2740025" cy="2711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0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kenmerken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functionaliteiten</a:t>
            </a:r>
            <a:r>
              <a:rPr dirty="0" sz="10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0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i="1">
                <a:solidFill>
                  <a:srgbClr val="585858"/>
                </a:solidFill>
                <a:latin typeface="Arial"/>
                <a:cs typeface="Arial"/>
              </a:rPr>
              <a:t>Livy</a:t>
            </a:r>
            <a:r>
              <a:rPr dirty="0" sz="1000" spc="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20" i="1">
                <a:solidFill>
                  <a:srgbClr val="585858"/>
                </a:solidFill>
                <a:latin typeface="Arial"/>
                <a:cs typeface="Arial"/>
              </a:rPr>
              <a:t>Care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600" spc="-10" i="1">
                <a:solidFill>
                  <a:srgbClr val="585858"/>
                </a:solidFill>
                <a:latin typeface="Arial"/>
                <a:cs typeface="Arial"/>
              </a:rPr>
              <a:t>Afbeelding</a:t>
            </a:r>
            <a:r>
              <a:rPr dirty="0" sz="600" spc="1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600" spc="-1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600" i="1">
                <a:solidFill>
                  <a:srgbClr val="585858"/>
                </a:solidFill>
                <a:latin typeface="Arial"/>
                <a:cs typeface="Arial"/>
              </a:rPr>
              <a:t>Livy</a:t>
            </a:r>
            <a:r>
              <a:rPr dirty="0" sz="600" spc="5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600" spc="-20" i="1">
                <a:solidFill>
                  <a:srgbClr val="585858"/>
                </a:solidFill>
                <a:latin typeface="Arial"/>
                <a:cs typeface="Arial"/>
              </a:rPr>
              <a:t>Care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6860"/>
            <a:ext cx="14427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Livy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20">
                <a:solidFill>
                  <a:srgbClr val="379C73"/>
                </a:solidFill>
              </a:rPr>
              <a:t>Zorg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48157" y="1275969"/>
            <a:ext cx="7670165" cy="36849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systeem</a:t>
            </a:r>
            <a:r>
              <a:rPr dirty="0" sz="2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legt</a:t>
            </a:r>
            <a:r>
              <a:rPr dirty="0" sz="2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nadruk</a:t>
            </a:r>
            <a:r>
              <a:rPr dirty="0" sz="20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gegevensprivacy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20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20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versleutelde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gegevensoverdracht,</a:t>
            </a:r>
            <a:r>
              <a:rPr dirty="0" sz="2000" spc="229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lokale</a:t>
            </a:r>
            <a:r>
              <a:rPr dirty="0" sz="2000" spc="2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gegevensverwerking</a:t>
            </a:r>
            <a:r>
              <a:rPr dirty="0" sz="2000" spc="2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000" spc="2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beveiligde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servers</a:t>
            </a:r>
            <a:r>
              <a:rPr dirty="0" sz="20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20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Duitsland</a:t>
            </a:r>
            <a:r>
              <a:rPr dirty="0" sz="20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belofte</a:t>
            </a:r>
            <a:r>
              <a:rPr dirty="0" sz="2000" spc="2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persoonlijke</a:t>
            </a:r>
            <a:r>
              <a:rPr dirty="0" sz="20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gegevens</a:t>
            </a:r>
            <a:r>
              <a:rPr dirty="0" sz="20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niet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onnodig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slaan.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Livy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Care</a:t>
            </a:r>
            <a:r>
              <a:rPr dirty="0" sz="20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gebruikt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geabstraheerde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beelden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detectiefuncties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20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1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privacy</a:t>
            </a:r>
            <a:r>
              <a:rPr dirty="0" sz="2000" spc="1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1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cliënten</a:t>
            </a:r>
            <a:r>
              <a:rPr dirty="0" sz="2000" spc="1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20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zorgverleners</a:t>
            </a:r>
            <a:r>
              <a:rPr dirty="0" sz="2000" spc="16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20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waarborgen.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Bovendien</a:t>
            </a:r>
            <a:r>
              <a:rPr dirty="0" sz="2000" spc="29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heeft</a:t>
            </a:r>
            <a:r>
              <a:rPr dirty="0" sz="2000" spc="29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technologie</a:t>
            </a:r>
            <a:r>
              <a:rPr dirty="0" sz="2000" spc="31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back-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ups</a:t>
            </a:r>
            <a:r>
              <a:rPr dirty="0" sz="2000" spc="30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20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internet-</a:t>
            </a:r>
            <a:r>
              <a:rPr dirty="0" sz="2000" spc="30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stroomuitval,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waardoor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betrouwbaarheid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gegarandeerd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is.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443865" marR="297180" indent="-142240">
              <a:lnSpc>
                <a:spcPct val="100000"/>
              </a:lnSpc>
            </a:pP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Als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je</a:t>
            </a:r>
            <a:r>
              <a:rPr dirty="0" sz="2000" spc="-2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geïnteresseerd</a:t>
            </a:r>
            <a:r>
              <a:rPr dirty="0" sz="20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bent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in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het</a:t>
            </a:r>
            <a:r>
              <a:rPr dirty="0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systeem,</a:t>
            </a:r>
            <a:r>
              <a:rPr dirty="0" sz="2000" spc="-2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klik</a:t>
            </a:r>
            <a:r>
              <a:rPr dirty="0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9966"/>
                </a:solidFill>
                <a:latin typeface="Arial"/>
                <a:cs typeface="Arial"/>
              </a:rPr>
              <a:t>dan</a:t>
            </a:r>
            <a:r>
              <a:rPr dirty="0" sz="20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sng" sz="20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hier</a:t>
            </a:r>
            <a:r>
              <a:rPr dirty="0" u="sng" sz="2000" spc="-4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2000" spc="-25" b="1">
                <a:solidFill>
                  <a:srgbClr val="339966"/>
                </a:solidFill>
                <a:latin typeface="Arial"/>
                <a:cs typeface="Arial"/>
              </a:rPr>
              <a:t>om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meer</a:t>
            </a:r>
            <a:r>
              <a:rPr dirty="0" u="none" sz="2000" spc="-3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te</a:t>
            </a:r>
            <a:r>
              <a:rPr dirty="0" u="none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lezen</a:t>
            </a:r>
            <a:r>
              <a:rPr dirty="0" u="none" sz="2000" spc="-3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over</a:t>
            </a:r>
            <a:r>
              <a:rPr dirty="0" u="none" sz="2000" spc="-1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zijn</a:t>
            </a:r>
            <a:r>
              <a:rPr dirty="0" u="none" sz="2000" spc="-4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multifunctionaliteit</a:t>
            </a:r>
            <a:r>
              <a:rPr dirty="0" u="none" sz="2000" spc="-60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b="1">
                <a:solidFill>
                  <a:srgbClr val="339966"/>
                </a:solidFill>
                <a:latin typeface="Arial"/>
                <a:cs typeface="Arial"/>
              </a:rPr>
              <a:t>en</a:t>
            </a:r>
            <a:r>
              <a:rPr dirty="0" u="none" sz="2000" spc="-15" b="1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u="none" sz="2000" spc="-10" b="1">
                <a:solidFill>
                  <a:srgbClr val="339966"/>
                </a:solidFill>
                <a:latin typeface="Arial"/>
                <a:cs typeface="Arial"/>
              </a:rPr>
              <a:t>voordelen!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276860"/>
            <a:ext cx="144272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15">
                <a:solidFill>
                  <a:srgbClr val="379C73"/>
                </a:solidFill>
              </a:rPr>
              <a:t>Livy</a:t>
            </a:r>
            <a:r>
              <a:rPr dirty="0" spc="-110">
                <a:solidFill>
                  <a:srgbClr val="379C73"/>
                </a:solidFill>
              </a:rPr>
              <a:t> </a:t>
            </a:r>
            <a:r>
              <a:rPr dirty="0" spc="-120">
                <a:solidFill>
                  <a:srgbClr val="379C73"/>
                </a:solidFill>
              </a:rPr>
              <a:t>Zorg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27659" y="1555445"/>
            <a:ext cx="7303770" cy="2465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Wat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vind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jij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Livy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Care?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Gebruikt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jouw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organisatie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misschien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systeem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dat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erop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lijkt?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Helpt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dagelijkse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werk?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Ziet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voordelen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klanten?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0"/>
              <a:t>oefening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4623" y="2029155"/>
            <a:ext cx="4157979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Tijd </a:t>
            </a:r>
            <a:r>
              <a:rPr dirty="0" sz="5800" spc="-20" b="1">
                <a:solidFill>
                  <a:srgbClr val="3E3E3E"/>
                </a:solidFill>
                <a:latin typeface="Arial"/>
                <a:cs typeface="Arial"/>
              </a:rPr>
              <a:t>voor </a:t>
            </a:r>
            <a:r>
              <a:rPr dirty="0" sz="5800" spc="-10" b="1">
                <a:solidFill>
                  <a:srgbClr val="339966"/>
                </a:solidFill>
                <a:latin typeface="Arial"/>
                <a:cs typeface="Arial"/>
              </a:rPr>
              <a:t>Zelfreflectie</a:t>
            </a:r>
            <a:endParaRPr sz="5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53611" y="0"/>
            <a:ext cx="5390515" cy="5143500"/>
            <a:chOff x="3753611" y="0"/>
            <a:chExt cx="5390515" cy="51435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3611" y="0"/>
              <a:ext cx="5390387" cy="514349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907657" y="1398777"/>
              <a:ext cx="673100" cy="3246120"/>
            </a:xfrm>
            <a:custGeom>
              <a:avLst/>
              <a:gdLst/>
              <a:ahLst/>
              <a:cxnLst/>
              <a:rect l="l" t="t" r="r" b="b"/>
              <a:pathLst>
                <a:path w="673100" h="3246120">
                  <a:moveTo>
                    <a:pt x="672973" y="0"/>
                  </a:moveTo>
                  <a:lnTo>
                    <a:pt x="0" y="0"/>
                  </a:lnTo>
                  <a:lnTo>
                    <a:pt x="0" y="761619"/>
                  </a:lnTo>
                  <a:lnTo>
                    <a:pt x="161671" y="2408682"/>
                  </a:lnTo>
                  <a:lnTo>
                    <a:pt x="513588" y="2408682"/>
                  </a:lnTo>
                  <a:lnTo>
                    <a:pt x="672973" y="761619"/>
                  </a:lnTo>
                  <a:lnTo>
                    <a:pt x="672973" y="0"/>
                  </a:lnTo>
                  <a:close/>
                </a:path>
                <a:path w="673100" h="3246120">
                  <a:moveTo>
                    <a:pt x="648716" y="2623413"/>
                  </a:moveTo>
                  <a:lnTo>
                    <a:pt x="26543" y="2623413"/>
                  </a:lnTo>
                  <a:lnTo>
                    <a:pt x="26543" y="3245497"/>
                  </a:lnTo>
                  <a:lnTo>
                    <a:pt x="648716" y="3245497"/>
                  </a:lnTo>
                  <a:lnTo>
                    <a:pt x="648716" y="262341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1451" y="215595"/>
            <a:ext cx="31921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0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87172" y="1755775"/>
            <a:ext cx="8026400" cy="2126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763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Vervolgens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zul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vragen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zien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betrekking</a:t>
            </a:r>
            <a:r>
              <a:rPr dirty="0" sz="24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24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de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inhoud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24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unit.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400">
              <a:latin typeface="Arial"/>
              <a:cs typeface="Arial"/>
            </a:endParaRPr>
          </a:p>
          <a:p>
            <a:pPr marL="59690" marR="5080" indent="160020">
              <a:lnSpc>
                <a:spcPct val="100000"/>
              </a:lnSpc>
            </a:pP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Denk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na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over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de</a:t>
            </a:r>
            <a:r>
              <a:rPr dirty="0" sz="3000" spc="-3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vragen</a:t>
            </a:r>
            <a:r>
              <a:rPr dirty="0" sz="30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en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beantwoord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FFC000"/>
                </a:solidFill>
                <a:latin typeface="Arial"/>
                <a:cs typeface="Arial"/>
              </a:rPr>
              <a:t>ze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door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ze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in</a:t>
            </a:r>
            <a:r>
              <a:rPr dirty="0" sz="3000" spc="-2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je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(digitale)</a:t>
            </a:r>
            <a:r>
              <a:rPr dirty="0" sz="3000" spc="-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dagboek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C000"/>
                </a:solidFill>
                <a:latin typeface="Arial"/>
                <a:cs typeface="Arial"/>
              </a:rPr>
              <a:t>te</a:t>
            </a:r>
            <a:r>
              <a:rPr dirty="0" sz="30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C000"/>
                </a:solidFill>
                <a:latin typeface="Arial"/>
                <a:cs typeface="Arial"/>
              </a:rPr>
              <a:t>schrijven!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3153155" y="0"/>
              <a:ext cx="5991225" cy="5143500"/>
            </a:xfrm>
            <a:custGeom>
              <a:avLst/>
              <a:gdLst/>
              <a:ahLst/>
              <a:cxnLst/>
              <a:rect l="l" t="t" r="r" b="b"/>
              <a:pathLst>
                <a:path w="5991225" h="5143500">
                  <a:moveTo>
                    <a:pt x="0" y="5143500"/>
                  </a:moveTo>
                  <a:lnTo>
                    <a:pt x="5990844" y="5143500"/>
                  </a:lnTo>
                  <a:lnTo>
                    <a:pt x="5990844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3153410" cy="5143500"/>
            </a:xfrm>
            <a:custGeom>
              <a:avLst/>
              <a:gdLst/>
              <a:ahLst/>
              <a:cxnLst/>
              <a:rect l="l" t="t" r="r" b="b"/>
              <a:pathLst>
                <a:path w="3153410" h="5143500">
                  <a:moveTo>
                    <a:pt x="3153156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153156" y="5143500"/>
                  </a:lnTo>
                  <a:lnTo>
                    <a:pt x="315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986405">
              <a:lnSpc>
                <a:spcPct val="100000"/>
              </a:lnSpc>
              <a:spcBef>
                <a:spcPts val="95"/>
              </a:spcBef>
            </a:pPr>
            <a:r>
              <a:rPr dirty="0" spc="-200"/>
              <a:t>Zelfreflectie-</a:t>
            </a:r>
            <a:r>
              <a:rPr dirty="0" spc="-225"/>
              <a:t>oefening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2266823" y="3239261"/>
            <a:ext cx="3873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70"/>
              </a:lnSpc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" y="1223772"/>
            <a:ext cx="2967228" cy="296722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935837" y="4884521"/>
            <a:ext cx="98107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472434" y="1594815"/>
            <a:ext cx="5347335" cy="2404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52400" marR="5080" indent="-140335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1524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welke</a:t>
            </a:r>
            <a:r>
              <a:rPr dirty="0" sz="12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manieren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heb</a:t>
            </a:r>
            <a:r>
              <a:rPr dirty="0" sz="12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ik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2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gebruik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thuisgebaseerde</a:t>
            </a:r>
            <a:r>
              <a:rPr dirty="0" sz="12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technologieën,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zoals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slimme</a:t>
            </a:r>
            <a:r>
              <a:rPr dirty="0" sz="12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verlichtingssystemen</a:t>
            </a:r>
            <a:r>
              <a:rPr dirty="0" sz="12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medische</a:t>
            </a:r>
            <a:r>
              <a:rPr dirty="0" sz="12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waarschuwingsapparaten,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aangepast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aan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unieke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behoeften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mijn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cliënten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2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heeft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dit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hun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onafhankelijkheid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 veiligheid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verbeterd?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Courier New"/>
              <a:buChar char="o"/>
            </a:pPr>
            <a:endParaRPr sz="1200">
              <a:latin typeface="Arial"/>
              <a:cs typeface="Arial"/>
            </a:endParaRPr>
          </a:p>
          <a:p>
            <a:pPr algn="just" marL="152400" marR="5715" indent="-14033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1524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2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zorg</a:t>
            </a:r>
            <a:r>
              <a:rPr dirty="0" sz="12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ik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ervoor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dat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bij</a:t>
            </a:r>
            <a:r>
              <a:rPr dirty="0" sz="12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200" spc="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gebruik</a:t>
            </a:r>
            <a:r>
              <a:rPr dirty="0" sz="12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2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deze</a:t>
            </a:r>
            <a:r>
              <a:rPr dirty="0" sz="120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technologieën,</a:t>
            </a:r>
            <a:r>
              <a:rPr dirty="0" sz="12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zoals</a:t>
            </a:r>
            <a:r>
              <a:rPr dirty="0" sz="12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Livy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Care,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privacy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waardigheid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mijn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cliënten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worden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gerespecteerd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welke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stappen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ik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nemen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gegevensbescherming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mijn</a:t>
            </a:r>
            <a:r>
              <a:rPr dirty="0"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dagelijkse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praktijk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verbeteren?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Courier New"/>
              <a:buChar char="o"/>
            </a:pPr>
            <a:endParaRPr sz="1200">
              <a:latin typeface="Arial"/>
              <a:cs typeface="Arial"/>
            </a:endParaRPr>
          </a:p>
          <a:p>
            <a:pPr algn="just" marL="152400" marR="5080" indent="-140335">
              <a:lnSpc>
                <a:spcPct val="100000"/>
              </a:lnSpc>
              <a:buFont typeface="Courier New"/>
              <a:buChar char="o"/>
              <a:tabLst>
                <a:tab pos="152400" algn="l"/>
              </a:tabLst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Hoe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heeft</a:t>
            </a:r>
            <a:r>
              <a:rPr dirty="0" sz="12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integratie</a:t>
            </a:r>
            <a:r>
              <a:rPr dirty="0" sz="12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van</a:t>
            </a:r>
            <a:r>
              <a:rPr dirty="0" sz="120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digitale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hulpmiddelen</a:t>
            </a:r>
            <a:r>
              <a:rPr dirty="0" sz="12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zoals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gedeelde</a:t>
            </a:r>
            <a:r>
              <a:rPr dirty="0" sz="1200" spc="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agenda's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VR-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toepassingen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mijn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communicatie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2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klanten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coördinatie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mijn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beïnvloed,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welke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verbeteringen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ik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nog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aanbrengen?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743" y="2191650"/>
            <a:ext cx="3000687" cy="252954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540510" y="1873453"/>
            <a:ext cx="6533515" cy="302006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3857625" marR="5080" indent="332105">
              <a:lnSpc>
                <a:spcPct val="100600"/>
              </a:lnSpc>
              <a:spcBef>
                <a:spcPts val="50"/>
              </a:spcBef>
            </a:pPr>
            <a:r>
              <a:rPr dirty="0" sz="6900" spc="-320">
                <a:solidFill>
                  <a:srgbClr val="FFC000"/>
                </a:solidFill>
                <a:latin typeface="Arial"/>
                <a:cs typeface="Arial"/>
              </a:rPr>
              <a:t>Goed </a:t>
            </a:r>
            <a:r>
              <a:rPr dirty="0" sz="6900" spc="-605">
                <a:solidFill>
                  <a:srgbClr val="FFC000"/>
                </a:solidFill>
                <a:latin typeface="Arial"/>
                <a:cs typeface="Arial"/>
              </a:rPr>
              <a:t>gedaan!</a:t>
            </a:r>
            <a:endParaRPr sz="6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2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Freepik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6058" y="633806"/>
            <a:ext cx="653986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53335" marR="5080" indent="-2541270">
              <a:lnSpc>
                <a:spcPct val="100000"/>
              </a:lnSpc>
              <a:spcBef>
                <a:spcPts val="100"/>
              </a:spcBef>
            </a:pPr>
            <a:r>
              <a:rPr dirty="0" sz="3000" spc="-100">
                <a:solidFill>
                  <a:srgbClr val="339966"/>
                </a:solidFill>
                <a:latin typeface="Arial"/>
                <a:cs typeface="Arial"/>
              </a:rPr>
              <a:t>Gefeliciteerd</a:t>
            </a:r>
            <a:r>
              <a:rPr dirty="0" sz="3000" spc="-1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30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3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3000" spc="-1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hebt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Unit</a:t>
            </a:r>
            <a:r>
              <a:rPr dirty="0" sz="3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26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3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110">
                <a:solidFill>
                  <a:srgbClr val="585858"/>
                </a:solidFill>
                <a:latin typeface="Arial"/>
                <a:cs typeface="Arial"/>
              </a:rPr>
              <a:t>Module</a:t>
            </a:r>
            <a:r>
              <a:rPr dirty="0" sz="3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3000" spc="-50">
                <a:solidFill>
                  <a:srgbClr val="585858"/>
                </a:solidFill>
                <a:latin typeface="Arial"/>
                <a:cs typeface="Arial"/>
              </a:rPr>
              <a:t>3 </a:t>
            </a:r>
            <a:r>
              <a:rPr dirty="0" sz="3000" spc="-55">
                <a:solidFill>
                  <a:srgbClr val="585858"/>
                </a:solidFill>
                <a:latin typeface="Arial"/>
                <a:cs typeface="Arial"/>
              </a:rPr>
              <a:t>afgerond.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3316" y="144779"/>
            <a:ext cx="772668" cy="420624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31" y="499617"/>
            <a:ext cx="3303904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25">
                <a:solidFill>
                  <a:srgbClr val="379C73"/>
                </a:solidFill>
              </a:rPr>
              <a:t>Lijst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190">
                <a:solidFill>
                  <a:srgbClr val="379C73"/>
                </a:solidFill>
              </a:rPr>
              <a:t>met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20">
                <a:solidFill>
                  <a:srgbClr val="379C73"/>
                </a:solidFill>
              </a:rPr>
              <a:t>referenties</a:t>
            </a:r>
            <a:endParaRPr sz="2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9960" y="1440080"/>
            <a:ext cx="5095240" cy="132080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89865" indent="-177165">
              <a:lnSpc>
                <a:spcPct val="100000"/>
              </a:lnSpc>
              <a:spcBef>
                <a:spcPts val="695"/>
              </a:spcBef>
              <a:buClr>
                <a:srgbClr val="000000"/>
              </a:buClr>
              <a:buChar char="•"/>
              <a:tabLst>
                <a:tab pos="189865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Livy</a:t>
            </a:r>
            <a:r>
              <a:rPr dirty="0" sz="1400" spc="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Zorg.</a:t>
            </a:r>
            <a:r>
              <a:rPr dirty="0" sz="14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https://livy-care.com/en/</a:t>
            </a:r>
            <a:endParaRPr sz="1400">
              <a:latin typeface="Arial"/>
              <a:cs typeface="Arial"/>
            </a:endParaRPr>
          </a:p>
          <a:p>
            <a:pPr marL="189865" indent="-17716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89865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beste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medische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waarschuwingssysteem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jou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2024.</a:t>
            </a:r>
            <a:endParaRPr sz="1400">
              <a:latin typeface="Arial"/>
              <a:cs typeface="Arial"/>
            </a:endParaRPr>
          </a:p>
          <a:p>
            <a:pPr marL="190500">
              <a:lnSpc>
                <a:spcPct val="100000"/>
              </a:lnSpc>
            </a:pP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https://youtu.be/YW99DHOl098?si=2UwE_Y8Ka-4uGiGZ</a:t>
            </a:r>
            <a:endParaRPr sz="1400">
              <a:latin typeface="Arial"/>
              <a:cs typeface="Arial"/>
            </a:endParaRPr>
          </a:p>
          <a:p>
            <a:pPr marL="189230" marR="5080" indent="-17716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VR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Trips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helpen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behandeling</a:t>
            </a:r>
            <a:r>
              <a:rPr dirty="0" sz="1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depressie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bij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ouderen.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https://www.youtube.com/watch?v=YW99DHOl098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177540"/>
            </a:xfrm>
            <a:custGeom>
              <a:avLst/>
              <a:gdLst/>
              <a:ahLst/>
              <a:cxnLst/>
              <a:rect l="l" t="t" r="r" b="b"/>
              <a:pathLst>
                <a:path w="9144000" h="3177540">
                  <a:moveTo>
                    <a:pt x="0" y="3177540"/>
                  </a:moveTo>
                  <a:lnTo>
                    <a:pt x="9144000" y="317754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3177539"/>
              <a:ext cx="9144000" cy="1965960"/>
            </a:xfrm>
            <a:custGeom>
              <a:avLst/>
              <a:gdLst/>
              <a:ahLst/>
              <a:cxnLst/>
              <a:rect l="l" t="t" r="r" b="b"/>
              <a:pathLst>
                <a:path w="9144000" h="1965960">
                  <a:moveTo>
                    <a:pt x="9144000" y="0"/>
                  </a:moveTo>
                  <a:lnTo>
                    <a:pt x="0" y="0"/>
                  </a:lnTo>
                  <a:lnTo>
                    <a:pt x="0" y="1965960"/>
                  </a:lnTo>
                  <a:lnTo>
                    <a:pt x="9144000" y="19659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3183" y="997527"/>
            <a:ext cx="8050530" cy="1946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95"/>
              </a:spcBef>
            </a:pP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Hulpmiddelen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zijn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dirty="0" sz="15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principe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nuttige</a:t>
            </a:r>
            <a:r>
              <a:rPr dirty="0" sz="15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producten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die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het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vermogen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van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een</a:t>
            </a:r>
            <a:r>
              <a:rPr dirty="0" sz="15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persoon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om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zelfstandig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te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leven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en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te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functioneren</a:t>
            </a:r>
            <a:r>
              <a:rPr dirty="0" sz="15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verbeteren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stand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houden.</a:t>
            </a:r>
            <a:r>
              <a:rPr dirty="0" sz="15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Sommige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hulpmiddelen</a:t>
            </a:r>
            <a:r>
              <a:rPr dirty="0" sz="15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kunnen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eenvoudig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zijn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en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sommige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zijn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vrij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moeilijk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te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gebruiken.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Als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conciërge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kun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je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5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klanten</a:t>
            </a:r>
            <a:r>
              <a:rPr dirty="0" sz="15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hierover</a:t>
            </a:r>
            <a:r>
              <a:rPr dirty="0" sz="15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vertellen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en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hen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helpen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om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dergelijke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technologie</a:t>
            </a:r>
            <a:r>
              <a:rPr dirty="0" sz="1500" spc="-5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te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installeren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te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gebruiken.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VR,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AI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en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HoloLens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zijn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voorbeelden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van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het</a:t>
            </a:r>
            <a:r>
              <a:rPr dirty="0" sz="15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gebruik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van</a:t>
            </a:r>
            <a:r>
              <a:rPr dirty="0" sz="15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technologie</a:t>
            </a:r>
            <a:r>
              <a:rPr dirty="0" sz="15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gezondheidszorg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dirty="0" spc="-229"/>
              <a:t>Samenvatting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3055620"/>
            </a:xfrm>
            <a:custGeom>
              <a:avLst/>
              <a:gdLst/>
              <a:ahLst/>
              <a:cxnLst/>
              <a:rect l="l" t="t" r="r" b="b"/>
              <a:pathLst>
                <a:path w="9144000" h="3055620">
                  <a:moveTo>
                    <a:pt x="0" y="3055620"/>
                  </a:moveTo>
                  <a:lnTo>
                    <a:pt x="9144000" y="30556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55620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271" y="222504"/>
              <a:ext cx="2156460" cy="86563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3055620"/>
              <a:ext cx="9144000" cy="2087880"/>
            </a:xfrm>
            <a:custGeom>
              <a:avLst/>
              <a:gdLst/>
              <a:ahLst/>
              <a:cxnLst/>
              <a:rect l="l" t="t" r="r" b="b"/>
              <a:pathLst>
                <a:path w="9144000" h="2087879">
                  <a:moveTo>
                    <a:pt x="9144000" y="0"/>
                  </a:moveTo>
                  <a:lnTo>
                    <a:pt x="0" y="0"/>
                  </a:lnTo>
                  <a:lnTo>
                    <a:pt x="0" y="2087880"/>
                  </a:lnTo>
                  <a:lnTo>
                    <a:pt x="9144000" y="2087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00733" y="4086605"/>
              <a:ext cx="6543040" cy="9525"/>
            </a:xfrm>
            <a:custGeom>
              <a:avLst/>
              <a:gdLst/>
              <a:ahLst/>
              <a:cxnLst/>
              <a:rect l="l" t="t" r="r" b="b"/>
              <a:pathLst>
                <a:path w="6543040" h="9525">
                  <a:moveTo>
                    <a:pt x="0" y="0"/>
                  </a:moveTo>
                  <a:lnTo>
                    <a:pt x="6543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6979" y="4361688"/>
              <a:ext cx="2313431" cy="461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4332" y="3462528"/>
              <a:ext cx="856488" cy="283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1904" y="3377184"/>
              <a:ext cx="864107" cy="3688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3964" y="3316223"/>
              <a:ext cx="339851" cy="502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384" y="3377184"/>
              <a:ext cx="1240536" cy="3794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0320" y="3243072"/>
              <a:ext cx="958596" cy="50292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94689" y="4313631"/>
            <a:ext cx="531685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73990" marR="5080" indent="-161925">
              <a:lnSpc>
                <a:spcPct val="14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Gefinancierd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door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Unie.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Opvattingen en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meningen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zijn</a:t>
            </a:r>
            <a:r>
              <a:rPr dirty="0" sz="800" spc="-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echter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uitsluitend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auteur(s)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en</a:t>
            </a:r>
            <a:r>
              <a:rPr dirty="0" sz="800" spc="-10">
                <a:latin typeface="Arial"/>
                <a:cs typeface="Arial"/>
              </a:rPr>
              <a:t> komen </a:t>
            </a:r>
            <a:r>
              <a:rPr dirty="0" sz="800">
                <a:latin typeface="Arial"/>
                <a:cs typeface="Arial"/>
              </a:rPr>
              <a:t>niet</a:t>
            </a:r>
            <a:r>
              <a:rPr dirty="0" sz="800" spc="-10">
                <a:latin typeface="Arial"/>
                <a:cs typeface="Arial"/>
              </a:rPr>
              <a:t> noodzakelijkerwijs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overeen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met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die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van 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 of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OeAD-</a:t>
            </a:r>
            <a:r>
              <a:rPr dirty="0" sz="800">
                <a:latin typeface="Arial"/>
                <a:cs typeface="Arial"/>
              </a:rPr>
              <a:t>GmbH.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Europese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Unie,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noch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de</a:t>
            </a:r>
            <a:endParaRPr sz="8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  <a:spcBef>
                <a:spcPts val="380"/>
              </a:spcBef>
            </a:pPr>
            <a:r>
              <a:rPr dirty="0" sz="800" spc="-10">
                <a:latin typeface="Arial"/>
                <a:cs typeface="Arial"/>
              </a:rPr>
              <a:t>subsidieverlenende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instantie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kan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hiervoor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verantwoordelijk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worden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gehouden.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03859" y="1329689"/>
            <a:ext cx="7673975" cy="8674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Deze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leereenheid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ontwikkeld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onderdeel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een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Erasmus+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KA2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project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DiMiCare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-10">
                <a:latin typeface="Arial"/>
                <a:cs typeface="Arial"/>
              </a:rPr>
              <a:t> gefinancierd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met </a:t>
            </a:r>
            <a:r>
              <a:rPr dirty="0" sz="1200">
                <a:latin typeface="Arial"/>
                <a:cs typeface="Arial"/>
              </a:rPr>
              <a:t>steun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Europese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Unie.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werk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 bedoeld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voor educatieve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doeleinden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valt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onder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Creative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Commons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Naamsvermelding-NietCommercieel-GelijkDelen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4.0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Internationale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Licentie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@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Het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DiMiCare</a:t>
            </a:r>
            <a:r>
              <a:rPr dirty="0" sz="1200" spc="5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Consortium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(met </a:t>
            </a:r>
            <a:r>
              <a:rPr dirty="0" sz="1200" spc="-10">
                <a:latin typeface="Arial"/>
                <a:cs typeface="Arial"/>
              </a:rPr>
              <a:t>uitzondering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van de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screenshots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inhoud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waarnaar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wordt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verwezen).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8832" y="2310383"/>
            <a:ext cx="1575815" cy="5532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53059" y="1610477"/>
            <a:ext cx="8230234" cy="1563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40000"/>
              </a:lnSpc>
              <a:spcBef>
                <a:spcPts val="10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Kalenders</a:t>
            </a:r>
            <a:r>
              <a:rPr dirty="0" sz="1800" spc="4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gezondheidszorg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4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essentieel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5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organiseren</a:t>
            </a:r>
            <a:r>
              <a:rPr dirty="0" sz="1800" spc="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zorgactiviteiten;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zorgen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nauwkeurige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planning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2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afspraken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met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patiënten,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behandelingen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 spc="3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personeelsdiensten,</a:t>
            </a:r>
            <a:r>
              <a:rPr dirty="0" sz="1800" spc="3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waardoor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efficiëntie</a:t>
            </a:r>
            <a:r>
              <a:rPr dirty="0" sz="1800" spc="25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coördinatie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zorgverlening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verbetert.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53059" y="3532574"/>
            <a:ext cx="2353310" cy="79311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518159" algn="l"/>
                <a:tab pos="1440180" algn="l"/>
                <a:tab pos="204851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dienen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ook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als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behandelingsschema's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919729" y="3532574"/>
            <a:ext cx="2774315" cy="79311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632460" algn="l"/>
                <a:tab pos="1657350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cruciaal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hulpmiddel</a:t>
            </a:r>
            <a:endParaRPr sz="180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865"/>
              </a:spcBef>
              <a:tabLst>
                <a:tab pos="558165" algn="l"/>
              </a:tabLst>
            </a:pP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regelgeving,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982083" y="4025595"/>
            <a:ext cx="97409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waardoor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202807" y="4025595"/>
            <a:ext cx="3797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alle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907151" y="3532574"/>
            <a:ext cx="2673350" cy="79311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60"/>
              </a:spcBef>
              <a:tabLst>
                <a:tab pos="683895" algn="l"/>
                <a:tab pos="1240155" algn="l"/>
                <a:tab pos="2278380" algn="l"/>
              </a:tabLst>
            </a:pP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naleven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van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65"/>
              </a:spcBef>
            </a:pP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zorggerelateerde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53059" y="4410252"/>
            <a:ext cx="36175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activiteiten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synchroon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blijven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lopen.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949700" y="1088517"/>
            <a:ext cx="150368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70">
                <a:solidFill>
                  <a:srgbClr val="FFC000"/>
                </a:solidFill>
                <a:latin typeface="Arial Black"/>
                <a:cs typeface="Arial Black"/>
              </a:rPr>
              <a:t>Kalenders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50">
                <a:solidFill>
                  <a:srgbClr val="379C73"/>
                </a:solidFill>
              </a:rPr>
              <a:t>Welke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hulpmiddelen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kun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je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5">
                <a:solidFill>
                  <a:srgbClr val="379C73"/>
                </a:solidFill>
              </a:rPr>
              <a:t>je</a:t>
            </a:r>
            <a:endParaRPr sz="2700"/>
          </a:p>
        </p:txBody>
      </p:sp>
      <p:sp>
        <p:nvSpPr>
          <p:cNvPr id="12" name="object 12" descr=""/>
          <p:cNvSpPr txBox="1"/>
          <p:nvPr/>
        </p:nvSpPr>
        <p:spPr>
          <a:xfrm>
            <a:off x="501802" y="965961"/>
            <a:ext cx="264795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werk</a:t>
            </a:r>
            <a:r>
              <a:rPr dirty="0" sz="2700" spc="-13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700" spc="-305">
                <a:solidFill>
                  <a:srgbClr val="379C73"/>
                </a:solidFill>
                <a:latin typeface="Arial Black"/>
                <a:cs typeface="Arial Black"/>
              </a:rPr>
              <a:t>gebruiken?</a:t>
            </a:r>
            <a:endParaRPr sz="27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9C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1105" y="1496059"/>
            <a:ext cx="5147310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90">
                <a:latin typeface="Trebuchet MS"/>
                <a:cs typeface="Trebuchet MS"/>
              </a:rPr>
              <a:t>Toepassiną</a:t>
            </a:r>
            <a:r>
              <a:rPr dirty="0" sz="2600" spc="-114">
                <a:latin typeface="Trebuchet MS"/>
                <a:cs typeface="Trebuchet MS"/>
              </a:rPr>
              <a:t> </a:t>
            </a:r>
            <a:r>
              <a:rPr dirty="0" sz="2600" spc="-10">
                <a:latin typeface="Trebuchet MS"/>
                <a:cs typeface="Trebuchet MS"/>
              </a:rPr>
              <a:t>van</a:t>
            </a:r>
            <a:r>
              <a:rPr dirty="0" sz="2600" spc="-110">
                <a:latin typeface="Trebuchet MS"/>
                <a:cs typeface="Trebuchet MS"/>
              </a:rPr>
              <a:t> diąitale</a:t>
            </a:r>
            <a:r>
              <a:rPr dirty="0" sz="2600" spc="-114">
                <a:latin typeface="Trebuchet MS"/>
                <a:cs typeface="Trebuchet MS"/>
              </a:rPr>
              <a:t> </a:t>
            </a:r>
            <a:r>
              <a:rPr dirty="0" sz="2600" spc="-125">
                <a:latin typeface="Trebuchet MS"/>
                <a:cs typeface="Trebuchet MS"/>
              </a:rPr>
              <a:t>hulpmiddelen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23690" y="798067"/>
            <a:ext cx="8978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Module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146807" y="2333625"/>
            <a:ext cx="4850130" cy="1061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5090">
              <a:lnSpc>
                <a:spcPct val="100000"/>
              </a:lnSpc>
              <a:spcBef>
                <a:spcPts val="100"/>
              </a:spcBef>
            </a:pPr>
            <a:r>
              <a:rPr dirty="0" sz="1800" spc="-135">
                <a:solidFill>
                  <a:srgbClr val="FFFFFF"/>
                </a:solidFill>
                <a:latin typeface="Arial"/>
                <a:cs typeface="Arial"/>
              </a:rPr>
              <a:t>Eenheid</a:t>
            </a:r>
            <a:r>
              <a:rPr dirty="0" sz="1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10">
                <a:solidFill>
                  <a:srgbClr val="FFFFFF"/>
                </a:solidFill>
                <a:latin typeface="Carlito"/>
                <a:cs typeface="Carlito"/>
              </a:rPr>
              <a:t>Gezondheidstools</a:t>
            </a:r>
            <a:r>
              <a:rPr dirty="0" sz="2400">
                <a:solidFill>
                  <a:srgbClr val="FFFFFF"/>
                </a:solidFill>
                <a:latin typeface="Carlito"/>
                <a:cs typeface="Carlito"/>
              </a:rPr>
              <a:t> en</a:t>
            </a:r>
            <a:r>
              <a:rPr dirty="0" sz="2400" spc="-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rlito"/>
                <a:cs typeface="Carlito"/>
              </a:rPr>
              <a:t>zelfcontrole-</a:t>
            </a:r>
            <a:r>
              <a:rPr dirty="0" sz="2400" spc="-20">
                <a:solidFill>
                  <a:srgbClr val="FFFFFF"/>
                </a:solidFill>
                <a:latin typeface="Carlito"/>
                <a:cs typeface="Carlito"/>
              </a:rPr>
              <a:t>apps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25667" y="0"/>
            <a:ext cx="3418840" cy="5143500"/>
            <a:chOff x="5725667" y="0"/>
            <a:chExt cx="341884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5725667" y="0"/>
              <a:ext cx="3418840" cy="5143500"/>
            </a:xfrm>
            <a:custGeom>
              <a:avLst/>
              <a:gdLst/>
              <a:ahLst/>
              <a:cxnLst/>
              <a:rect l="l" t="t" r="r" b="b"/>
              <a:pathLst>
                <a:path w="3418840" h="5143500">
                  <a:moveTo>
                    <a:pt x="341833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418332" y="5143500"/>
                  </a:lnTo>
                  <a:lnTo>
                    <a:pt x="3418332" y="0"/>
                  </a:lnTo>
                  <a:close/>
                </a:path>
              </a:pathLst>
            </a:custGeom>
            <a:solidFill>
              <a:srgbClr val="339966">
                <a:alpha val="6548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851" y="723722"/>
            <a:ext cx="311086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5">
                <a:solidFill>
                  <a:srgbClr val="FFC000"/>
                </a:solidFill>
              </a:rPr>
              <a:t>01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10">
                <a:solidFill>
                  <a:srgbClr val="FFC000"/>
                </a:solidFill>
              </a:rPr>
              <a:t>Hoe</a:t>
            </a:r>
            <a:r>
              <a:rPr dirty="0" sz="1600" spc="-55">
                <a:solidFill>
                  <a:srgbClr val="FFC000"/>
                </a:solidFill>
              </a:rPr>
              <a:t> </a:t>
            </a:r>
            <a:r>
              <a:rPr dirty="0" sz="1600" spc="-150">
                <a:solidFill>
                  <a:srgbClr val="FFC000"/>
                </a:solidFill>
              </a:rPr>
              <a:t>werkt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80">
                <a:solidFill>
                  <a:srgbClr val="FFC000"/>
                </a:solidFill>
              </a:rPr>
              <a:t>een</a:t>
            </a:r>
            <a:r>
              <a:rPr dirty="0" sz="1600" spc="-40">
                <a:solidFill>
                  <a:srgbClr val="FFC000"/>
                </a:solidFill>
              </a:rPr>
              <a:t> </a:t>
            </a:r>
            <a:r>
              <a:rPr dirty="0" sz="1600" spc="-155">
                <a:solidFill>
                  <a:srgbClr val="FFC000"/>
                </a:solidFill>
              </a:rPr>
              <a:t>stappenteller?</a:t>
            </a:r>
            <a:endParaRPr sz="1600"/>
          </a:p>
        </p:txBody>
      </p:sp>
      <p:sp>
        <p:nvSpPr>
          <p:cNvPr id="6" name="object 6" descr=""/>
          <p:cNvSpPr txBox="1"/>
          <p:nvPr/>
        </p:nvSpPr>
        <p:spPr>
          <a:xfrm>
            <a:off x="358851" y="1587246"/>
            <a:ext cx="4578350" cy="1497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02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C000"/>
                </a:solidFill>
                <a:latin typeface="Arial Black"/>
                <a:cs typeface="Arial Black"/>
              </a:rPr>
              <a:t>Hoe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werkt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5">
                <a:solidFill>
                  <a:srgbClr val="FFC000"/>
                </a:solidFill>
                <a:latin typeface="Arial Black"/>
                <a:cs typeface="Arial Black"/>
              </a:rPr>
              <a:t>een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app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voor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30">
                <a:solidFill>
                  <a:srgbClr val="FFC000"/>
                </a:solidFill>
                <a:latin typeface="Arial Black"/>
                <a:cs typeface="Arial Black"/>
              </a:rPr>
              <a:t>drinkherinneringen?</a:t>
            </a:r>
            <a:endParaRPr sz="1600">
              <a:latin typeface="Arial Black"/>
              <a:cs typeface="Arial Black"/>
            </a:endParaRPr>
          </a:p>
          <a:p>
            <a:pPr marL="414655" indent="-178435">
              <a:lnSpc>
                <a:spcPct val="100000"/>
              </a:lnSpc>
              <a:spcBef>
                <a:spcPts val="1265"/>
              </a:spcBef>
              <a:buClr>
                <a:srgbClr val="000000"/>
              </a:buClr>
              <a:buChar char="•"/>
              <a:tabLst>
                <a:tab pos="414655" algn="l"/>
              </a:tabLst>
            </a:pP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Herinnering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drinken</a:t>
            </a:r>
            <a:endParaRPr sz="1000">
              <a:latin typeface="Arial"/>
              <a:cs typeface="Arial"/>
            </a:endParaRPr>
          </a:p>
          <a:p>
            <a:pPr marL="414655" indent="-178435">
              <a:lnSpc>
                <a:spcPct val="100000"/>
              </a:lnSpc>
              <a:buClr>
                <a:srgbClr val="000000"/>
              </a:buClr>
              <a:buChar char="•"/>
              <a:tabLst>
                <a:tab pos="414655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Aanbevelingen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gebruik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03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C000"/>
                </a:solidFill>
                <a:latin typeface="Arial Black"/>
                <a:cs typeface="Arial Black"/>
              </a:rPr>
              <a:t>Hoe</a:t>
            </a:r>
            <a:r>
              <a:rPr dirty="0" sz="1600" spc="-4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werkt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5">
                <a:solidFill>
                  <a:srgbClr val="FFC000"/>
                </a:solidFill>
                <a:latin typeface="Arial Black"/>
                <a:cs typeface="Arial Black"/>
              </a:rPr>
              <a:t>een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0">
                <a:solidFill>
                  <a:srgbClr val="FFC000"/>
                </a:solidFill>
                <a:latin typeface="Arial Black"/>
                <a:cs typeface="Arial Black"/>
              </a:rPr>
              <a:t>app</a:t>
            </a:r>
            <a:r>
              <a:rPr dirty="0" sz="1600" spc="-5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voor</a:t>
            </a:r>
            <a:r>
              <a:rPr dirty="0" sz="1600" spc="-7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95">
                <a:solidFill>
                  <a:srgbClr val="FFC000"/>
                </a:solidFill>
                <a:latin typeface="Arial Black"/>
                <a:cs typeface="Arial Black"/>
              </a:rPr>
              <a:t>diabetesbeheer?</a:t>
            </a:r>
            <a:endParaRPr sz="1600">
              <a:latin typeface="Arial Black"/>
              <a:cs typeface="Arial Black"/>
            </a:endParaRPr>
          </a:p>
          <a:p>
            <a:pPr marL="453390" indent="-178435">
              <a:lnSpc>
                <a:spcPct val="100000"/>
              </a:lnSpc>
              <a:spcBef>
                <a:spcPts val="650"/>
              </a:spcBef>
              <a:buClr>
                <a:srgbClr val="000000"/>
              </a:buClr>
              <a:buChar char="•"/>
              <a:tabLst>
                <a:tab pos="45339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Diabetesmanagement</a:t>
            </a:r>
            <a:endParaRPr sz="1000">
              <a:latin typeface="Arial"/>
              <a:cs typeface="Arial"/>
            </a:endParaRPr>
          </a:p>
          <a:p>
            <a:pPr marL="453390" indent="-178435">
              <a:lnSpc>
                <a:spcPct val="100000"/>
              </a:lnSpc>
              <a:buClr>
                <a:srgbClr val="000000"/>
              </a:buClr>
              <a:buChar char="•"/>
              <a:tabLst>
                <a:tab pos="453390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Aanbeveling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33451" y="3234689"/>
            <a:ext cx="4959985" cy="844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200">
                <a:solidFill>
                  <a:srgbClr val="FFC000"/>
                </a:solidFill>
                <a:latin typeface="Arial Black"/>
                <a:cs typeface="Arial Black"/>
              </a:rPr>
              <a:t>04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0">
                <a:solidFill>
                  <a:srgbClr val="FFC000"/>
                </a:solidFill>
                <a:latin typeface="Arial Black"/>
                <a:cs typeface="Arial Black"/>
              </a:rPr>
              <a:t>Hoe</a:t>
            </a:r>
            <a:r>
              <a:rPr dirty="0" sz="1600" spc="-4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50">
                <a:solidFill>
                  <a:srgbClr val="FFC000"/>
                </a:solidFill>
                <a:latin typeface="Arial Black"/>
                <a:cs typeface="Arial Black"/>
              </a:rPr>
              <a:t>werkt</a:t>
            </a:r>
            <a:r>
              <a:rPr dirty="0" sz="1600" spc="-3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85">
                <a:solidFill>
                  <a:srgbClr val="FFC000"/>
                </a:solidFill>
                <a:latin typeface="Arial Black"/>
                <a:cs typeface="Arial Black"/>
              </a:rPr>
              <a:t>een</a:t>
            </a:r>
            <a:r>
              <a:rPr dirty="0" sz="1600" spc="-3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85">
                <a:solidFill>
                  <a:srgbClr val="FFC000"/>
                </a:solidFill>
                <a:latin typeface="Arial Black"/>
                <a:cs typeface="Arial Black"/>
              </a:rPr>
              <a:t>a</a:t>
            </a:r>
            <a:r>
              <a:rPr dirty="0" sz="1600" spc="-890">
                <a:solidFill>
                  <a:srgbClr val="FFC000"/>
                </a:solidFill>
                <a:latin typeface="Arial Black"/>
                <a:cs typeface="Arial Black"/>
              </a:rPr>
              <a:t>p</a:t>
            </a:r>
            <a:r>
              <a:rPr dirty="0" baseline="111111" sz="900" spc="-127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baseline="111111" sz="900" spc="434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dirty="0" sz="1600" spc="-145">
                <a:solidFill>
                  <a:srgbClr val="FFC000"/>
                </a:solidFill>
                <a:latin typeface="Arial Black"/>
                <a:cs typeface="Arial Black"/>
              </a:rPr>
              <a:t>p</a:t>
            </a:r>
            <a:r>
              <a:rPr dirty="0" sz="1600" spc="-5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14">
                <a:solidFill>
                  <a:srgbClr val="FFC000"/>
                </a:solidFill>
                <a:latin typeface="Arial Black"/>
                <a:cs typeface="Arial Black"/>
              </a:rPr>
              <a:t>voor</a:t>
            </a:r>
            <a:r>
              <a:rPr dirty="0" sz="1600" spc="-6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75">
                <a:solidFill>
                  <a:srgbClr val="FFC000"/>
                </a:solidFill>
                <a:latin typeface="Arial Black"/>
                <a:cs typeface="Arial Black"/>
              </a:rPr>
              <a:t>geestelijke</a:t>
            </a:r>
            <a:r>
              <a:rPr dirty="0" sz="1600" spc="5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dirty="0" sz="1600" spc="-125">
                <a:solidFill>
                  <a:srgbClr val="FFC000"/>
                </a:solidFill>
                <a:latin typeface="Arial Black"/>
                <a:cs typeface="Arial Black"/>
              </a:rPr>
              <a:t>gezondheid?</a:t>
            </a:r>
            <a:endParaRPr sz="1600">
              <a:latin typeface="Arial Black"/>
              <a:cs typeface="Arial Black"/>
            </a:endParaRPr>
          </a:p>
          <a:p>
            <a:pPr marL="478790" indent="-178435">
              <a:lnSpc>
                <a:spcPct val="100000"/>
              </a:lnSpc>
              <a:spcBef>
                <a:spcPts val="930"/>
              </a:spcBef>
              <a:buClr>
                <a:srgbClr val="000000"/>
              </a:buClr>
              <a:buChar char="•"/>
              <a:tabLst>
                <a:tab pos="478790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Apps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585858"/>
                </a:solidFill>
                <a:latin typeface="Arial"/>
                <a:cs typeface="Arial"/>
              </a:rPr>
              <a:t>geestelijke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gezondheid</a:t>
            </a:r>
            <a:endParaRPr sz="1000">
              <a:latin typeface="Arial"/>
              <a:cs typeface="Arial"/>
            </a:endParaRPr>
          </a:p>
          <a:p>
            <a:pPr marL="478790" indent="-17843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Char char="•"/>
              <a:tabLst>
                <a:tab pos="478790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Wysa-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Gezondheidsapp</a:t>
            </a:r>
            <a:endParaRPr sz="1000">
              <a:latin typeface="Arial"/>
              <a:cs typeface="Arial"/>
            </a:endParaRPr>
          </a:p>
          <a:p>
            <a:pPr marL="478790" indent="-178435">
              <a:lnSpc>
                <a:spcPct val="100000"/>
              </a:lnSpc>
              <a:buClr>
                <a:srgbClr val="000000"/>
              </a:buClr>
              <a:buChar char="•"/>
              <a:tabLst>
                <a:tab pos="478790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Aanbevelingen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gebruik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82574" y="1094359"/>
            <a:ext cx="151511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Stappenteller</a:t>
            </a:r>
            <a:endParaRPr sz="10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buClr>
                <a:srgbClr val="000000"/>
              </a:buClr>
              <a:buChar char="•"/>
              <a:tabLst>
                <a:tab pos="190500" algn="l"/>
              </a:tabLst>
            </a:pPr>
            <a:r>
              <a:rPr dirty="0" sz="1000" spc="-60">
                <a:solidFill>
                  <a:srgbClr val="585858"/>
                </a:solidFill>
                <a:latin typeface="Arial"/>
                <a:cs typeface="Arial"/>
              </a:rPr>
              <a:t>Aanbeveling</a:t>
            </a:r>
            <a:r>
              <a:rPr dirty="0" sz="10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5858"/>
                </a:solidFill>
                <a:latin typeface="Arial"/>
                <a:cs typeface="Arial"/>
              </a:rPr>
              <a:t>voor</a:t>
            </a:r>
            <a:r>
              <a:rPr dirty="0" sz="1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585858"/>
                </a:solidFill>
                <a:latin typeface="Arial"/>
                <a:cs typeface="Arial"/>
              </a:rPr>
              <a:t>gebruik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95186" y="2145919"/>
            <a:ext cx="24701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40">
                <a:solidFill>
                  <a:srgbClr val="FFFFFF"/>
                </a:solidFill>
                <a:latin typeface="Arial Black"/>
                <a:cs typeface="Arial Black"/>
              </a:rPr>
              <a:t>INHOUDSOPGAVE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1802" y="1512824"/>
            <a:ext cx="485140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Module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Unit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4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heb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kennisgemaakt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met </a:t>
            </a:r>
            <a:r>
              <a:rPr dirty="0" sz="1800">
                <a:latin typeface="Arial"/>
                <a:cs typeface="Arial"/>
              </a:rPr>
              <a:t>verschillende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apps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kunnen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helpen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bij</a:t>
            </a:r>
            <a:r>
              <a:rPr dirty="0" sz="1800" spc="-25">
                <a:latin typeface="Arial"/>
                <a:cs typeface="Arial"/>
              </a:rPr>
              <a:t> het </a:t>
            </a:r>
            <a:r>
              <a:rPr dirty="0" sz="1800">
                <a:latin typeface="Arial"/>
                <a:cs typeface="Arial"/>
              </a:rPr>
              <a:t>bewaken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van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gezondheid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persoonlijke </a:t>
            </a:r>
            <a:r>
              <a:rPr dirty="0" sz="1800">
                <a:latin typeface="Arial"/>
                <a:cs typeface="Arial"/>
              </a:rPr>
              <a:t>levensstijl.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Laten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nu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eens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kijken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deze </a:t>
            </a:r>
            <a:r>
              <a:rPr dirty="0" sz="1800">
                <a:latin typeface="Arial"/>
                <a:cs typeface="Arial"/>
              </a:rPr>
              <a:t>apps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effectief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kunt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gebruiken.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3559" y="1085088"/>
            <a:ext cx="3290316" cy="329031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178625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85"/>
              <a:t>INLEIDING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50"/>
              <a:t>Fitness-</a:t>
            </a:r>
            <a:r>
              <a:rPr dirty="0" spc="-315"/>
              <a:t>apps</a:t>
            </a:r>
            <a:r>
              <a:rPr dirty="0" spc="-25"/>
              <a:t> </a:t>
            </a:r>
            <a:r>
              <a:rPr dirty="0" spc="-305"/>
              <a:t>toepassen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40054" y="2149805"/>
            <a:ext cx="5073015" cy="1793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Hoe</a:t>
            </a:r>
            <a:r>
              <a:rPr dirty="0" sz="5800" spc="-8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b="1">
                <a:solidFill>
                  <a:srgbClr val="3E3E3E"/>
                </a:solidFill>
                <a:latin typeface="Arial"/>
                <a:cs typeface="Arial"/>
              </a:rPr>
              <a:t>werkt</a:t>
            </a:r>
            <a:r>
              <a:rPr dirty="0" sz="5800" spc="-6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5800" spc="-25" b="1">
                <a:solidFill>
                  <a:srgbClr val="3E3E3E"/>
                </a:solidFill>
                <a:latin typeface="Arial"/>
                <a:cs typeface="Arial"/>
              </a:rPr>
              <a:t>een </a:t>
            </a:r>
            <a:r>
              <a:rPr dirty="0" sz="5800" b="1">
                <a:solidFill>
                  <a:srgbClr val="339966"/>
                </a:solidFill>
                <a:latin typeface="Arial"/>
                <a:cs typeface="Arial"/>
              </a:rPr>
              <a:t>sta</a:t>
            </a:r>
            <a:r>
              <a:rPr dirty="0" sz="5800" spc="-190" b="1">
                <a:solidFill>
                  <a:srgbClr val="339966"/>
                </a:solidFill>
                <a:latin typeface="Arial"/>
                <a:cs typeface="Arial"/>
              </a:rPr>
              <a:t>p</a:t>
            </a:r>
            <a:r>
              <a:rPr dirty="0" baseline="356481" sz="900" spc="-1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5800" spc="5" b="1">
                <a:solidFill>
                  <a:srgbClr val="339966"/>
                </a:solidFill>
                <a:latin typeface="Arial"/>
                <a:cs typeface="Arial"/>
              </a:rPr>
              <a:t>p</a:t>
            </a:r>
            <a:r>
              <a:rPr dirty="0" sz="5800" spc="25" b="1">
                <a:solidFill>
                  <a:srgbClr val="339966"/>
                </a:solidFill>
                <a:latin typeface="Arial"/>
                <a:cs typeface="Arial"/>
              </a:rPr>
              <a:t>e</a:t>
            </a:r>
            <a:r>
              <a:rPr dirty="0" sz="5800" spc="10" b="1">
                <a:solidFill>
                  <a:srgbClr val="339966"/>
                </a:solidFill>
                <a:latin typeface="Arial"/>
                <a:cs typeface="Arial"/>
              </a:rPr>
              <a:t>nteller/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4">
                <a:solidFill>
                  <a:srgbClr val="379C73"/>
                </a:solidFill>
              </a:rPr>
              <a:t>Stappenteller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95934" y="1244600"/>
            <a:ext cx="6713855" cy="1856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9710" marR="5080" indent="-207645">
              <a:lnSpc>
                <a:spcPct val="100299"/>
              </a:lnSpc>
              <a:spcBef>
                <a:spcPts val="95"/>
              </a:spcBef>
              <a:buFont typeface="Trebuchet MS"/>
              <a:buChar char="•"/>
              <a:tabLst>
                <a:tab pos="220979" algn="l"/>
              </a:tabLst>
            </a:pPr>
            <a:r>
              <a:rPr dirty="0" sz="1500">
                <a:latin typeface="Carlito"/>
                <a:cs typeface="Carlito"/>
              </a:rPr>
              <a:t>Een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stappenteller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registreert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het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aantal</a:t>
            </a:r>
            <a:r>
              <a:rPr dirty="0" sz="1500" spc="-6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stappen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van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de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gebruiker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en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toont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 spc="-20">
                <a:latin typeface="Carlito"/>
                <a:cs typeface="Carlito"/>
              </a:rPr>
              <a:t>deze </a:t>
            </a:r>
            <a:r>
              <a:rPr dirty="0" sz="1500" spc="-20">
                <a:latin typeface="Carlito"/>
                <a:cs typeface="Carlito"/>
              </a:rPr>
              <a:t>	</a:t>
            </a:r>
            <a:r>
              <a:rPr dirty="0" sz="1500">
                <a:latin typeface="Carlito"/>
                <a:cs typeface="Carlito"/>
              </a:rPr>
              <a:t>samen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met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andere</a:t>
            </a:r>
            <a:r>
              <a:rPr dirty="0" sz="1500" spc="-5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informatie,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zoals</a:t>
            </a:r>
            <a:r>
              <a:rPr dirty="0" sz="1500" spc="-4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afstand,</a:t>
            </a:r>
            <a:r>
              <a:rPr dirty="0" sz="1500" spc="-5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wandeltijd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of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snelheid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per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 spc="-20">
                <a:latin typeface="Carlito"/>
                <a:cs typeface="Carlito"/>
              </a:rPr>
              <a:t>uur. </a:t>
            </a:r>
            <a:r>
              <a:rPr dirty="0" sz="1500" spc="-20">
                <a:latin typeface="Carlito"/>
                <a:cs typeface="Carlito"/>
              </a:rPr>
              <a:t>	</a:t>
            </a:r>
            <a:r>
              <a:rPr dirty="0" sz="1500">
                <a:latin typeface="Carlito"/>
                <a:cs typeface="Carlito"/>
              </a:rPr>
              <a:t>Regelmatig</a:t>
            </a:r>
            <a:r>
              <a:rPr dirty="0" sz="1500" spc="-4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gebruik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kan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de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dagelijkse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training</a:t>
            </a:r>
            <a:r>
              <a:rPr dirty="0" sz="1500" spc="-5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stimuleren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en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de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conditie</a:t>
            </a:r>
            <a:r>
              <a:rPr dirty="0" sz="1500" spc="-45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verbeteren.</a:t>
            </a:r>
            <a:endParaRPr sz="1500">
              <a:latin typeface="Carlito"/>
              <a:cs typeface="Carlito"/>
            </a:endParaRPr>
          </a:p>
          <a:p>
            <a:pPr marL="219710" marR="509270" indent="-207645">
              <a:lnSpc>
                <a:spcPct val="100699"/>
              </a:lnSpc>
              <a:spcBef>
                <a:spcPts val="1775"/>
              </a:spcBef>
              <a:buFont typeface="Trebuchet MS"/>
              <a:buChar char="•"/>
              <a:tabLst>
                <a:tab pos="220979" algn="l"/>
              </a:tabLst>
            </a:pPr>
            <a:r>
              <a:rPr dirty="0" sz="1500">
                <a:latin typeface="Carlito"/>
                <a:cs typeface="Carlito"/>
              </a:rPr>
              <a:t>Stappentellers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kunnen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worden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gebruikt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als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app</a:t>
            </a:r>
            <a:r>
              <a:rPr dirty="0" sz="1500" spc="-4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op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een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smartphone</a:t>
            </a:r>
            <a:r>
              <a:rPr dirty="0" sz="1500" spc="-5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en</a:t>
            </a:r>
            <a:r>
              <a:rPr dirty="0" sz="1500" spc="-1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ook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 spc="-25">
                <a:latin typeface="Carlito"/>
                <a:cs typeface="Carlito"/>
              </a:rPr>
              <a:t>in </a:t>
            </a:r>
            <a:r>
              <a:rPr dirty="0" sz="1500" spc="-25">
                <a:latin typeface="Carlito"/>
                <a:cs typeface="Carlito"/>
              </a:rPr>
              <a:t>	</a:t>
            </a:r>
            <a:r>
              <a:rPr dirty="0" sz="1500">
                <a:latin typeface="Carlito"/>
                <a:cs typeface="Carlito"/>
              </a:rPr>
              <a:t>combinatie</a:t>
            </a:r>
            <a:r>
              <a:rPr dirty="0" sz="1500" spc="-6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met</a:t>
            </a:r>
            <a:r>
              <a:rPr dirty="0" sz="1500" spc="-4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een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smartwatch.</a:t>
            </a:r>
            <a:endParaRPr sz="1500">
              <a:latin typeface="Carlito"/>
              <a:cs typeface="Carlito"/>
            </a:endParaRPr>
          </a:p>
          <a:p>
            <a:pPr marL="220345" indent="-207645">
              <a:lnSpc>
                <a:spcPct val="100000"/>
              </a:lnSpc>
              <a:spcBef>
                <a:spcPts val="1800"/>
              </a:spcBef>
              <a:buFont typeface="Trebuchet MS"/>
              <a:buChar char="•"/>
              <a:tabLst>
                <a:tab pos="220345" algn="l"/>
              </a:tabLst>
            </a:pPr>
            <a:r>
              <a:rPr dirty="0" sz="1500">
                <a:latin typeface="Carlito"/>
                <a:cs typeface="Carlito"/>
              </a:rPr>
              <a:t>De</a:t>
            </a:r>
            <a:r>
              <a:rPr dirty="0" sz="1500" spc="-1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volgende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video</a:t>
            </a:r>
            <a:r>
              <a:rPr dirty="0" sz="1500" spc="-1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legt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uit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hoe</a:t>
            </a:r>
            <a:r>
              <a:rPr dirty="0" sz="1500" spc="-1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je</a:t>
            </a:r>
            <a:r>
              <a:rPr dirty="0" sz="1500" spc="-1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de</a:t>
            </a:r>
            <a:r>
              <a:rPr dirty="0" sz="1500" spc="-1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Step</a:t>
            </a:r>
            <a:r>
              <a:rPr dirty="0" sz="1500" spc="-1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Tracker</a:t>
            </a:r>
            <a:r>
              <a:rPr dirty="0" sz="1500" spc="-1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App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op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een smartphone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gebruikt.</a:t>
            </a:r>
            <a:endParaRPr sz="1500">
              <a:latin typeface="Carlito"/>
              <a:cs typeface="Carli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5064" y="3357371"/>
            <a:ext cx="1610624" cy="1490471"/>
          </a:xfrm>
          <a:prstGeom prst="rect">
            <a:avLst/>
          </a:prstGeom>
        </p:spPr>
      </p:pic>
      <p:pic>
        <p:nvPicPr>
          <p:cNvPr id="6" name="object 6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0027" y="3224783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9971" y="2885116"/>
            <a:ext cx="2163961" cy="21333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>
                <a:solidFill>
                  <a:srgbClr val="379C73"/>
                </a:solidFill>
              </a:rPr>
              <a:t>Aanbevelingen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gebruik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73658" y="1383919"/>
            <a:ext cx="6129655" cy="2540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dirty="0" sz="1500">
                <a:latin typeface="Carlito"/>
                <a:cs typeface="Carlito"/>
              </a:rPr>
              <a:t>Vergeet</a:t>
            </a:r>
            <a:r>
              <a:rPr dirty="0" sz="1500" spc="-1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niet</a:t>
            </a:r>
            <a:r>
              <a:rPr dirty="0" sz="1500" spc="-1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dat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oudere</a:t>
            </a:r>
            <a:r>
              <a:rPr dirty="0" sz="1500" spc="-1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mensen</a:t>
            </a:r>
            <a:r>
              <a:rPr dirty="0" sz="1500" spc="-10">
                <a:latin typeface="Carlito"/>
                <a:cs typeface="Carlito"/>
              </a:rPr>
              <a:t> verschillende</a:t>
            </a:r>
            <a:r>
              <a:rPr dirty="0" sz="1500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mobiliteitsniveaus </a:t>
            </a:r>
            <a:r>
              <a:rPr dirty="0" sz="1500" spc="-25">
                <a:latin typeface="Carlito"/>
                <a:cs typeface="Carlito"/>
              </a:rPr>
              <a:t>en </a:t>
            </a:r>
            <a:r>
              <a:rPr dirty="0" sz="1500">
                <a:latin typeface="Carlito"/>
                <a:cs typeface="Carlito"/>
              </a:rPr>
              <a:t>vaardigheden</a:t>
            </a:r>
            <a:r>
              <a:rPr dirty="0" sz="1500" spc="-5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kunnen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hebben.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Daarom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zal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10.000</a:t>
            </a:r>
            <a:r>
              <a:rPr dirty="0" sz="1500" spc="-1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stappen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(aanbeveling</a:t>
            </a:r>
            <a:r>
              <a:rPr dirty="0" sz="1500" spc="-5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van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 spc="-25">
                <a:latin typeface="Carlito"/>
                <a:cs typeface="Carlito"/>
              </a:rPr>
              <a:t>de </a:t>
            </a:r>
            <a:r>
              <a:rPr dirty="0" sz="1500">
                <a:latin typeface="Carlito"/>
                <a:cs typeface="Carlito"/>
              </a:rPr>
              <a:t>WHO)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voor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hen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geen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realistisch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doel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zijn.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Het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primaire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doel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moet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zijn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om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 spc="-25">
                <a:latin typeface="Carlito"/>
                <a:cs typeface="Carlito"/>
              </a:rPr>
              <a:t>een </a:t>
            </a:r>
            <a:r>
              <a:rPr dirty="0" sz="1500">
                <a:latin typeface="Carlito"/>
                <a:cs typeface="Carlito"/>
              </a:rPr>
              <a:t>stimulans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voor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beweging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te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geven.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ts val="1795"/>
              </a:lnSpc>
              <a:spcBef>
                <a:spcPts val="1800"/>
              </a:spcBef>
            </a:pPr>
            <a:r>
              <a:rPr dirty="0" sz="1500">
                <a:latin typeface="Carlito"/>
                <a:cs typeface="Carlito"/>
              </a:rPr>
              <a:t>Vaak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tellen</a:t>
            </a:r>
            <a:r>
              <a:rPr dirty="0" sz="1500" spc="-1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stappentellers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stappen</a:t>
            </a:r>
            <a:r>
              <a:rPr dirty="0" sz="1500" spc="-5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door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polsbewegingen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te</a:t>
            </a:r>
            <a:r>
              <a:rPr dirty="0" sz="1500" spc="-15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meten.</a:t>
            </a:r>
            <a:endParaRPr sz="1500">
              <a:latin typeface="Carlito"/>
              <a:cs typeface="Carlito"/>
            </a:endParaRPr>
          </a:p>
          <a:p>
            <a:pPr marL="12700" marR="30480">
              <a:lnSpc>
                <a:spcPts val="1810"/>
              </a:lnSpc>
              <a:spcBef>
                <a:spcPts val="50"/>
              </a:spcBef>
            </a:pPr>
            <a:r>
              <a:rPr dirty="0" sz="1500">
                <a:latin typeface="Carlito"/>
                <a:cs typeface="Carlito"/>
              </a:rPr>
              <a:t>Mensen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die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een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rollator</a:t>
            </a:r>
            <a:r>
              <a:rPr dirty="0" sz="1500" spc="-5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gebruiken,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kunnen</a:t>
            </a:r>
            <a:r>
              <a:rPr dirty="0" sz="1500" spc="-5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een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stappenteller</a:t>
            </a:r>
            <a:r>
              <a:rPr dirty="0" sz="1500" spc="-4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gebruiken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die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 spc="-25">
                <a:latin typeface="Carlito"/>
                <a:cs typeface="Carlito"/>
              </a:rPr>
              <a:t>ze </a:t>
            </a:r>
            <a:r>
              <a:rPr dirty="0" sz="1500">
                <a:latin typeface="Carlito"/>
                <a:cs typeface="Carlito"/>
              </a:rPr>
              <a:t>aan</a:t>
            </a:r>
            <a:r>
              <a:rPr dirty="0" sz="1500" spc="-5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hun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broeksband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vastmaken.</a:t>
            </a:r>
            <a:endParaRPr sz="1500">
              <a:latin typeface="Carlito"/>
              <a:cs typeface="Carlito"/>
            </a:endParaRPr>
          </a:p>
          <a:p>
            <a:pPr marL="12700" marR="1001394">
              <a:lnSpc>
                <a:spcPct val="100000"/>
              </a:lnSpc>
              <a:spcBef>
                <a:spcPts val="1730"/>
              </a:spcBef>
            </a:pPr>
            <a:r>
              <a:rPr dirty="0" sz="1500">
                <a:latin typeface="Carlito"/>
                <a:cs typeface="Carlito"/>
              </a:rPr>
              <a:t>We</a:t>
            </a:r>
            <a:r>
              <a:rPr dirty="0" sz="1500" spc="-1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raden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aan</a:t>
            </a:r>
            <a:r>
              <a:rPr dirty="0" sz="1500" spc="-1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om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apps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met</a:t>
            </a:r>
            <a:r>
              <a:rPr dirty="0" sz="1500" spc="-10">
                <a:latin typeface="Carlito"/>
                <a:cs typeface="Carlito"/>
              </a:rPr>
              <a:t> Bluetooth-interfaces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te vermijden</a:t>
            </a:r>
            <a:r>
              <a:rPr dirty="0" sz="1500" spc="-10">
                <a:latin typeface="Carlito"/>
                <a:cs typeface="Carlito"/>
              </a:rPr>
              <a:t> </a:t>
            </a:r>
            <a:r>
              <a:rPr dirty="0" sz="1500" spc="-25">
                <a:latin typeface="Carlito"/>
                <a:cs typeface="Carlito"/>
              </a:rPr>
              <a:t>om </a:t>
            </a:r>
            <a:r>
              <a:rPr dirty="0" sz="1500" spc="-10">
                <a:latin typeface="Carlito"/>
                <a:cs typeface="Carlito"/>
              </a:rPr>
              <a:t>gegevensoverdracht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via</a:t>
            </a:r>
            <a:r>
              <a:rPr dirty="0" sz="1500" spc="-1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het</a:t>
            </a:r>
            <a:r>
              <a:rPr dirty="0" sz="1500" spc="-1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internet</a:t>
            </a:r>
            <a:r>
              <a:rPr dirty="0" sz="1500" spc="-1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te</a:t>
            </a:r>
            <a:r>
              <a:rPr dirty="0" sz="1500" spc="-15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voorkomen.</a:t>
            </a:r>
            <a:endParaRPr sz="1500">
              <a:latin typeface="Carlito"/>
              <a:cs typeface="Carli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692" y="3475190"/>
            <a:ext cx="505968" cy="19719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692" y="2587170"/>
            <a:ext cx="505968" cy="19778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692" y="1448271"/>
            <a:ext cx="505968" cy="197191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1451" y="215595"/>
            <a:ext cx="420052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35">
                <a:solidFill>
                  <a:srgbClr val="FFFFFF"/>
                </a:solidFill>
                <a:latin typeface="Arial Black"/>
                <a:cs typeface="Arial Black"/>
              </a:rPr>
              <a:t>Herinneringsapps</a:t>
            </a:r>
            <a:r>
              <a:rPr dirty="0" sz="2500" spc="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305">
                <a:solidFill>
                  <a:srgbClr val="FFFFFF"/>
                </a:solidFill>
                <a:latin typeface="Arial Black"/>
                <a:cs typeface="Arial Black"/>
              </a:rPr>
              <a:t>toepassen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5454" y="2152853"/>
            <a:ext cx="542036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Hoe</a:t>
            </a:r>
            <a:r>
              <a:rPr dirty="0" sz="4800" spc="-9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werkt</a:t>
            </a:r>
            <a:r>
              <a:rPr dirty="0" sz="4800" spc="-9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een</a:t>
            </a:r>
            <a:r>
              <a:rPr dirty="0" sz="4800" spc="-8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3E3E3E"/>
                </a:solidFill>
                <a:latin typeface="Arial"/>
                <a:cs typeface="Arial"/>
              </a:rPr>
              <a:t>app</a:t>
            </a:r>
            <a:endParaRPr sz="4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65454" y="2884754"/>
            <a:ext cx="134683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20" b="1">
                <a:solidFill>
                  <a:srgbClr val="3E3E3E"/>
                </a:solidFill>
                <a:latin typeface="Arial"/>
                <a:cs typeface="Arial"/>
              </a:rPr>
              <a:t>voor</a:t>
            </a:r>
            <a:endParaRPr sz="4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65454" y="3616858"/>
            <a:ext cx="568452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waterherinneringen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35">
                <a:solidFill>
                  <a:srgbClr val="379C73"/>
                </a:solidFill>
              </a:rPr>
              <a:t>Drink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Herinnering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1744" y="894715"/>
            <a:ext cx="6876415" cy="2083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66675">
              <a:lnSpc>
                <a:spcPct val="100299"/>
              </a:lnSpc>
              <a:spcBef>
                <a:spcPts val="95"/>
              </a:spcBef>
            </a:pPr>
            <a:r>
              <a:rPr dirty="0" sz="1500">
                <a:latin typeface="Carlito"/>
                <a:cs typeface="Carlito"/>
              </a:rPr>
              <a:t>Voor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sommige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cliënten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kan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het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een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uitdaging</a:t>
            </a:r>
            <a:r>
              <a:rPr dirty="0" sz="1500" spc="-6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zijn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om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eraan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te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denken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om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regelmatig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 spc="-25">
                <a:latin typeface="Carlito"/>
                <a:cs typeface="Carlito"/>
              </a:rPr>
              <a:t>te </a:t>
            </a:r>
            <a:r>
              <a:rPr dirty="0" sz="1500">
                <a:latin typeface="Carlito"/>
                <a:cs typeface="Carlito"/>
              </a:rPr>
              <a:t>drinken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en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ze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hebben</a:t>
            </a:r>
            <a:r>
              <a:rPr dirty="0" sz="1500" spc="-4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moeite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om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de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dagelijks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aanbevolen</a:t>
            </a:r>
            <a:r>
              <a:rPr dirty="0" sz="1500" spc="-5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hoeveelheid</a:t>
            </a:r>
            <a:r>
              <a:rPr dirty="0" sz="1500" spc="-1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water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binnen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 spc="-25">
                <a:latin typeface="Carlito"/>
                <a:cs typeface="Carlito"/>
              </a:rPr>
              <a:t>te </a:t>
            </a:r>
            <a:r>
              <a:rPr dirty="0" sz="1500" spc="-10">
                <a:latin typeface="Carlito"/>
                <a:cs typeface="Carlito"/>
              </a:rPr>
              <a:t>krijgen.</a:t>
            </a:r>
            <a:endParaRPr sz="1500">
              <a:latin typeface="Carlito"/>
              <a:cs typeface="Carlito"/>
            </a:endParaRPr>
          </a:p>
          <a:p>
            <a:pPr marL="12700" marR="5080">
              <a:lnSpc>
                <a:spcPct val="100299"/>
              </a:lnSpc>
              <a:spcBef>
                <a:spcPts val="1785"/>
              </a:spcBef>
            </a:pPr>
            <a:r>
              <a:rPr dirty="0" sz="1500">
                <a:latin typeface="Carlito"/>
                <a:cs typeface="Carlito"/>
              </a:rPr>
              <a:t>Waterminder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is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een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app</a:t>
            </a:r>
            <a:r>
              <a:rPr dirty="0" sz="1500" spc="-5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die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is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ontworpen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om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mensen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te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helpen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gehydrateerd</a:t>
            </a:r>
            <a:r>
              <a:rPr dirty="0" sz="1500" spc="-5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te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blijven. </a:t>
            </a:r>
            <a:r>
              <a:rPr dirty="0" sz="1500">
                <a:latin typeface="Carlito"/>
                <a:cs typeface="Carlito"/>
              </a:rPr>
              <a:t>Het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berekent</a:t>
            </a:r>
            <a:r>
              <a:rPr dirty="0" sz="1500" spc="-1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je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dagelijkse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streefwaarde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en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herinnert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je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eraan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om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op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gezette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tijden </a:t>
            </a:r>
            <a:r>
              <a:rPr dirty="0" sz="1500">
                <a:latin typeface="Carlito"/>
                <a:cs typeface="Carlito"/>
              </a:rPr>
              <a:t>gedurende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de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dag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water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te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drinken.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dirty="0" sz="1500">
                <a:latin typeface="Carlito"/>
                <a:cs typeface="Carlito"/>
              </a:rPr>
              <a:t>De</a:t>
            </a:r>
            <a:r>
              <a:rPr dirty="0" sz="1500" spc="-1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volgende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video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laat</a:t>
            </a:r>
            <a:r>
              <a:rPr dirty="0" sz="1500" spc="-4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zien</a:t>
            </a:r>
            <a:r>
              <a:rPr dirty="0" sz="1500" spc="-1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hoe</a:t>
            </a:r>
            <a:r>
              <a:rPr dirty="0" sz="1500" spc="-1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de</a:t>
            </a:r>
            <a:r>
              <a:rPr dirty="0" sz="1500" spc="-1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App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werkt:</a:t>
            </a:r>
            <a:endParaRPr sz="1500">
              <a:latin typeface="Carlito"/>
              <a:cs typeface="Carli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8423" y="3051048"/>
            <a:ext cx="2747772" cy="1831848"/>
          </a:xfrm>
          <a:prstGeom prst="rect">
            <a:avLst/>
          </a:prstGeom>
        </p:spPr>
      </p:pic>
      <p:pic>
        <p:nvPicPr>
          <p:cNvPr id="6" name="object 6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8491" y="3110483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Aanbevelingen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48149" rIns="0" bIns="0" rtlCol="0" vert="horz">
            <a:spAutoFit/>
          </a:bodyPr>
          <a:lstStyle/>
          <a:p>
            <a:pPr marL="279400" marR="611505">
              <a:lnSpc>
                <a:spcPct val="100800"/>
              </a:lnSpc>
              <a:spcBef>
                <a:spcPts val="85"/>
              </a:spcBef>
            </a:pP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Er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zijn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vergelijkbare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apps</a:t>
            </a:r>
            <a:r>
              <a:rPr dirty="0" sz="1500" spc="-4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die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ook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de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urineproductie</a:t>
            </a:r>
            <a:r>
              <a:rPr dirty="0" sz="1500" spc="-5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en</a:t>
            </a:r>
            <a:r>
              <a:rPr dirty="0" sz="1500" spc="-10" b="0">
                <a:solidFill>
                  <a:srgbClr val="000000"/>
                </a:solidFill>
                <a:latin typeface="Carlito"/>
                <a:cs typeface="Carlito"/>
              </a:rPr>
              <a:t> -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kleur</a:t>
            </a:r>
            <a:r>
              <a:rPr dirty="0" sz="1500" spc="-2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meten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als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teken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spc="-25" b="0">
                <a:solidFill>
                  <a:srgbClr val="000000"/>
                </a:solidFill>
                <a:latin typeface="Carlito"/>
                <a:cs typeface="Carlito"/>
              </a:rPr>
              <a:t>en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symptoom</a:t>
            </a:r>
            <a:r>
              <a:rPr dirty="0" sz="1500" spc="-6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voor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spc="-10" b="0">
                <a:solidFill>
                  <a:srgbClr val="000000"/>
                </a:solidFill>
                <a:latin typeface="Carlito"/>
                <a:cs typeface="Carlito"/>
              </a:rPr>
              <a:t>uitdroging.</a:t>
            </a:r>
            <a:endParaRPr sz="1500">
              <a:latin typeface="Carlito"/>
              <a:cs typeface="Carlito"/>
            </a:endParaRPr>
          </a:p>
          <a:p>
            <a:pPr marL="279400" marR="5080">
              <a:lnSpc>
                <a:spcPct val="100699"/>
              </a:lnSpc>
              <a:spcBef>
                <a:spcPts val="1775"/>
              </a:spcBef>
            </a:pP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Mensen</a:t>
            </a:r>
            <a:r>
              <a:rPr dirty="0" sz="1500" spc="-1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met</a:t>
            </a:r>
            <a:r>
              <a:rPr dirty="0" sz="1500" spc="-2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dementie</a:t>
            </a:r>
            <a:r>
              <a:rPr dirty="0" sz="1500" spc="-1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kunnen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baat</a:t>
            </a:r>
            <a:r>
              <a:rPr dirty="0" sz="1500" spc="-4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hebben</a:t>
            </a:r>
            <a:r>
              <a:rPr dirty="0" sz="1500" spc="-2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bij</a:t>
            </a:r>
            <a:r>
              <a:rPr dirty="0" sz="1500" spc="-2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spc="-10" b="0">
                <a:solidFill>
                  <a:srgbClr val="000000"/>
                </a:solidFill>
                <a:latin typeface="Carlito"/>
                <a:cs typeface="Carlito"/>
              </a:rPr>
              <a:t>waterherinneringsapps</a:t>
            </a:r>
            <a:r>
              <a:rPr dirty="0" sz="1500" spc="-5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voor</a:t>
            </a:r>
            <a:r>
              <a:rPr dirty="0" sz="1500" spc="-1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het</a:t>
            </a:r>
            <a:r>
              <a:rPr dirty="0" sz="1500" spc="-4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geval</a:t>
            </a:r>
            <a:r>
              <a:rPr dirty="0" sz="1500" spc="-1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spc="-25" b="0">
                <a:solidFill>
                  <a:srgbClr val="000000"/>
                </a:solidFill>
                <a:latin typeface="Carlito"/>
                <a:cs typeface="Carlito"/>
              </a:rPr>
              <a:t>ze </a:t>
            </a:r>
            <a:r>
              <a:rPr dirty="0" sz="1500" spc="-10" b="0">
                <a:solidFill>
                  <a:srgbClr val="000000"/>
                </a:solidFill>
                <a:latin typeface="Carlito"/>
                <a:cs typeface="Carlito"/>
              </a:rPr>
              <a:t>vergeten</a:t>
            </a:r>
            <a:r>
              <a:rPr dirty="0" sz="1500" spc="-1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water</a:t>
            </a:r>
            <a:r>
              <a:rPr dirty="0" sz="1500" spc="-1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te</a:t>
            </a:r>
            <a:r>
              <a:rPr dirty="0" sz="1500" spc="-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spc="-10" b="0">
                <a:solidFill>
                  <a:srgbClr val="000000"/>
                </a:solidFill>
                <a:latin typeface="Carlito"/>
                <a:cs typeface="Carlito"/>
              </a:rPr>
              <a:t>drinken.</a:t>
            </a:r>
            <a:endParaRPr sz="1500">
              <a:latin typeface="Carlito"/>
              <a:cs typeface="Carli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971" y="1814031"/>
            <a:ext cx="505968" cy="19719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971" y="2529258"/>
            <a:ext cx="505968" cy="1977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97256" y="1675247"/>
            <a:ext cx="8226425" cy="2331085"/>
          </a:xfrm>
          <a:prstGeom prst="rect">
            <a:avLst/>
          </a:prstGeom>
        </p:spPr>
        <p:txBody>
          <a:bodyPr wrap="square" lIns="0" tIns="1231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Er</a:t>
            </a:r>
            <a:r>
              <a:rPr dirty="0" sz="1800" spc="2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zijn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verschillende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kalenders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die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2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op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3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werk</a:t>
            </a:r>
            <a:r>
              <a:rPr dirty="0" sz="1800" spc="3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kunt</a:t>
            </a:r>
            <a:r>
              <a:rPr dirty="0" sz="1800" spc="3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gebruiken,</a:t>
            </a:r>
            <a:r>
              <a:rPr dirty="0" sz="1800" spc="2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maar</a:t>
            </a:r>
            <a:r>
              <a:rPr dirty="0" sz="1800" spc="3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deze</a:t>
            </a:r>
            <a:endParaRPr sz="1800">
              <a:latin typeface="Arial"/>
              <a:cs typeface="Arial"/>
            </a:endParaRPr>
          </a:p>
          <a:p>
            <a:pPr marL="12700" marR="3090545">
              <a:lnSpc>
                <a:spcPct val="14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twee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worden</a:t>
            </a:r>
            <a:r>
              <a:rPr dirty="0" sz="18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meest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gebruikt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organisaties.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ook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verbonden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met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je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mail: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0"/>
              </a:spcBef>
            </a:pP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Outlook-kalender</a:t>
            </a:r>
            <a:endParaRPr sz="18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865"/>
              </a:spcBef>
              <a:buClr>
                <a:srgbClr val="000000"/>
              </a:buClr>
              <a:buFont typeface="Arial"/>
              <a:buChar char="•"/>
              <a:tabLst>
                <a:tab pos="304800" algn="l"/>
              </a:tabLst>
            </a:pPr>
            <a:r>
              <a:rPr dirty="0" sz="1800" b="1">
                <a:solidFill>
                  <a:srgbClr val="379C73"/>
                </a:solidFill>
                <a:latin typeface="Arial"/>
                <a:cs typeface="Arial"/>
              </a:rPr>
              <a:t>Google</a:t>
            </a:r>
            <a:r>
              <a:rPr dirty="0" sz="1800" spc="-25" b="1">
                <a:solidFill>
                  <a:srgbClr val="379C7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79C73"/>
                </a:solidFill>
                <a:latin typeface="Arial"/>
                <a:cs typeface="Arial"/>
              </a:rPr>
              <a:t>Agenda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49700" y="1088517"/>
            <a:ext cx="150368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70">
                <a:solidFill>
                  <a:srgbClr val="FFC000"/>
                </a:solidFill>
                <a:latin typeface="Arial Black"/>
                <a:cs typeface="Arial Black"/>
              </a:rPr>
              <a:t>Kalenders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50">
                <a:solidFill>
                  <a:srgbClr val="379C73"/>
                </a:solidFill>
              </a:rPr>
              <a:t>Welke</a:t>
            </a:r>
            <a:r>
              <a:rPr dirty="0" sz="2700" spc="-140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digitale</a:t>
            </a:r>
            <a:r>
              <a:rPr dirty="0" sz="2700" spc="-85">
                <a:solidFill>
                  <a:srgbClr val="379C73"/>
                </a:solidFill>
              </a:rPr>
              <a:t> </a:t>
            </a:r>
            <a:r>
              <a:rPr dirty="0" sz="2700" spc="-229">
                <a:solidFill>
                  <a:srgbClr val="379C73"/>
                </a:solidFill>
              </a:rPr>
              <a:t>hulpmiddelen</a:t>
            </a:r>
            <a:r>
              <a:rPr dirty="0" sz="2700" spc="-110">
                <a:solidFill>
                  <a:srgbClr val="379C73"/>
                </a:solidFill>
              </a:rPr>
              <a:t> </a:t>
            </a:r>
            <a:r>
              <a:rPr dirty="0" sz="2700" spc="-270">
                <a:solidFill>
                  <a:srgbClr val="379C73"/>
                </a:solidFill>
              </a:rPr>
              <a:t>kun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50">
                <a:solidFill>
                  <a:srgbClr val="379C73"/>
                </a:solidFill>
              </a:rPr>
              <a:t>je</a:t>
            </a:r>
            <a:r>
              <a:rPr dirty="0" sz="2700" spc="-125">
                <a:solidFill>
                  <a:srgbClr val="379C73"/>
                </a:solidFill>
              </a:rPr>
              <a:t> </a:t>
            </a:r>
            <a:r>
              <a:rPr dirty="0" sz="2700" spc="-225">
                <a:solidFill>
                  <a:srgbClr val="379C73"/>
                </a:solidFill>
              </a:rPr>
              <a:t>op</a:t>
            </a:r>
            <a:r>
              <a:rPr dirty="0" sz="2700" spc="-135">
                <a:solidFill>
                  <a:srgbClr val="379C73"/>
                </a:solidFill>
              </a:rPr>
              <a:t> </a:t>
            </a:r>
            <a:r>
              <a:rPr dirty="0" sz="2700" spc="-25">
                <a:solidFill>
                  <a:srgbClr val="379C73"/>
                </a:solidFill>
              </a:rPr>
              <a:t>je</a:t>
            </a:r>
            <a:endParaRPr sz="2700"/>
          </a:p>
        </p:txBody>
      </p:sp>
      <p:sp>
        <p:nvSpPr>
          <p:cNvPr id="6" name="object 6" descr=""/>
          <p:cNvSpPr txBox="1"/>
          <p:nvPr/>
        </p:nvSpPr>
        <p:spPr>
          <a:xfrm>
            <a:off x="501802" y="965961"/>
            <a:ext cx="264795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280">
                <a:solidFill>
                  <a:srgbClr val="379C73"/>
                </a:solidFill>
                <a:latin typeface="Arial Black"/>
                <a:cs typeface="Arial Black"/>
              </a:rPr>
              <a:t>werk</a:t>
            </a:r>
            <a:r>
              <a:rPr dirty="0" sz="2700" spc="-135">
                <a:solidFill>
                  <a:srgbClr val="379C73"/>
                </a:solidFill>
                <a:latin typeface="Arial Black"/>
                <a:cs typeface="Arial Black"/>
              </a:rPr>
              <a:t> </a:t>
            </a:r>
            <a:r>
              <a:rPr dirty="0" sz="2700" spc="-305">
                <a:solidFill>
                  <a:srgbClr val="379C73"/>
                </a:solidFill>
                <a:latin typeface="Arial Black"/>
                <a:cs typeface="Arial Black"/>
              </a:rPr>
              <a:t>gebruiken?</a:t>
            </a:r>
            <a:endParaRPr sz="2700">
              <a:latin typeface="Arial Black"/>
              <a:cs typeface="Arial Black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7114" y="2799843"/>
            <a:ext cx="2270416" cy="213309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682231" y="4999735"/>
            <a:ext cx="1029969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Ontworpen</a:t>
            </a:r>
            <a:r>
              <a:rPr dirty="0" sz="700" spc="30" i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700" i="1">
                <a:solidFill>
                  <a:srgbClr val="585858"/>
                </a:solidFill>
                <a:latin typeface="Arial"/>
                <a:cs typeface="Arial"/>
              </a:rPr>
              <a:t>door </a:t>
            </a:r>
            <a:r>
              <a:rPr dirty="0" sz="700" spc="-10" i="1">
                <a:solidFill>
                  <a:srgbClr val="585858"/>
                </a:solidFill>
                <a:latin typeface="Arial"/>
                <a:cs typeface="Arial"/>
              </a:rPr>
              <a:t>Freeepik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95"/>
              </a:spcBef>
            </a:pPr>
            <a:r>
              <a:rPr dirty="0" spc="-215"/>
              <a:t>Diabetes-</a:t>
            </a:r>
            <a:r>
              <a:rPr dirty="0" spc="-315"/>
              <a:t>apps</a:t>
            </a:r>
            <a:r>
              <a:rPr dirty="0" spc="-25"/>
              <a:t> </a:t>
            </a:r>
            <a:r>
              <a:rPr dirty="0" spc="-305"/>
              <a:t>toepassen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74294" y="2223897"/>
            <a:ext cx="604202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Hoe</a:t>
            </a:r>
            <a:r>
              <a:rPr dirty="0" sz="4800" spc="-10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werkt</a:t>
            </a:r>
            <a:r>
              <a:rPr dirty="0" sz="4800" spc="-10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een</a:t>
            </a:r>
            <a:r>
              <a:rPr dirty="0" sz="4800" spc="-7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3E3E3E"/>
                </a:solidFill>
                <a:latin typeface="Arial"/>
                <a:cs typeface="Arial"/>
              </a:rPr>
              <a:t>app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voor</a:t>
            </a:r>
            <a:r>
              <a:rPr dirty="0" sz="4800" spc="-8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90" b="1">
                <a:solidFill>
                  <a:srgbClr val="3E3E3E"/>
                </a:solidFill>
                <a:latin typeface="Arial"/>
                <a:cs typeface="Arial"/>
              </a:rPr>
              <a:t>d</a:t>
            </a:r>
            <a:r>
              <a:rPr dirty="0" baseline="203703" sz="900" spc="-352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r>
              <a:rPr dirty="0" sz="4800" spc="-5" b="1">
                <a:solidFill>
                  <a:srgbClr val="3E3E3E"/>
                </a:solidFill>
                <a:latin typeface="Arial"/>
                <a:cs typeface="Arial"/>
              </a:rPr>
              <a:t>ia</a:t>
            </a:r>
            <a:r>
              <a:rPr dirty="0" sz="4800" spc="-25" b="1">
                <a:solidFill>
                  <a:srgbClr val="3E3E3E"/>
                </a:solidFill>
                <a:latin typeface="Arial"/>
                <a:cs typeface="Arial"/>
              </a:rPr>
              <a:t>b</a:t>
            </a:r>
            <a:r>
              <a:rPr dirty="0" sz="4800" spc="-5" b="1">
                <a:solidFill>
                  <a:srgbClr val="3E3E3E"/>
                </a:solidFill>
                <a:latin typeface="Arial"/>
                <a:cs typeface="Arial"/>
              </a:rPr>
              <a:t>etes</a:t>
            </a:r>
            <a:r>
              <a:rPr dirty="0" sz="4800" spc="5" b="1">
                <a:solidFill>
                  <a:srgbClr val="3E3E3E"/>
                </a:solidFill>
                <a:latin typeface="Arial"/>
                <a:cs typeface="Arial"/>
              </a:rPr>
              <a:t>b</a:t>
            </a:r>
            <a:r>
              <a:rPr dirty="0" sz="4800" spc="-5" b="1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dirty="0" sz="4800" spc="5" b="1">
                <a:solidFill>
                  <a:srgbClr val="3E3E3E"/>
                </a:solidFill>
                <a:latin typeface="Arial"/>
                <a:cs typeface="Arial"/>
              </a:rPr>
              <a:t>h</a:t>
            </a:r>
            <a:r>
              <a:rPr dirty="0" sz="4800" spc="-15" b="1">
                <a:solidFill>
                  <a:srgbClr val="3E3E3E"/>
                </a:solidFill>
                <a:latin typeface="Arial"/>
                <a:cs typeface="Arial"/>
              </a:rPr>
              <a:t>eer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35">
                <a:solidFill>
                  <a:srgbClr val="379C73"/>
                </a:solidFill>
              </a:rPr>
              <a:t>Diabetesmanagement-</a:t>
            </a:r>
            <a:r>
              <a:rPr dirty="0" spc="-285">
                <a:solidFill>
                  <a:srgbClr val="379C73"/>
                </a:solidFill>
              </a:rPr>
              <a:t>app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90339" rIns="0" bIns="0" rtlCol="0" vert="horz">
            <a:spAutoFit/>
          </a:bodyPr>
          <a:lstStyle/>
          <a:p>
            <a:pPr marL="57785">
              <a:lnSpc>
                <a:spcPct val="100000"/>
              </a:lnSpc>
              <a:spcBef>
                <a:spcPts val="100"/>
              </a:spcBef>
            </a:pP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Diabetes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Management</a:t>
            </a:r>
            <a:r>
              <a:rPr dirty="0" sz="1500" spc="-5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Apps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helpen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mensen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met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diabetes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bij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het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monitoren</a:t>
            </a:r>
            <a:r>
              <a:rPr dirty="0" sz="1500" spc="-4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en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spc="-10" b="0">
                <a:solidFill>
                  <a:srgbClr val="000000"/>
                </a:solidFill>
                <a:latin typeface="Carlito"/>
                <a:cs typeface="Carlito"/>
              </a:rPr>
              <a:t>managen</a:t>
            </a:r>
            <a:endParaRPr sz="1500">
              <a:latin typeface="Carlito"/>
              <a:cs typeface="Carlito"/>
            </a:endParaRPr>
          </a:p>
          <a:p>
            <a:pPr marL="57785">
              <a:lnSpc>
                <a:spcPts val="1795"/>
              </a:lnSpc>
              <a:spcBef>
                <a:spcPts val="15"/>
              </a:spcBef>
            </a:pP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van</a:t>
            </a:r>
            <a:r>
              <a:rPr dirty="0" sz="1500" spc="-2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hun</a:t>
            </a:r>
            <a:r>
              <a:rPr dirty="0" sz="1500" spc="-2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spc="-10" b="0">
                <a:solidFill>
                  <a:srgbClr val="000000"/>
                </a:solidFill>
                <a:latin typeface="Carlito"/>
                <a:cs typeface="Carlito"/>
              </a:rPr>
              <a:t>aandoening.</a:t>
            </a:r>
            <a:endParaRPr sz="1500">
              <a:latin typeface="Carlito"/>
              <a:cs typeface="Carlito"/>
            </a:endParaRPr>
          </a:p>
          <a:p>
            <a:pPr marL="57785" marR="95250">
              <a:lnSpc>
                <a:spcPts val="1810"/>
              </a:lnSpc>
              <a:spcBef>
                <a:spcPts val="45"/>
              </a:spcBef>
            </a:pP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Deze</a:t>
            </a:r>
            <a:r>
              <a:rPr dirty="0" sz="1500" spc="-2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apps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bevatten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meestal</a:t>
            </a:r>
            <a:r>
              <a:rPr dirty="0" sz="1500" spc="-1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functies</a:t>
            </a:r>
            <a:r>
              <a:rPr dirty="0" sz="1500" spc="-2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zoals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het</a:t>
            </a:r>
            <a:r>
              <a:rPr dirty="0" sz="1500" spc="-2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bijhouden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van</a:t>
            </a:r>
            <a:r>
              <a:rPr dirty="0" sz="1500" spc="-4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de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spc="-10" b="0">
                <a:solidFill>
                  <a:srgbClr val="000000"/>
                </a:solidFill>
                <a:latin typeface="Carlito"/>
                <a:cs typeface="Carlito"/>
              </a:rPr>
              <a:t>bloedsuikerspiegel,</a:t>
            </a:r>
            <a:r>
              <a:rPr dirty="0" sz="1500" spc="-1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spc="-25" b="0">
                <a:solidFill>
                  <a:srgbClr val="000000"/>
                </a:solidFill>
                <a:latin typeface="Carlito"/>
                <a:cs typeface="Carlito"/>
              </a:rPr>
              <a:t>het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registreren</a:t>
            </a:r>
            <a:r>
              <a:rPr dirty="0" sz="1500" spc="-4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van</a:t>
            </a:r>
            <a:r>
              <a:rPr dirty="0" sz="1500" spc="-5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voedselinname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en</a:t>
            </a:r>
            <a:r>
              <a:rPr dirty="0" sz="1500" spc="-4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lichamelijke</a:t>
            </a:r>
            <a:r>
              <a:rPr dirty="0" sz="1500" spc="-2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activiteit</a:t>
            </a:r>
            <a:r>
              <a:rPr dirty="0" sz="1500" spc="-4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en</a:t>
            </a:r>
            <a:r>
              <a:rPr dirty="0" sz="1500" spc="-4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informatie</a:t>
            </a:r>
            <a:r>
              <a:rPr dirty="0" sz="1500" spc="-5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over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spc="-10" b="0">
                <a:solidFill>
                  <a:srgbClr val="000000"/>
                </a:solidFill>
                <a:latin typeface="Carlito"/>
                <a:cs typeface="Carlito"/>
              </a:rPr>
              <a:t>diabetes.</a:t>
            </a:r>
            <a:endParaRPr sz="1500">
              <a:latin typeface="Carlito"/>
              <a:cs typeface="Carlito"/>
            </a:endParaRPr>
          </a:p>
          <a:p>
            <a:pPr marL="57785">
              <a:lnSpc>
                <a:spcPct val="100000"/>
              </a:lnSpc>
              <a:spcBef>
                <a:spcPts val="1739"/>
              </a:spcBef>
            </a:pP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De</a:t>
            </a:r>
            <a:r>
              <a:rPr dirty="0" sz="1500" spc="-1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volgende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video</a:t>
            </a:r>
            <a:r>
              <a:rPr dirty="0" sz="1500" spc="-1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laat</a:t>
            </a:r>
            <a:r>
              <a:rPr dirty="0" sz="1500" spc="-4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zien</a:t>
            </a:r>
            <a:r>
              <a:rPr dirty="0" sz="1500" spc="-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hoe</a:t>
            </a:r>
            <a:r>
              <a:rPr dirty="0" sz="1500" spc="-1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One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Drop,</a:t>
            </a:r>
            <a:r>
              <a:rPr dirty="0" sz="1500" spc="-2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A</a:t>
            </a:r>
            <a:r>
              <a:rPr dirty="0" sz="1500" spc="-2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Diabetes</a:t>
            </a:r>
            <a:r>
              <a:rPr dirty="0" sz="1500" spc="-1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Management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App</a:t>
            </a:r>
            <a:r>
              <a:rPr dirty="0" sz="1500" spc="-2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spc="-10" b="0">
                <a:solidFill>
                  <a:srgbClr val="000000"/>
                </a:solidFill>
                <a:latin typeface="Carlito"/>
                <a:cs typeface="Carlito"/>
              </a:rPr>
              <a:t>werkt:</a:t>
            </a:r>
            <a:endParaRPr sz="1500">
              <a:latin typeface="Carlito"/>
              <a:cs typeface="Carlito"/>
            </a:endParaRPr>
          </a:p>
        </p:txBody>
      </p:sp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3951" y="3054095"/>
            <a:ext cx="3026664" cy="1702308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22986" y="3438397"/>
            <a:ext cx="3064510" cy="1442720"/>
            <a:chOff x="522986" y="3438397"/>
            <a:chExt cx="3064510" cy="1442720"/>
          </a:xfrm>
        </p:grpSpPr>
        <p:sp>
          <p:nvSpPr>
            <p:cNvPr id="3" name="object 3" descr=""/>
            <p:cNvSpPr/>
            <p:nvPr/>
          </p:nvSpPr>
          <p:spPr>
            <a:xfrm>
              <a:off x="535686" y="3451097"/>
              <a:ext cx="3039110" cy="1417320"/>
            </a:xfrm>
            <a:custGeom>
              <a:avLst/>
              <a:gdLst/>
              <a:ahLst/>
              <a:cxnLst/>
              <a:rect l="l" t="t" r="r" b="b"/>
              <a:pathLst>
                <a:path w="3039110" h="1417320">
                  <a:moveTo>
                    <a:pt x="2802636" y="0"/>
                  </a:moveTo>
                  <a:lnTo>
                    <a:pt x="236220" y="0"/>
                  </a:lnTo>
                  <a:lnTo>
                    <a:pt x="188615" y="4800"/>
                  </a:lnTo>
                  <a:lnTo>
                    <a:pt x="144275" y="18567"/>
                  </a:lnTo>
                  <a:lnTo>
                    <a:pt x="104149" y="40351"/>
                  </a:lnTo>
                  <a:lnTo>
                    <a:pt x="69189" y="69199"/>
                  </a:lnTo>
                  <a:lnTo>
                    <a:pt x="40344" y="104161"/>
                  </a:lnTo>
                  <a:lnTo>
                    <a:pt x="18564" y="144285"/>
                  </a:lnTo>
                  <a:lnTo>
                    <a:pt x="4799" y="188622"/>
                  </a:lnTo>
                  <a:lnTo>
                    <a:pt x="0" y="236219"/>
                  </a:lnTo>
                  <a:lnTo>
                    <a:pt x="0" y="1181100"/>
                  </a:lnTo>
                  <a:lnTo>
                    <a:pt x="4799" y="1228704"/>
                  </a:lnTo>
                  <a:lnTo>
                    <a:pt x="18564" y="1273044"/>
                  </a:lnTo>
                  <a:lnTo>
                    <a:pt x="40344" y="1313170"/>
                  </a:lnTo>
                  <a:lnTo>
                    <a:pt x="69189" y="1348130"/>
                  </a:lnTo>
                  <a:lnTo>
                    <a:pt x="104149" y="1376975"/>
                  </a:lnTo>
                  <a:lnTo>
                    <a:pt x="144275" y="1398755"/>
                  </a:lnTo>
                  <a:lnTo>
                    <a:pt x="188615" y="1412520"/>
                  </a:lnTo>
                  <a:lnTo>
                    <a:pt x="236220" y="1417320"/>
                  </a:lnTo>
                  <a:lnTo>
                    <a:pt x="2802636" y="1417320"/>
                  </a:lnTo>
                  <a:lnTo>
                    <a:pt x="2850233" y="1412520"/>
                  </a:lnTo>
                  <a:lnTo>
                    <a:pt x="2894570" y="1398755"/>
                  </a:lnTo>
                  <a:lnTo>
                    <a:pt x="2934694" y="1376975"/>
                  </a:lnTo>
                  <a:lnTo>
                    <a:pt x="2969656" y="1348130"/>
                  </a:lnTo>
                  <a:lnTo>
                    <a:pt x="2998504" y="1313170"/>
                  </a:lnTo>
                  <a:lnTo>
                    <a:pt x="3020288" y="1273044"/>
                  </a:lnTo>
                  <a:lnTo>
                    <a:pt x="3034055" y="1228704"/>
                  </a:lnTo>
                  <a:lnTo>
                    <a:pt x="3038855" y="1181100"/>
                  </a:lnTo>
                  <a:lnTo>
                    <a:pt x="3038855" y="236219"/>
                  </a:lnTo>
                  <a:lnTo>
                    <a:pt x="3034055" y="188622"/>
                  </a:lnTo>
                  <a:lnTo>
                    <a:pt x="3020288" y="144285"/>
                  </a:lnTo>
                  <a:lnTo>
                    <a:pt x="2998504" y="104161"/>
                  </a:lnTo>
                  <a:lnTo>
                    <a:pt x="2969656" y="69199"/>
                  </a:lnTo>
                  <a:lnTo>
                    <a:pt x="2934694" y="40351"/>
                  </a:lnTo>
                  <a:lnTo>
                    <a:pt x="2894570" y="18567"/>
                  </a:lnTo>
                  <a:lnTo>
                    <a:pt x="2850233" y="4800"/>
                  </a:lnTo>
                  <a:lnTo>
                    <a:pt x="2802636" y="0"/>
                  </a:lnTo>
                  <a:close/>
                </a:path>
              </a:pathLst>
            </a:custGeom>
            <a:solidFill>
              <a:srgbClr val="DA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35686" y="3451097"/>
              <a:ext cx="3039110" cy="1417320"/>
            </a:xfrm>
            <a:custGeom>
              <a:avLst/>
              <a:gdLst/>
              <a:ahLst/>
              <a:cxnLst/>
              <a:rect l="l" t="t" r="r" b="b"/>
              <a:pathLst>
                <a:path w="3039110" h="1417320">
                  <a:moveTo>
                    <a:pt x="0" y="236219"/>
                  </a:moveTo>
                  <a:lnTo>
                    <a:pt x="4799" y="188622"/>
                  </a:lnTo>
                  <a:lnTo>
                    <a:pt x="18564" y="144285"/>
                  </a:lnTo>
                  <a:lnTo>
                    <a:pt x="40344" y="104161"/>
                  </a:lnTo>
                  <a:lnTo>
                    <a:pt x="69189" y="69199"/>
                  </a:lnTo>
                  <a:lnTo>
                    <a:pt x="104149" y="40351"/>
                  </a:lnTo>
                  <a:lnTo>
                    <a:pt x="144275" y="18567"/>
                  </a:lnTo>
                  <a:lnTo>
                    <a:pt x="188615" y="4800"/>
                  </a:lnTo>
                  <a:lnTo>
                    <a:pt x="236220" y="0"/>
                  </a:lnTo>
                  <a:lnTo>
                    <a:pt x="2802636" y="0"/>
                  </a:lnTo>
                  <a:lnTo>
                    <a:pt x="2850233" y="4800"/>
                  </a:lnTo>
                  <a:lnTo>
                    <a:pt x="2894570" y="18567"/>
                  </a:lnTo>
                  <a:lnTo>
                    <a:pt x="2934694" y="40351"/>
                  </a:lnTo>
                  <a:lnTo>
                    <a:pt x="2969656" y="69199"/>
                  </a:lnTo>
                  <a:lnTo>
                    <a:pt x="2998504" y="104161"/>
                  </a:lnTo>
                  <a:lnTo>
                    <a:pt x="3020288" y="144285"/>
                  </a:lnTo>
                  <a:lnTo>
                    <a:pt x="3034055" y="188622"/>
                  </a:lnTo>
                  <a:lnTo>
                    <a:pt x="3038855" y="236219"/>
                  </a:lnTo>
                  <a:lnTo>
                    <a:pt x="3038855" y="1181100"/>
                  </a:lnTo>
                  <a:lnTo>
                    <a:pt x="3034055" y="1228704"/>
                  </a:lnTo>
                  <a:lnTo>
                    <a:pt x="3020288" y="1273044"/>
                  </a:lnTo>
                  <a:lnTo>
                    <a:pt x="2998504" y="1313170"/>
                  </a:lnTo>
                  <a:lnTo>
                    <a:pt x="2969656" y="1348130"/>
                  </a:lnTo>
                  <a:lnTo>
                    <a:pt x="2934694" y="1376975"/>
                  </a:lnTo>
                  <a:lnTo>
                    <a:pt x="2894570" y="1398755"/>
                  </a:lnTo>
                  <a:lnTo>
                    <a:pt x="2850233" y="1412520"/>
                  </a:lnTo>
                  <a:lnTo>
                    <a:pt x="2802636" y="1417320"/>
                  </a:lnTo>
                  <a:lnTo>
                    <a:pt x="236220" y="1417320"/>
                  </a:lnTo>
                  <a:lnTo>
                    <a:pt x="188615" y="1412520"/>
                  </a:lnTo>
                  <a:lnTo>
                    <a:pt x="144275" y="1398755"/>
                  </a:lnTo>
                  <a:lnTo>
                    <a:pt x="104149" y="1376975"/>
                  </a:lnTo>
                  <a:lnTo>
                    <a:pt x="69189" y="1348130"/>
                  </a:lnTo>
                  <a:lnTo>
                    <a:pt x="40344" y="1313170"/>
                  </a:lnTo>
                  <a:lnTo>
                    <a:pt x="18564" y="1273044"/>
                  </a:lnTo>
                  <a:lnTo>
                    <a:pt x="4799" y="1228704"/>
                  </a:lnTo>
                  <a:lnTo>
                    <a:pt x="0" y="1181100"/>
                  </a:lnTo>
                  <a:lnTo>
                    <a:pt x="0" y="236219"/>
                  </a:lnTo>
                  <a:close/>
                </a:path>
              </a:pathLst>
            </a:custGeom>
            <a:ln w="25400">
              <a:solidFill>
                <a:srgbClr val="395E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1076" y="2261616"/>
            <a:ext cx="3165348" cy="276301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>
                <a:solidFill>
                  <a:srgbClr val="379C73"/>
                </a:solidFill>
              </a:rPr>
              <a:t>Aanbevelingen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gebruik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65810" y="3586098"/>
            <a:ext cx="261112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rlito"/>
                <a:cs typeface="Carlito"/>
              </a:rPr>
              <a:t>Voorbeelden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beschikbaar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in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Oostenrijk:</a:t>
            </a:r>
            <a:endParaRPr sz="1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1200">
                <a:latin typeface="Carlito"/>
                <a:cs typeface="Carlito"/>
              </a:rPr>
              <a:t>mySugr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Diabetes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Tagebuch</a:t>
            </a:r>
            <a:endParaRPr sz="1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dirty="0" sz="1200" spc="-10">
                <a:latin typeface="Carlito"/>
                <a:cs typeface="Carlito"/>
              </a:rPr>
              <a:t>SiDiary</a:t>
            </a:r>
            <a:endParaRPr sz="1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dirty="0" sz="1200" spc="-10">
                <a:latin typeface="Carlito"/>
                <a:cs typeface="Carlito"/>
              </a:rPr>
              <a:t>DiabetesConnect</a:t>
            </a:r>
            <a:endParaRPr sz="1200">
              <a:latin typeface="Carlito"/>
              <a:cs typeface="Carlito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dirty="0" sz="1200" spc="-10">
                <a:latin typeface="Carlito"/>
                <a:cs typeface="Carlito"/>
              </a:rPr>
              <a:t>Zakrichtlijnen</a:t>
            </a:r>
            <a:r>
              <a:rPr dirty="0" sz="1200" spc="65">
                <a:latin typeface="Carlito"/>
                <a:cs typeface="Carlito"/>
              </a:rPr>
              <a:t> </a:t>
            </a:r>
            <a:r>
              <a:rPr dirty="0" sz="1200" spc="-25">
                <a:latin typeface="Carlito"/>
                <a:cs typeface="Carlito"/>
              </a:rPr>
              <a:t>DDG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20623" y="1093419"/>
            <a:ext cx="5779770" cy="194881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rlito"/>
                <a:cs typeface="Carlito"/>
              </a:rPr>
              <a:t>Er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zijn</a:t>
            </a:r>
            <a:r>
              <a:rPr dirty="0" sz="1400" spc="-3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talloze</a:t>
            </a:r>
            <a:r>
              <a:rPr dirty="0" sz="1400" spc="-1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apps</a:t>
            </a:r>
            <a:r>
              <a:rPr dirty="0" sz="1400" spc="-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beschikbaar van</a:t>
            </a:r>
            <a:r>
              <a:rPr dirty="0" sz="1400" spc="-2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verschillende</a:t>
            </a:r>
            <a:r>
              <a:rPr dirty="0" sz="1400" spc="-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aanbieders,</a:t>
            </a:r>
            <a:r>
              <a:rPr dirty="0" sz="140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waaronder</a:t>
            </a:r>
            <a:endParaRPr sz="1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400" spc="-10">
                <a:latin typeface="Carlito"/>
                <a:cs typeface="Carlito"/>
              </a:rPr>
              <a:t>farmaceutische</a:t>
            </a:r>
            <a:r>
              <a:rPr dirty="0" sz="1400" spc="-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bedrijven</a:t>
            </a:r>
            <a:r>
              <a:rPr dirty="0" sz="1400" spc="-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of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zorgverzekeraars.</a:t>
            </a:r>
            <a:endParaRPr sz="1400">
              <a:latin typeface="Carlito"/>
              <a:cs typeface="Carlito"/>
            </a:endParaRPr>
          </a:p>
          <a:p>
            <a:pPr algn="just" marL="12700" marR="100965">
              <a:lnSpc>
                <a:spcPct val="100400"/>
              </a:lnSpc>
              <a:spcBef>
                <a:spcPts val="1660"/>
              </a:spcBef>
            </a:pPr>
            <a:r>
              <a:rPr dirty="0" sz="1400">
                <a:latin typeface="Carlito"/>
                <a:cs typeface="Carlito"/>
              </a:rPr>
              <a:t>Wat</a:t>
            </a:r>
            <a:r>
              <a:rPr dirty="0" sz="1400" spc="-5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betreft</a:t>
            </a:r>
            <a:r>
              <a:rPr dirty="0" sz="1400" spc="-4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</a:t>
            </a:r>
            <a:r>
              <a:rPr dirty="0" sz="1400" spc="-4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beveiliging</a:t>
            </a:r>
            <a:r>
              <a:rPr dirty="0" sz="1400" spc="-3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van</a:t>
            </a:r>
            <a:r>
              <a:rPr dirty="0" sz="1400" spc="-4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gegevens</a:t>
            </a:r>
            <a:r>
              <a:rPr dirty="0" sz="1400" spc="-3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moeten</a:t>
            </a:r>
            <a:r>
              <a:rPr dirty="0" sz="1400" spc="-6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mensen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met</a:t>
            </a:r>
            <a:r>
              <a:rPr dirty="0" sz="1400" spc="-6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diabetes</a:t>
            </a:r>
            <a:r>
              <a:rPr dirty="0" sz="1400" spc="-20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ervoor </a:t>
            </a:r>
            <a:r>
              <a:rPr dirty="0" sz="1400">
                <a:latin typeface="Carlito"/>
                <a:cs typeface="Carlito"/>
              </a:rPr>
              <a:t>zorgen</a:t>
            </a:r>
            <a:r>
              <a:rPr dirty="0" sz="1400" spc="-5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dat</a:t>
            </a:r>
            <a:r>
              <a:rPr dirty="0" sz="1400" spc="-3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de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gegevens</a:t>
            </a:r>
            <a:r>
              <a:rPr dirty="0" sz="1400" spc="-1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op</a:t>
            </a:r>
            <a:r>
              <a:rPr dirty="0" sz="1400" spc="-4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hun</a:t>
            </a:r>
            <a:r>
              <a:rPr dirty="0" sz="1400" spc="-3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eigen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smartphone</a:t>
            </a:r>
            <a:r>
              <a:rPr dirty="0" sz="1400" spc="-3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blijven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wanneer</a:t>
            </a:r>
            <a:r>
              <a:rPr dirty="0" sz="1400" spc="-3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ze</a:t>
            </a:r>
            <a:r>
              <a:rPr dirty="0" sz="1400" spc="-4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een</a:t>
            </a:r>
            <a:r>
              <a:rPr dirty="0" sz="1400" spc="-30">
                <a:latin typeface="Carlito"/>
                <a:cs typeface="Carlito"/>
              </a:rPr>
              <a:t> </a:t>
            </a:r>
            <a:r>
              <a:rPr dirty="0" sz="1400" spc="-25">
                <a:latin typeface="Carlito"/>
                <a:cs typeface="Carlito"/>
              </a:rPr>
              <a:t>App </a:t>
            </a:r>
            <a:r>
              <a:rPr dirty="0" sz="1400" spc="-10">
                <a:latin typeface="Carlito"/>
                <a:cs typeface="Carlito"/>
              </a:rPr>
              <a:t>kiezen.</a:t>
            </a:r>
            <a:endParaRPr sz="1400">
              <a:latin typeface="Carlito"/>
              <a:cs typeface="Carlito"/>
            </a:endParaRPr>
          </a:p>
          <a:p>
            <a:pPr marL="12700" marR="5080">
              <a:lnSpc>
                <a:spcPct val="100699"/>
              </a:lnSpc>
              <a:spcBef>
                <a:spcPts val="1660"/>
              </a:spcBef>
            </a:pPr>
            <a:r>
              <a:rPr dirty="0" sz="1400">
                <a:latin typeface="Carlito"/>
                <a:cs typeface="Carlito"/>
              </a:rPr>
              <a:t>Klanten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die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geen</a:t>
            </a:r>
            <a:r>
              <a:rPr dirty="0" sz="1400" spc="-4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ervaring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hebben</a:t>
            </a:r>
            <a:r>
              <a:rPr dirty="0" sz="1400" spc="-3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met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het</a:t>
            </a:r>
            <a:r>
              <a:rPr dirty="0" sz="1400" spc="-4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gebruik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van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een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smartphone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 spc="-10">
                <a:latin typeface="Carlito"/>
                <a:cs typeface="Carlito"/>
              </a:rPr>
              <a:t>kunnen </a:t>
            </a:r>
            <a:r>
              <a:rPr dirty="0" sz="1400">
                <a:latin typeface="Carlito"/>
                <a:cs typeface="Carlito"/>
              </a:rPr>
              <a:t>het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beste</a:t>
            </a:r>
            <a:r>
              <a:rPr dirty="0" sz="1400" spc="-2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een</a:t>
            </a:r>
            <a:r>
              <a:rPr dirty="0" sz="1400" spc="-3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App</a:t>
            </a:r>
            <a:r>
              <a:rPr dirty="0" sz="1400" spc="-4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kiezen</a:t>
            </a:r>
            <a:r>
              <a:rPr dirty="0" sz="1400" spc="-3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die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eenvoudig</a:t>
            </a:r>
            <a:r>
              <a:rPr dirty="0" sz="1400" spc="-2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en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makkelijk</a:t>
            </a:r>
            <a:r>
              <a:rPr dirty="0" sz="1400" spc="-35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te</a:t>
            </a:r>
            <a:r>
              <a:rPr dirty="0" sz="1400" spc="-30">
                <a:latin typeface="Carlito"/>
                <a:cs typeface="Carlito"/>
              </a:rPr>
              <a:t> </a:t>
            </a:r>
            <a:r>
              <a:rPr dirty="0" sz="1400">
                <a:latin typeface="Carlito"/>
                <a:cs typeface="Carlito"/>
              </a:rPr>
              <a:t>gebruiken</a:t>
            </a:r>
            <a:r>
              <a:rPr dirty="0" sz="1400" spc="-30">
                <a:latin typeface="Carlito"/>
                <a:cs typeface="Carlito"/>
              </a:rPr>
              <a:t> </a:t>
            </a:r>
            <a:r>
              <a:rPr dirty="0" sz="1400" spc="-25">
                <a:latin typeface="Carlito"/>
                <a:cs typeface="Carlito"/>
              </a:rPr>
              <a:t>is:</a:t>
            </a:r>
            <a:endParaRPr sz="1400">
              <a:latin typeface="Carlito"/>
              <a:cs typeface="Carlito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687" y="1227762"/>
            <a:ext cx="505968" cy="19778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687" y="2731479"/>
            <a:ext cx="505968" cy="19719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687" y="1990815"/>
            <a:ext cx="505968" cy="197191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41451" y="215595"/>
            <a:ext cx="656082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29">
                <a:solidFill>
                  <a:srgbClr val="FFFFFF"/>
                </a:solidFill>
                <a:latin typeface="Arial Black"/>
                <a:cs typeface="Arial Black"/>
              </a:rPr>
              <a:t>Apps</a:t>
            </a:r>
            <a:r>
              <a:rPr dirty="0" sz="25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175">
                <a:solidFill>
                  <a:srgbClr val="FFFFFF"/>
                </a:solidFill>
                <a:latin typeface="Arial Black"/>
                <a:cs typeface="Arial Black"/>
              </a:rPr>
              <a:t>voor</a:t>
            </a:r>
            <a:r>
              <a:rPr dirty="0" sz="2500" spc="-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60">
                <a:solidFill>
                  <a:srgbClr val="FFFFFF"/>
                </a:solidFill>
                <a:latin typeface="Arial Black"/>
                <a:cs typeface="Arial Black"/>
              </a:rPr>
              <a:t>geestelijke</a:t>
            </a:r>
            <a:r>
              <a:rPr dirty="0" sz="2500" spc="-1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235">
                <a:solidFill>
                  <a:srgbClr val="FFFFFF"/>
                </a:solidFill>
                <a:latin typeface="Arial Black"/>
                <a:cs typeface="Arial Black"/>
              </a:rPr>
              <a:t>gezondheid</a:t>
            </a:r>
            <a:r>
              <a:rPr dirty="0" sz="25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500" spc="-305">
                <a:solidFill>
                  <a:srgbClr val="FFFFFF"/>
                </a:solidFill>
                <a:latin typeface="Arial Black"/>
                <a:cs typeface="Arial Black"/>
              </a:rPr>
              <a:t>toepassen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7172" y="1831035"/>
            <a:ext cx="542036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Hoe</a:t>
            </a:r>
            <a:r>
              <a:rPr dirty="0" sz="4800" spc="-9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werkt</a:t>
            </a:r>
            <a:r>
              <a:rPr dirty="0" sz="4800" spc="-90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een</a:t>
            </a:r>
            <a:r>
              <a:rPr dirty="0" sz="4800" spc="-8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25" b="1">
                <a:solidFill>
                  <a:srgbClr val="3E3E3E"/>
                </a:solidFill>
                <a:latin typeface="Arial"/>
                <a:cs typeface="Arial"/>
              </a:rPr>
              <a:t>app</a:t>
            </a:r>
            <a:endParaRPr sz="4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87172" y="2563114"/>
            <a:ext cx="463613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3E3E3E"/>
                </a:solidFill>
                <a:latin typeface="Arial"/>
                <a:cs typeface="Arial"/>
              </a:rPr>
              <a:t>voor</a:t>
            </a:r>
            <a:r>
              <a:rPr dirty="0" sz="4800" spc="-105" b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geestelijke</a:t>
            </a:r>
            <a:endParaRPr sz="4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87172" y="3294379"/>
            <a:ext cx="378714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 b="1">
                <a:solidFill>
                  <a:srgbClr val="3E3E3E"/>
                </a:solidFill>
                <a:latin typeface="Arial"/>
                <a:cs typeface="Arial"/>
              </a:rPr>
              <a:t>gezondheid?</a:t>
            </a:r>
            <a:endParaRPr sz="48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172967" y="0"/>
            <a:ext cx="5971540" cy="5143500"/>
            <a:chOff x="3172967" y="0"/>
            <a:chExt cx="5971540" cy="5143500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2967" y="0"/>
              <a:ext cx="5971032" cy="514349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154166" y="1365630"/>
              <a:ext cx="2329180" cy="3279140"/>
            </a:xfrm>
            <a:custGeom>
              <a:avLst/>
              <a:gdLst/>
              <a:ahLst/>
              <a:cxnLst/>
              <a:rect l="l" t="t" r="r" b="b"/>
              <a:pathLst>
                <a:path w="2329179" h="3279140">
                  <a:moveTo>
                    <a:pt x="2185888" y="473710"/>
                  </a:moveTo>
                  <a:lnTo>
                    <a:pt x="1186561" y="473710"/>
                  </a:lnTo>
                  <a:lnTo>
                    <a:pt x="1246425" y="475734"/>
                  </a:lnTo>
                  <a:lnTo>
                    <a:pt x="1303145" y="481806"/>
                  </a:lnTo>
                  <a:lnTo>
                    <a:pt x="1356718" y="491926"/>
                  </a:lnTo>
                  <a:lnTo>
                    <a:pt x="1407144" y="506095"/>
                  </a:lnTo>
                  <a:lnTo>
                    <a:pt x="1454420" y="524311"/>
                  </a:lnTo>
                  <a:lnTo>
                    <a:pt x="1498546" y="546576"/>
                  </a:lnTo>
                  <a:lnTo>
                    <a:pt x="1539520" y="572889"/>
                  </a:lnTo>
                  <a:lnTo>
                    <a:pt x="1577339" y="603250"/>
                  </a:lnTo>
                  <a:lnTo>
                    <a:pt x="1615805" y="641319"/>
                  </a:lnTo>
                  <a:lnTo>
                    <a:pt x="1648358" y="681505"/>
                  </a:lnTo>
                  <a:lnTo>
                    <a:pt x="1674998" y="723811"/>
                  </a:lnTo>
                  <a:lnTo>
                    <a:pt x="1695721" y="768238"/>
                  </a:lnTo>
                  <a:lnTo>
                    <a:pt x="1710527" y="814790"/>
                  </a:lnTo>
                  <a:lnTo>
                    <a:pt x="1719411" y="863467"/>
                  </a:lnTo>
                  <a:lnTo>
                    <a:pt x="1722374" y="914273"/>
                  </a:lnTo>
                  <a:lnTo>
                    <a:pt x="1719097" y="965649"/>
                  </a:lnTo>
                  <a:lnTo>
                    <a:pt x="1709267" y="1015239"/>
                  </a:lnTo>
                  <a:lnTo>
                    <a:pt x="1692884" y="1063055"/>
                  </a:lnTo>
                  <a:lnTo>
                    <a:pt x="1669948" y="1109109"/>
                  </a:lnTo>
                  <a:lnTo>
                    <a:pt x="1640459" y="1153414"/>
                  </a:lnTo>
                  <a:lnTo>
                    <a:pt x="1606017" y="1191438"/>
                  </a:lnTo>
                  <a:lnTo>
                    <a:pt x="1549929" y="1244552"/>
                  </a:lnTo>
                  <a:lnTo>
                    <a:pt x="1513766" y="1276768"/>
                  </a:lnTo>
                  <a:lnTo>
                    <a:pt x="1472188" y="1312756"/>
                  </a:lnTo>
                  <a:lnTo>
                    <a:pt x="1425195" y="1352517"/>
                  </a:lnTo>
                  <a:lnTo>
                    <a:pt x="1372785" y="1396049"/>
                  </a:lnTo>
                  <a:lnTo>
                    <a:pt x="1314958" y="1443355"/>
                  </a:lnTo>
                  <a:lnTo>
                    <a:pt x="1266961" y="1483237"/>
                  </a:lnTo>
                  <a:lnTo>
                    <a:pt x="1221962" y="1522388"/>
                  </a:lnTo>
                  <a:lnTo>
                    <a:pt x="1179961" y="1560810"/>
                  </a:lnTo>
                  <a:lnTo>
                    <a:pt x="1140957" y="1598500"/>
                  </a:lnTo>
                  <a:lnTo>
                    <a:pt x="1104951" y="1635460"/>
                  </a:lnTo>
                  <a:lnTo>
                    <a:pt x="1071942" y="1671690"/>
                  </a:lnTo>
                  <a:lnTo>
                    <a:pt x="1041932" y="1707189"/>
                  </a:lnTo>
                  <a:lnTo>
                    <a:pt x="1014918" y="1741958"/>
                  </a:lnTo>
                  <a:lnTo>
                    <a:pt x="990903" y="1775996"/>
                  </a:lnTo>
                  <a:lnTo>
                    <a:pt x="969885" y="1809303"/>
                  </a:lnTo>
                  <a:lnTo>
                    <a:pt x="932833" y="1882450"/>
                  </a:lnTo>
                  <a:lnTo>
                    <a:pt x="916041" y="1925420"/>
                  </a:lnTo>
                  <a:lnTo>
                    <a:pt x="901488" y="1970790"/>
                  </a:lnTo>
                  <a:lnTo>
                    <a:pt x="889174" y="2018563"/>
                  </a:lnTo>
                  <a:lnTo>
                    <a:pt x="879098" y="2068738"/>
                  </a:lnTo>
                  <a:lnTo>
                    <a:pt x="871262" y="2121318"/>
                  </a:lnTo>
                  <a:lnTo>
                    <a:pt x="865664" y="2176303"/>
                  </a:lnTo>
                  <a:lnTo>
                    <a:pt x="862306" y="2233694"/>
                  </a:lnTo>
                  <a:lnTo>
                    <a:pt x="861187" y="2293493"/>
                  </a:lnTo>
                  <a:lnTo>
                    <a:pt x="861327" y="2312759"/>
                  </a:lnTo>
                  <a:lnTo>
                    <a:pt x="861742" y="2343896"/>
                  </a:lnTo>
                  <a:lnTo>
                    <a:pt x="862419" y="2386915"/>
                  </a:lnTo>
                  <a:lnTo>
                    <a:pt x="863345" y="2441829"/>
                  </a:lnTo>
                  <a:lnTo>
                    <a:pt x="1427861" y="2441829"/>
                  </a:lnTo>
                  <a:lnTo>
                    <a:pt x="1427666" y="2371663"/>
                  </a:lnTo>
                  <a:lnTo>
                    <a:pt x="1429590" y="2307906"/>
                  </a:lnTo>
                  <a:lnTo>
                    <a:pt x="1433632" y="2250561"/>
                  </a:lnTo>
                  <a:lnTo>
                    <a:pt x="1439796" y="2199630"/>
                  </a:lnTo>
                  <a:lnTo>
                    <a:pt x="1448084" y="2155114"/>
                  </a:lnTo>
                  <a:lnTo>
                    <a:pt x="1458498" y="2117017"/>
                  </a:lnTo>
                  <a:lnTo>
                    <a:pt x="1487696" y="2055607"/>
                  </a:lnTo>
                  <a:lnTo>
                    <a:pt x="1510447" y="2023235"/>
                  </a:lnTo>
                  <a:lnTo>
                    <a:pt x="1539294" y="1988228"/>
                  </a:lnTo>
                  <a:lnTo>
                    <a:pt x="1574237" y="1950591"/>
                  </a:lnTo>
                  <a:lnTo>
                    <a:pt x="1615276" y="1910328"/>
                  </a:lnTo>
                  <a:lnTo>
                    <a:pt x="1662411" y="1867443"/>
                  </a:lnTo>
                  <a:lnTo>
                    <a:pt x="1715642" y="1821942"/>
                  </a:lnTo>
                  <a:lnTo>
                    <a:pt x="1768695" y="1777390"/>
                  </a:lnTo>
                  <a:lnTo>
                    <a:pt x="1819049" y="1734195"/>
                  </a:lnTo>
                  <a:lnTo>
                    <a:pt x="1866704" y="1692357"/>
                  </a:lnTo>
                  <a:lnTo>
                    <a:pt x="1911660" y="1651876"/>
                  </a:lnTo>
                  <a:lnTo>
                    <a:pt x="1953917" y="1612751"/>
                  </a:lnTo>
                  <a:lnTo>
                    <a:pt x="1993475" y="1574984"/>
                  </a:lnTo>
                  <a:lnTo>
                    <a:pt x="2030333" y="1538573"/>
                  </a:lnTo>
                  <a:lnTo>
                    <a:pt x="2064490" y="1503519"/>
                  </a:lnTo>
                  <a:lnTo>
                    <a:pt x="2095948" y="1469822"/>
                  </a:lnTo>
                  <a:lnTo>
                    <a:pt x="2124705" y="1437481"/>
                  </a:lnTo>
                  <a:lnTo>
                    <a:pt x="2150761" y="1406498"/>
                  </a:lnTo>
                  <a:lnTo>
                    <a:pt x="2194769" y="1348601"/>
                  </a:lnTo>
                  <a:lnTo>
                    <a:pt x="2239956" y="1275385"/>
                  </a:lnTo>
                  <a:lnTo>
                    <a:pt x="2263560" y="1228393"/>
                  </a:lnTo>
                  <a:lnTo>
                    <a:pt x="2283533" y="1180713"/>
                  </a:lnTo>
                  <a:lnTo>
                    <a:pt x="2299874" y="1132347"/>
                  </a:lnTo>
                  <a:lnTo>
                    <a:pt x="2312584" y="1083297"/>
                  </a:lnTo>
                  <a:lnTo>
                    <a:pt x="2321663" y="1033563"/>
                  </a:lnTo>
                  <a:lnTo>
                    <a:pt x="2327110" y="983148"/>
                  </a:lnTo>
                  <a:lnTo>
                    <a:pt x="2328926" y="932053"/>
                  </a:lnTo>
                  <a:lnTo>
                    <a:pt x="2327518" y="882856"/>
                  </a:lnTo>
                  <a:lnTo>
                    <a:pt x="2323297" y="834479"/>
                  </a:lnTo>
                  <a:lnTo>
                    <a:pt x="2316261" y="786921"/>
                  </a:lnTo>
                  <a:lnTo>
                    <a:pt x="2306411" y="740182"/>
                  </a:lnTo>
                  <a:lnTo>
                    <a:pt x="2293746" y="694261"/>
                  </a:lnTo>
                  <a:lnTo>
                    <a:pt x="2278268" y="649159"/>
                  </a:lnTo>
                  <a:lnTo>
                    <a:pt x="2259975" y="604876"/>
                  </a:lnTo>
                  <a:lnTo>
                    <a:pt x="2238867" y="561410"/>
                  </a:lnTo>
                  <a:lnTo>
                    <a:pt x="2214946" y="518762"/>
                  </a:lnTo>
                  <a:lnTo>
                    <a:pt x="2188210" y="476932"/>
                  </a:lnTo>
                  <a:lnTo>
                    <a:pt x="2185888" y="473710"/>
                  </a:lnTo>
                  <a:close/>
                </a:path>
                <a:path w="2329179" h="3279140">
                  <a:moveTo>
                    <a:pt x="1160017" y="0"/>
                  </a:moveTo>
                  <a:lnTo>
                    <a:pt x="1104045" y="853"/>
                  </a:lnTo>
                  <a:lnTo>
                    <a:pt x="1049283" y="3415"/>
                  </a:lnTo>
                  <a:lnTo>
                    <a:pt x="995731" y="7684"/>
                  </a:lnTo>
                  <a:lnTo>
                    <a:pt x="943390" y="13660"/>
                  </a:lnTo>
                  <a:lnTo>
                    <a:pt x="892260" y="21345"/>
                  </a:lnTo>
                  <a:lnTo>
                    <a:pt x="842339" y="30738"/>
                  </a:lnTo>
                  <a:lnTo>
                    <a:pt x="793628" y="41839"/>
                  </a:lnTo>
                  <a:lnTo>
                    <a:pt x="746126" y="54649"/>
                  </a:lnTo>
                  <a:lnTo>
                    <a:pt x="699833" y="69167"/>
                  </a:lnTo>
                  <a:lnTo>
                    <a:pt x="654749" y="85393"/>
                  </a:lnTo>
                  <a:lnTo>
                    <a:pt x="610874" y="103329"/>
                  </a:lnTo>
                  <a:lnTo>
                    <a:pt x="568207" y="122973"/>
                  </a:lnTo>
                  <a:lnTo>
                    <a:pt x="526748" y="144326"/>
                  </a:lnTo>
                  <a:lnTo>
                    <a:pt x="486497" y="167389"/>
                  </a:lnTo>
                  <a:lnTo>
                    <a:pt x="447453" y="192160"/>
                  </a:lnTo>
                  <a:lnTo>
                    <a:pt x="409617" y="218642"/>
                  </a:lnTo>
                  <a:lnTo>
                    <a:pt x="372988" y="246832"/>
                  </a:lnTo>
                  <a:lnTo>
                    <a:pt x="337566" y="276733"/>
                  </a:lnTo>
                  <a:lnTo>
                    <a:pt x="299546" y="311777"/>
                  </a:lnTo>
                  <a:lnTo>
                    <a:pt x="263782" y="347759"/>
                  </a:lnTo>
                  <a:lnTo>
                    <a:pt x="230275" y="384677"/>
                  </a:lnTo>
                  <a:lnTo>
                    <a:pt x="199024" y="422532"/>
                  </a:lnTo>
                  <a:lnTo>
                    <a:pt x="170030" y="461324"/>
                  </a:lnTo>
                  <a:lnTo>
                    <a:pt x="143291" y="501051"/>
                  </a:lnTo>
                  <a:lnTo>
                    <a:pt x="118809" y="541713"/>
                  </a:lnTo>
                  <a:lnTo>
                    <a:pt x="96583" y="583310"/>
                  </a:lnTo>
                  <a:lnTo>
                    <a:pt x="76613" y="625843"/>
                  </a:lnTo>
                  <a:lnTo>
                    <a:pt x="58900" y="669309"/>
                  </a:lnTo>
                  <a:lnTo>
                    <a:pt x="43442" y="713709"/>
                  </a:lnTo>
                  <a:lnTo>
                    <a:pt x="30241" y="759043"/>
                  </a:lnTo>
                  <a:lnTo>
                    <a:pt x="19297" y="805310"/>
                  </a:lnTo>
                  <a:lnTo>
                    <a:pt x="10608" y="852509"/>
                  </a:lnTo>
                  <a:lnTo>
                    <a:pt x="4176" y="900641"/>
                  </a:lnTo>
                  <a:lnTo>
                    <a:pt x="0" y="949706"/>
                  </a:lnTo>
                  <a:lnTo>
                    <a:pt x="571118" y="1020572"/>
                  </a:lnTo>
                  <a:lnTo>
                    <a:pt x="584076" y="966630"/>
                  </a:lnTo>
                  <a:lnTo>
                    <a:pt x="599024" y="915523"/>
                  </a:lnTo>
                  <a:lnTo>
                    <a:pt x="615962" y="867253"/>
                  </a:lnTo>
                  <a:lnTo>
                    <a:pt x="634891" y="821820"/>
                  </a:lnTo>
                  <a:lnTo>
                    <a:pt x="655812" y="779224"/>
                  </a:lnTo>
                  <a:lnTo>
                    <a:pt x="678725" y="739467"/>
                  </a:lnTo>
                  <a:lnTo>
                    <a:pt x="703632" y="702549"/>
                  </a:lnTo>
                  <a:lnTo>
                    <a:pt x="730533" y="668471"/>
                  </a:lnTo>
                  <a:lnTo>
                    <a:pt x="759429" y="637233"/>
                  </a:lnTo>
                  <a:lnTo>
                    <a:pt x="790320" y="608838"/>
                  </a:lnTo>
                  <a:lnTo>
                    <a:pt x="826708" y="580488"/>
                  </a:lnTo>
                  <a:lnTo>
                    <a:pt x="865006" y="555471"/>
                  </a:lnTo>
                  <a:lnTo>
                    <a:pt x="905213" y="533785"/>
                  </a:lnTo>
                  <a:lnTo>
                    <a:pt x="947330" y="515433"/>
                  </a:lnTo>
                  <a:lnTo>
                    <a:pt x="991357" y="500415"/>
                  </a:lnTo>
                  <a:lnTo>
                    <a:pt x="1037293" y="488733"/>
                  </a:lnTo>
                  <a:lnTo>
                    <a:pt x="1085139" y="480387"/>
                  </a:lnTo>
                  <a:lnTo>
                    <a:pt x="1134895" y="475379"/>
                  </a:lnTo>
                  <a:lnTo>
                    <a:pt x="1186561" y="473710"/>
                  </a:lnTo>
                  <a:lnTo>
                    <a:pt x="2185888" y="473710"/>
                  </a:lnTo>
                  <a:lnTo>
                    <a:pt x="2158659" y="435918"/>
                  </a:lnTo>
                  <a:lnTo>
                    <a:pt x="2126294" y="395722"/>
                  </a:lnTo>
                  <a:lnTo>
                    <a:pt x="2091115" y="356343"/>
                  </a:lnTo>
                  <a:lnTo>
                    <a:pt x="2053122" y="317781"/>
                  </a:lnTo>
                  <a:lnTo>
                    <a:pt x="2012314" y="280035"/>
                  </a:lnTo>
                  <a:lnTo>
                    <a:pt x="1976459" y="249784"/>
                  </a:lnTo>
                  <a:lnTo>
                    <a:pt x="1939252" y="221262"/>
                  </a:lnTo>
                  <a:lnTo>
                    <a:pt x="1900692" y="194468"/>
                  </a:lnTo>
                  <a:lnTo>
                    <a:pt x="1860780" y="169403"/>
                  </a:lnTo>
                  <a:lnTo>
                    <a:pt x="1819516" y="146067"/>
                  </a:lnTo>
                  <a:lnTo>
                    <a:pt x="1776899" y="124460"/>
                  </a:lnTo>
                  <a:lnTo>
                    <a:pt x="1732930" y="104580"/>
                  </a:lnTo>
                  <a:lnTo>
                    <a:pt x="1687608" y="86430"/>
                  </a:lnTo>
                  <a:lnTo>
                    <a:pt x="1640935" y="70008"/>
                  </a:lnTo>
                  <a:lnTo>
                    <a:pt x="1592909" y="55315"/>
                  </a:lnTo>
                  <a:lnTo>
                    <a:pt x="1543530" y="42350"/>
                  </a:lnTo>
                  <a:lnTo>
                    <a:pt x="1492800" y="31114"/>
                  </a:lnTo>
                  <a:lnTo>
                    <a:pt x="1440717" y="21607"/>
                  </a:lnTo>
                  <a:lnTo>
                    <a:pt x="1387282" y="13828"/>
                  </a:lnTo>
                  <a:lnTo>
                    <a:pt x="1332494" y="7778"/>
                  </a:lnTo>
                  <a:lnTo>
                    <a:pt x="1276354" y="3457"/>
                  </a:lnTo>
                  <a:lnTo>
                    <a:pt x="1218862" y="864"/>
                  </a:lnTo>
                  <a:lnTo>
                    <a:pt x="1160017" y="0"/>
                  </a:lnTo>
                  <a:close/>
                </a:path>
                <a:path w="2329179" h="3279140">
                  <a:moveTo>
                    <a:pt x="1485391" y="2656560"/>
                  </a:moveTo>
                  <a:lnTo>
                    <a:pt x="863345" y="2656560"/>
                  </a:lnTo>
                  <a:lnTo>
                    <a:pt x="863345" y="3278644"/>
                  </a:lnTo>
                  <a:lnTo>
                    <a:pt x="1485391" y="3278644"/>
                  </a:lnTo>
                  <a:lnTo>
                    <a:pt x="1485391" y="265656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2254123" y="3207511"/>
            <a:ext cx="6413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solidFill>
                  <a:srgbClr val="878787"/>
                </a:solidFill>
                <a:latin typeface="Carlito"/>
                <a:cs typeface="Carlito"/>
              </a:rPr>
              <a:t>1</a:t>
            </a:r>
            <a:endParaRPr sz="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96786"/>
            <a:ext cx="5314315" cy="344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9375">
              <a:lnSpc>
                <a:spcPct val="1401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Oudere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volwassenen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kunnen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eenzaam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zijn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last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hebben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psychische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problemen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zoals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geheugenverlies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of </a:t>
            </a:r>
            <a:r>
              <a:rPr dirty="0" sz="1600" spc="-10">
                <a:latin typeface="Arial"/>
                <a:cs typeface="Arial"/>
              </a:rPr>
              <a:t>depressie.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600">
                <a:latin typeface="Arial"/>
                <a:cs typeface="Arial"/>
              </a:rPr>
              <a:t>Slaapstoornissen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komen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ook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veel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voor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bij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oudere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mensen.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</a:pPr>
            <a:r>
              <a:rPr dirty="0" sz="1600">
                <a:latin typeface="Arial"/>
                <a:cs typeface="Arial"/>
              </a:rPr>
              <a:t>Hoewel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apps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voor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geestelijke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gezondheid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expertise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van </a:t>
            </a:r>
            <a:r>
              <a:rPr dirty="0" sz="1600">
                <a:latin typeface="Arial"/>
                <a:cs typeface="Arial"/>
              </a:rPr>
              <a:t>een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professional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geestelijke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gezondheidszorg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niet </a:t>
            </a:r>
            <a:r>
              <a:rPr dirty="0" sz="1600">
                <a:latin typeface="Arial"/>
                <a:cs typeface="Arial"/>
              </a:rPr>
              <a:t>kunnen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vervangen,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bieden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ze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waardevolle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diensten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zoals </a:t>
            </a:r>
            <a:r>
              <a:rPr dirty="0" sz="1600">
                <a:latin typeface="Arial"/>
                <a:cs typeface="Arial"/>
              </a:rPr>
              <a:t>meditatie,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het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volgen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van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stemmingen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counseling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die </a:t>
            </a:r>
            <a:r>
              <a:rPr dirty="0" sz="1600">
                <a:latin typeface="Arial"/>
                <a:cs typeface="Arial"/>
              </a:rPr>
              <a:t>ondersteuning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kunnen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bieden.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29">
                <a:solidFill>
                  <a:srgbClr val="379C73"/>
                </a:solidFill>
              </a:rPr>
              <a:t>Apps</a:t>
            </a:r>
            <a:r>
              <a:rPr dirty="0" spc="-100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geestelijke</a:t>
            </a:r>
            <a:r>
              <a:rPr dirty="0" spc="-130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gezondheid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1991" y="1441703"/>
            <a:ext cx="2910840" cy="1941576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802" y="1048029"/>
            <a:ext cx="6805930" cy="1775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De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Wysa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App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geeft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toegang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directe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ondersteuning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door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middel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van </a:t>
            </a:r>
            <a:r>
              <a:rPr dirty="0" sz="1600">
                <a:latin typeface="Arial"/>
                <a:cs typeface="Arial"/>
              </a:rPr>
              <a:t>cognitieve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gedragstherapie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(CGT)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oefeningen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journaling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met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behulp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van </a:t>
            </a:r>
            <a:r>
              <a:rPr dirty="0" sz="1600" spc="-20">
                <a:latin typeface="Arial"/>
                <a:cs typeface="Arial"/>
              </a:rPr>
              <a:t>AI-</a:t>
            </a:r>
            <a:r>
              <a:rPr dirty="0" sz="1600" spc="-10">
                <a:latin typeface="Arial"/>
                <a:cs typeface="Arial"/>
              </a:rPr>
              <a:t>technologie.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Bekijk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deze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tutorial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om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uit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vinden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hoe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WYSA</a:t>
            </a:r>
            <a:r>
              <a:rPr dirty="0" sz="1600" spc="-10">
                <a:latin typeface="Arial"/>
                <a:cs typeface="Arial"/>
              </a:rPr>
              <a:t> werkt: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70">
                <a:solidFill>
                  <a:srgbClr val="379C73"/>
                </a:solidFill>
              </a:rPr>
              <a:t>Wysa</a:t>
            </a:r>
            <a:r>
              <a:rPr dirty="0" spc="-125">
                <a:solidFill>
                  <a:srgbClr val="379C73"/>
                </a:solidFill>
              </a:rPr>
              <a:t> </a:t>
            </a:r>
            <a:r>
              <a:rPr dirty="0">
                <a:solidFill>
                  <a:srgbClr val="379C73"/>
                </a:solidFill>
              </a:rPr>
              <a:t>-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155">
                <a:solidFill>
                  <a:srgbClr val="379C73"/>
                </a:solidFill>
              </a:rPr>
              <a:t>App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114">
                <a:solidFill>
                  <a:srgbClr val="379C73"/>
                </a:solidFill>
              </a:rPr>
              <a:t> </a:t>
            </a:r>
            <a:r>
              <a:rPr dirty="0" spc="-260">
                <a:solidFill>
                  <a:srgbClr val="379C73"/>
                </a:solidFill>
              </a:rPr>
              <a:t>geestelijke</a:t>
            </a:r>
            <a:r>
              <a:rPr dirty="0" spc="-135">
                <a:solidFill>
                  <a:srgbClr val="379C73"/>
                </a:solidFill>
              </a:rPr>
              <a:t> </a:t>
            </a:r>
            <a:r>
              <a:rPr dirty="0" spc="-204">
                <a:solidFill>
                  <a:srgbClr val="379C73"/>
                </a:solidFill>
              </a:rPr>
              <a:t>gezondheid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pic>
        <p:nvPicPr>
          <p:cNvPr id="5" name="object 5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5516" y="3038855"/>
            <a:ext cx="3048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40">
                <a:solidFill>
                  <a:srgbClr val="379C73"/>
                </a:solidFill>
              </a:rPr>
              <a:t>Aanbevelingen</a:t>
            </a:r>
            <a:r>
              <a:rPr dirty="0" spc="-35">
                <a:solidFill>
                  <a:srgbClr val="379C73"/>
                </a:solidFill>
              </a:rPr>
              <a:t> </a:t>
            </a:r>
            <a:r>
              <a:rPr dirty="0" spc="-165">
                <a:solidFill>
                  <a:srgbClr val="379C73"/>
                </a:solidFill>
              </a:rPr>
              <a:t>voor</a:t>
            </a:r>
            <a:r>
              <a:rPr dirty="0" spc="-80">
                <a:solidFill>
                  <a:srgbClr val="379C73"/>
                </a:solidFill>
              </a:rPr>
              <a:t> </a:t>
            </a:r>
            <a:r>
              <a:rPr dirty="0" spc="-190">
                <a:solidFill>
                  <a:srgbClr val="379C73"/>
                </a:solidFill>
              </a:rPr>
              <a:t>gebruik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53610" rIns="0" bIns="0" rtlCol="0" vert="horz">
            <a:spAutoFit/>
          </a:bodyPr>
          <a:lstStyle/>
          <a:p>
            <a:pPr marL="481330" marR="501650">
              <a:lnSpc>
                <a:spcPct val="100699"/>
              </a:lnSpc>
              <a:spcBef>
                <a:spcPts val="85"/>
              </a:spcBef>
            </a:pP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Het</a:t>
            </a:r>
            <a:r>
              <a:rPr dirty="0" sz="1500" spc="-2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spc="-10" b="0">
                <a:solidFill>
                  <a:srgbClr val="000000"/>
                </a:solidFill>
                <a:latin typeface="Carlito"/>
                <a:cs typeface="Carlito"/>
              </a:rPr>
              <a:t>raadplegen</a:t>
            </a:r>
            <a:r>
              <a:rPr dirty="0" sz="1500" spc="-4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van</a:t>
            </a:r>
            <a:r>
              <a:rPr dirty="0" sz="1500" spc="-1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een</a:t>
            </a:r>
            <a:r>
              <a:rPr dirty="0" sz="1500" spc="-1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arts</a:t>
            </a:r>
            <a:r>
              <a:rPr dirty="0" sz="1500" spc="-4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is</a:t>
            </a:r>
            <a:r>
              <a:rPr dirty="0" sz="1500" spc="-1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nuttig,</a:t>
            </a:r>
            <a:r>
              <a:rPr dirty="0" sz="1500" spc="-4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omdat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zij</a:t>
            </a:r>
            <a:r>
              <a:rPr dirty="0" sz="1500" spc="-1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vaak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een</a:t>
            </a:r>
            <a:r>
              <a:rPr dirty="0" sz="1500" spc="-1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goed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inzicht</a:t>
            </a:r>
            <a:r>
              <a:rPr dirty="0" sz="1500" spc="-2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hebben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in</a:t>
            </a:r>
            <a:r>
              <a:rPr dirty="0" sz="1500" spc="-1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spc="-25" b="0">
                <a:solidFill>
                  <a:srgbClr val="000000"/>
                </a:solidFill>
                <a:latin typeface="Carlito"/>
                <a:cs typeface="Carlito"/>
              </a:rPr>
              <a:t>de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werkzaamheid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van</a:t>
            </a:r>
            <a:r>
              <a:rPr dirty="0" sz="1500" spc="-5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een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bepaalde</a:t>
            </a:r>
            <a:r>
              <a:rPr dirty="0" sz="1500" spc="-5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spc="-20" b="0">
                <a:solidFill>
                  <a:srgbClr val="000000"/>
                </a:solidFill>
                <a:latin typeface="Carlito"/>
                <a:cs typeface="Carlito"/>
              </a:rPr>
              <a:t>app.</a:t>
            </a:r>
            <a:endParaRPr sz="1500">
              <a:latin typeface="Carlito"/>
              <a:cs typeface="Carlito"/>
            </a:endParaRPr>
          </a:p>
          <a:p>
            <a:pPr marL="481330" marR="170815">
              <a:lnSpc>
                <a:spcPct val="100699"/>
              </a:lnSpc>
              <a:spcBef>
                <a:spcPts val="1780"/>
              </a:spcBef>
            </a:pP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Als</a:t>
            </a:r>
            <a:r>
              <a:rPr dirty="0" sz="1500" spc="-2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je</a:t>
            </a:r>
            <a:r>
              <a:rPr dirty="0" sz="1500" spc="-2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een</a:t>
            </a:r>
            <a:r>
              <a:rPr dirty="0" sz="1500" spc="-1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app</a:t>
            </a:r>
            <a:r>
              <a:rPr dirty="0" sz="1500" spc="-4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kiest,</a:t>
            </a:r>
            <a:r>
              <a:rPr dirty="0" sz="1500" spc="-1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is</a:t>
            </a:r>
            <a:r>
              <a:rPr dirty="0" sz="1500" spc="-1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het</a:t>
            </a:r>
            <a:r>
              <a:rPr dirty="0" sz="1500" spc="-2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aan</a:t>
            </a:r>
            <a:r>
              <a:rPr dirty="0" sz="1500" spc="-4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te</a:t>
            </a:r>
            <a:r>
              <a:rPr dirty="0" sz="1500" spc="-2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raden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om</a:t>
            </a:r>
            <a:r>
              <a:rPr dirty="0" sz="1500" spc="-2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te</a:t>
            </a:r>
            <a:r>
              <a:rPr dirty="0" sz="1500" spc="-2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controleren</a:t>
            </a:r>
            <a:r>
              <a:rPr dirty="0" sz="1500" spc="-2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of</a:t>
            </a:r>
            <a:r>
              <a:rPr dirty="0" sz="1500" spc="-2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er</a:t>
            </a:r>
            <a:r>
              <a:rPr dirty="0" sz="1500" spc="-2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een</a:t>
            </a:r>
            <a:r>
              <a:rPr dirty="0" sz="1500" spc="-1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professional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op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spc="-25" b="0">
                <a:solidFill>
                  <a:srgbClr val="000000"/>
                </a:solidFill>
                <a:latin typeface="Carlito"/>
                <a:cs typeface="Carlito"/>
              </a:rPr>
              <a:t>het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gebied</a:t>
            </a:r>
            <a:r>
              <a:rPr dirty="0" sz="1500" spc="-4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van</a:t>
            </a:r>
            <a:r>
              <a:rPr dirty="0" sz="1500" spc="-4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geestelijke</a:t>
            </a:r>
            <a:r>
              <a:rPr dirty="0" sz="1500" spc="-1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gezondheid</a:t>
            </a:r>
            <a:r>
              <a:rPr dirty="0" sz="1500" spc="-5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betrokken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was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bij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de</a:t>
            </a:r>
            <a:r>
              <a:rPr dirty="0" sz="1500" spc="-4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ontwikkeling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van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de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spc="-20" b="0">
                <a:solidFill>
                  <a:srgbClr val="000000"/>
                </a:solidFill>
                <a:latin typeface="Carlito"/>
                <a:cs typeface="Carlito"/>
              </a:rPr>
              <a:t>app.</a:t>
            </a:r>
            <a:endParaRPr sz="1500">
              <a:latin typeface="Carlito"/>
              <a:cs typeface="Carlito"/>
            </a:endParaRPr>
          </a:p>
          <a:p>
            <a:pPr marL="481330">
              <a:lnSpc>
                <a:spcPct val="100000"/>
              </a:lnSpc>
              <a:spcBef>
                <a:spcPts val="1785"/>
              </a:spcBef>
            </a:pP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Het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is</a:t>
            </a:r>
            <a:r>
              <a:rPr dirty="0" sz="1500" spc="-1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belangrijk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om</a:t>
            </a:r>
            <a:r>
              <a:rPr dirty="0" sz="1500" spc="-2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te</a:t>
            </a:r>
            <a:r>
              <a:rPr dirty="0" sz="1500" spc="-2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stoppen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met</a:t>
            </a:r>
            <a:r>
              <a:rPr dirty="0" sz="1500" spc="-2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het</a:t>
            </a:r>
            <a:r>
              <a:rPr dirty="0" sz="1500" spc="-2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gebruik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van</a:t>
            </a:r>
            <a:r>
              <a:rPr dirty="0" sz="1500" spc="-2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de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app</a:t>
            </a:r>
            <a:r>
              <a:rPr dirty="0" sz="1500" spc="-30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als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de</a:t>
            </a:r>
            <a:r>
              <a:rPr dirty="0" sz="1500" spc="-1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b="0">
                <a:solidFill>
                  <a:srgbClr val="000000"/>
                </a:solidFill>
                <a:latin typeface="Carlito"/>
                <a:cs typeface="Carlito"/>
              </a:rPr>
              <a:t>gebruiker</a:t>
            </a:r>
            <a:r>
              <a:rPr dirty="0" sz="1500" spc="-35" b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z="1500" spc="-10" b="0">
                <a:solidFill>
                  <a:srgbClr val="000000"/>
                </a:solidFill>
                <a:latin typeface="Carlito"/>
                <a:cs typeface="Carlito"/>
              </a:rPr>
              <a:t>bijwerkingen</a:t>
            </a:r>
            <a:endParaRPr sz="1500">
              <a:latin typeface="Carlito"/>
              <a:cs typeface="Carlito"/>
            </a:endParaRPr>
          </a:p>
          <a:p>
            <a:pPr marL="481330">
              <a:lnSpc>
                <a:spcPct val="100000"/>
              </a:lnSpc>
              <a:spcBef>
                <a:spcPts val="15"/>
              </a:spcBef>
            </a:pPr>
            <a:r>
              <a:rPr dirty="0" sz="1500" spc="-10" b="0">
                <a:solidFill>
                  <a:srgbClr val="000000"/>
                </a:solidFill>
                <a:latin typeface="Carlito"/>
                <a:cs typeface="Carlito"/>
              </a:rPr>
              <a:t>ervaart.</a:t>
            </a:r>
            <a:endParaRPr sz="1500">
              <a:latin typeface="Carlito"/>
              <a:cs typeface="Carli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084" y="1799265"/>
            <a:ext cx="592835" cy="22978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515" y="2450013"/>
            <a:ext cx="592835" cy="22978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2231" y="3032181"/>
            <a:ext cx="591312" cy="229781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144000" cy="821690"/>
            </a:xfrm>
            <a:custGeom>
              <a:avLst/>
              <a:gdLst/>
              <a:ahLst/>
              <a:cxnLst/>
              <a:rect l="l" t="t" r="r" b="b"/>
              <a:pathLst>
                <a:path w="9144000" h="821690">
                  <a:moveTo>
                    <a:pt x="0" y="821436"/>
                  </a:moveTo>
                  <a:lnTo>
                    <a:pt x="9144000" y="8214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solidFill>
              <a:srgbClr val="379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821435"/>
              <a:ext cx="9144000" cy="4322445"/>
            </a:xfrm>
            <a:custGeom>
              <a:avLst/>
              <a:gdLst/>
              <a:ahLst/>
              <a:cxnLst/>
              <a:rect l="l" t="t" r="r" b="b"/>
              <a:pathLst>
                <a:path w="9144000" h="4322445">
                  <a:moveTo>
                    <a:pt x="9144000" y="0"/>
                  </a:moveTo>
                  <a:lnTo>
                    <a:pt x="0" y="0"/>
                  </a:lnTo>
                  <a:lnTo>
                    <a:pt x="0" y="4322064"/>
                  </a:lnTo>
                  <a:lnTo>
                    <a:pt x="9144000" y="43220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3316" y="144779"/>
              <a:ext cx="772668" cy="420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41782" y="1263141"/>
            <a:ext cx="8166100" cy="2771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1500">
                <a:latin typeface="Carlito"/>
                <a:cs typeface="Carlito"/>
              </a:rPr>
              <a:t>Na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de</a:t>
            </a:r>
            <a:r>
              <a:rPr dirty="0" sz="1500" spc="-10">
                <a:latin typeface="Carlito"/>
                <a:cs typeface="Carlito"/>
              </a:rPr>
              <a:t> videohandleiding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die</a:t>
            </a:r>
            <a:r>
              <a:rPr dirty="0" sz="1500" spc="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je</a:t>
            </a:r>
            <a:r>
              <a:rPr dirty="0" sz="1500" spc="-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aan</a:t>
            </a:r>
            <a:r>
              <a:rPr dirty="0" sz="1500" spc="-1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het</a:t>
            </a:r>
            <a:r>
              <a:rPr dirty="0" sz="1500" spc="-1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begin</a:t>
            </a:r>
            <a:r>
              <a:rPr dirty="0" sz="1500" spc="-1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hebt</a:t>
            </a:r>
            <a:r>
              <a:rPr dirty="0" sz="1500" spc="-1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bekeken,</a:t>
            </a:r>
            <a:r>
              <a:rPr dirty="0" sz="1500" spc="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download</a:t>
            </a:r>
            <a:r>
              <a:rPr dirty="0" sz="1500" spc="-1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je</a:t>
            </a:r>
            <a:r>
              <a:rPr dirty="0" sz="1500" spc="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de</a:t>
            </a:r>
            <a:r>
              <a:rPr dirty="0" sz="1500" spc="-15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Stappenteller-</a:t>
            </a:r>
            <a:r>
              <a:rPr dirty="0" sz="1500">
                <a:latin typeface="Carlito"/>
                <a:cs typeface="Carlito"/>
              </a:rPr>
              <a:t>app</a:t>
            </a:r>
            <a:r>
              <a:rPr dirty="0" sz="1500" spc="-1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of</a:t>
            </a:r>
            <a:r>
              <a:rPr dirty="0" sz="1500" spc="-5">
                <a:latin typeface="Carlito"/>
                <a:cs typeface="Carlito"/>
              </a:rPr>
              <a:t> </a:t>
            </a:r>
            <a:r>
              <a:rPr dirty="0" sz="1500" spc="-25">
                <a:latin typeface="Carlito"/>
                <a:cs typeface="Carlito"/>
              </a:rPr>
              <a:t>een </a:t>
            </a:r>
            <a:r>
              <a:rPr dirty="0" sz="1500">
                <a:latin typeface="Carlito"/>
                <a:cs typeface="Carlito"/>
              </a:rPr>
              <a:t>vergelijkbare</a:t>
            </a:r>
            <a:r>
              <a:rPr dirty="0" sz="1500" spc="-10">
                <a:latin typeface="Carlito"/>
                <a:cs typeface="Carlito"/>
              </a:rPr>
              <a:t> stappenteller-</a:t>
            </a:r>
            <a:r>
              <a:rPr dirty="0" sz="1500">
                <a:latin typeface="Carlito"/>
                <a:cs typeface="Carlito"/>
              </a:rPr>
              <a:t>app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op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je</a:t>
            </a:r>
            <a:r>
              <a:rPr dirty="0" sz="1500" spc="-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smartphone</a:t>
            </a:r>
            <a:r>
              <a:rPr dirty="0" sz="1500" spc="-4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en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gebruik</a:t>
            </a:r>
            <a:r>
              <a:rPr dirty="0" sz="1500" spc="-1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je</a:t>
            </a:r>
            <a:r>
              <a:rPr dirty="0" sz="1500" spc="-1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deze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een</a:t>
            </a:r>
            <a:r>
              <a:rPr dirty="0" sz="1500" spc="-1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week</a:t>
            </a:r>
            <a:r>
              <a:rPr dirty="0" sz="1500" spc="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lang.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Je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kunt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een</a:t>
            </a:r>
            <a:r>
              <a:rPr dirty="0" sz="1500" spc="-10">
                <a:latin typeface="Carlito"/>
                <a:cs typeface="Carlito"/>
              </a:rPr>
              <a:t> dagelijks </a:t>
            </a:r>
            <a:r>
              <a:rPr dirty="0" sz="1500">
                <a:latin typeface="Carlito"/>
                <a:cs typeface="Carlito"/>
              </a:rPr>
              <a:t>stappendoel</a:t>
            </a:r>
            <a:r>
              <a:rPr dirty="0" sz="1500" spc="-80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instellen.</a:t>
            </a:r>
            <a:endParaRPr sz="1500">
              <a:latin typeface="Carlito"/>
              <a:cs typeface="Carlito"/>
            </a:endParaRPr>
          </a:p>
          <a:p>
            <a:pPr marL="12700" marR="87630">
              <a:lnSpc>
                <a:spcPct val="100699"/>
              </a:lnSpc>
              <a:spcBef>
                <a:spcPts val="1775"/>
              </a:spcBef>
            </a:pPr>
            <a:r>
              <a:rPr dirty="0" sz="1500">
                <a:latin typeface="Carlito"/>
                <a:cs typeface="Carlito"/>
              </a:rPr>
              <a:t>De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Wereldgezondheidsorganisatie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beveelt 10.000</a:t>
            </a:r>
            <a:r>
              <a:rPr dirty="0" sz="1500" spc="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stappen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per</a:t>
            </a:r>
            <a:r>
              <a:rPr dirty="0" sz="1500" spc="-1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dag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aan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voor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een</a:t>
            </a:r>
            <a:r>
              <a:rPr dirty="0" sz="1500" spc="-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gezond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persoon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zonder mobiliteitsproblemen.</a:t>
            </a:r>
            <a:r>
              <a:rPr dirty="0" sz="1500" spc="-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Haal</a:t>
            </a:r>
            <a:r>
              <a:rPr dirty="0" sz="1500" spc="-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jij</a:t>
            </a:r>
            <a:r>
              <a:rPr dirty="0" sz="1500" spc="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dit</a:t>
            </a:r>
            <a:r>
              <a:rPr dirty="0" sz="1500" spc="5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doel?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1500">
                <a:latin typeface="Carlito"/>
                <a:cs typeface="Carlito"/>
              </a:rPr>
              <a:t>Schrijf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het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volgende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in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je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dagboek:</a:t>
            </a:r>
            <a:endParaRPr sz="1500">
              <a:latin typeface="Carlito"/>
              <a:cs typeface="Carlito"/>
            </a:endParaRPr>
          </a:p>
          <a:p>
            <a:pPr marL="240665" indent="-222250">
              <a:lnSpc>
                <a:spcPct val="100000"/>
              </a:lnSpc>
              <a:spcBef>
                <a:spcPts val="1805"/>
              </a:spcBef>
              <a:buFont typeface="Arial"/>
              <a:buChar char="-"/>
              <a:tabLst>
                <a:tab pos="240665" algn="l"/>
              </a:tabLst>
            </a:pPr>
            <a:r>
              <a:rPr dirty="0" sz="1500">
                <a:latin typeface="Carlito"/>
                <a:cs typeface="Carlito"/>
              </a:rPr>
              <a:t>Wat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waren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jouw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ervaringen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met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het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gebruik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van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een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stappentracker?</a:t>
            </a:r>
            <a:endParaRPr sz="1500">
              <a:latin typeface="Carlito"/>
              <a:cs typeface="Carlito"/>
            </a:endParaRPr>
          </a:p>
          <a:p>
            <a:pPr marL="240665" indent="-222250">
              <a:lnSpc>
                <a:spcPct val="100000"/>
              </a:lnSpc>
              <a:buFont typeface="Arial"/>
              <a:buChar char="-"/>
              <a:tabLst>
                <a:tab pos="240665" algn="l"/>
              </a:tabLst>
            </a:pPr>
            <a:r>
              <a:rPr dirty="0" sz="1500">
                <a:latin typeface="Carlito"/>
                <a:cs typeface="Carlito"/>
              </a:rPr>
              <a:t>Hoe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heeft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het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bijhouden</a:t>
            </a:r>
            <a:r>
              <a:rPr dirty="0" sz="1500" spc="-4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van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je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stappen</a:t>
            </a:r>
            <a:r>
              <a:rPr dirty="0" sz="1500" spc="-4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je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motivatie</a:t>
            </a:r>
            <a:r>
              <a:rPr dirty="0" sz="1500" spc="-45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beïnvloed?</a:t>
            </a:r>
            <a:endParaRPr sz="1500">
              <a:latin typeface="Carlito"/>
              <a:cs typeface="Carlito"/>
            </a:endParaRPr>
          </a:p>
          <a:p>
            <a:pPr marL="240665" indent="-222250">
              <a:lnSpc>
                <a:spcPct val="100000"/>
              </a:lnSpc>
              <a:buFont typeface="Arial"/>
              <a:buChar char="-"/>
              <a:tabLst>
                <a:tab pos="240665" algn="l"/>
              </a:tabLst>
            </a:pPr>
            <a:r>
              <a:rPr dirty="0" sz="1500">
                <a:latin typeface="Carlito"/>
                <a:cs typeface="Carlito"/>
              </a:rPr>
              <a:t>Denkt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u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dat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een</a:t>
            </a:r>
            <a:r>
              <a:rPr dirty="0" sz="1500" spc="-10">
                <a:latin typeface="Carlito"/>
                <a:cs typeface="Carlito"/>
              </a:rPr>
              <a:t> dergelijk</a:t>
            </a:r>
            <a:r>
              <a:rPr dirty="0" sz="1500" spc="-1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hulpmiddel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ouderen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kan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motiveren</a:t>
            </a:r>
            <a:r>
              <a:rPr dirty="0" sz="1500" spc="-1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om</a:t>
            </a:r>
            <a:r>
              <a:rPr dirty="0" sz="1500" spc="-35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hun</a:t>
            </a:r>
            <a:r>
              <a:rPr dirty="0" sz="1500" spc="-3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mobiliteit</a:t>
            </a:r>
            <a:r>
              <a:rPr dirty="0" sz="1500" spc="-20">
                <a:latin typeface="Carlito"/>
                <a:cs typeface="Carlito"/>
              </a:rPr>
              <a:t> </a:t>
            </a:r>
            <a:r>
              <a:rPr dirty="0" sz="1500">
                <a:latin typeface="Carlito"/>
                <a:cs typeface="Carlito"/>
              </a:rPr>
              <a:t>te</a:t>
            </a:r>
            <a:r>
              <a:rPr dirty="0" sz="1500" spc="-25">
                <a:latin typeface="Carlito"/>
                <a:cs typeface="Carlito"/>
              </a:rPr>
              <a:t> </a:t>
            </a:r>
            <a:r>
              <a:rPr dirty="0" sz="1500" spc="-10">
                <a:latin typeface="Carlito"/>
                <a:cs typeface="Carlito"/>
              </a:rPr>
              <a:t>vergroten?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1802" y="300304"/>
            <a:ext cx="140970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/>
              <a:t>Activiteit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4200" y="3351276"/>
            <a:ext cx="1917192" cy="1545336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6925" y="1450974"/>
            <a:ext cx="7698105" cy="317944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80975" indent="-168275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180975" algn="l"/>
              </a:tabLst>
            </a:pPr>
            <a:r>
              <a:rPr dirty="0" sz="900" spc="-10">
                <a:latin typeface="Carlito"/>
                <a:cs typeface="Carlito"/>
              </a:rPr>
              <a:t>Farmacotherapeutisch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Kompas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-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medicijnen</a:t>
            </a:r>
            <a:r>
              <a:rPr dirty="0" sz="900" spc="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(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15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Carlito"/>
                <a:cs typeface="Carlito"/>
              </a:rPr>
              <a:t>Hier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kun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je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van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alle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geneesmiddelen</a:t>
            </a:r>
            <a:r>
              <a:rPr dirty="0" sz="900" spc="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vinden</a:t>
            </a:r>
            <a:r>
              <a:rPr dirty="0" sz="900" spc="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welke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werkzame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stof(fen) </a:t>
            </a:r>
            <a:r>
              <a:rPr dirty="0" sz="900">
                <a:latin typeface="Carlito"/>
                <a:cs typeface="Carlito"/>
              </a:rPr>
              <a:t>het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bevat,</a:t>
            </a:r>
            <a:r>
              <a:rPr dirty="0" sz="900" spc="-10">
                <a:latin typeface="Carlito"/>
                <a:cs typeface="Carlito"/>
              </a:rPr>
              <a:t> waarvoor</a:t>
            </a:r>
            <a:r>
              <a:rPr dirty="0" sz="900" spc="-4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het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geïndiceerd</a:t>
            </a:r>
            <a:r>
              <a:rPr dirty="0" sz="900" spc="3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is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en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wat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bijwerkingen</a:t>
            </a:r>
            <a:r>
              <a:rPr dirty="0" sz="900" spc="3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zijn.</a:t>
            </a:r>
            <a:endParaRPr sz="900">
              <a:latin typeface="Carlito"/>
              <a:cs typeface="Carlito"/>
            </a:endParaRPr>
          </a:p>
          <a:p>
            <a:pPr marL="180975" indent="-168275">
              <a:lnSpc>
                <a:spcPct val="100000"/>
              </a:lnSpc>
              <a:spcBef>
                <a:spcPts val="170"/>
              </a:spcBef>
              <a:buAutoNum type="arabicPeriod" startAt="2"/>
              <a:tabLst>
                <a:tab pos="180975" algn="l"/>
              </a:tabLst>
            </a:pPr>
            <a:r>
              <a:rPr dirty="0" sz="900">
                <a:latin typeface="Carlito"/>
                <a:cs typeface="Carlito"/>
              </a:rPr>
              <a:t>Apotheek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app</a:t>
            </a:r>
            <a:r>
              <a:rPr dirty="0" sz="900" spc="-4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van</a:t>
            </a:r>
            <a:r>
              <a:rPr dirty="0" sz="900" spc="-4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KNMP,</a:t>
            </a:r>
            <a:r>
              <a:rPr dirty="0" sz="900" spc="-4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info</a:t>
            </a:r>
            <a:r>
              <a:rPr dirty="0" sz="900" spc="-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over</a:t>
            </a:r>
            <a:r>
              <a:rPr dirty="0" sz="900" spc="-4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medicijnen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(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website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-25">
                <a:latin typeface="Carlito"/>
                <a:cs typeface="Carlito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-20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6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Carlito"/>
                <a:cs typeface="Carlito"/>
              </a:rPr>
              <a:t>Heldere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uitleg over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medicijnen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op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website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van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beroepsvereniging</a:t>
            </a:r>
            <a:r>
              <a:rPr dirty="0" sz="900" spc="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van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apothekers.</a:t>
            </a:r>
            <a:endParaRPr sz="900">
              <a:latin typeface="Carlito"/>
              <a:cs typeface="Carlito"/>
            </a:endParaRPr>
          </a:p>
          <a:p>
            <a:pPr marL="181610" indent="-168910">
              <a:lnSpc>
                <a:spcPct val="100000"/>
              </a:lnSpc>
              <a:spcBef>
                <a:spcPts val="170"/>
              </a:spcBef>
              <a:buAutoNum type="arabicPeriod" startAt="3"/>
              <a:tabLst>
                <a:tab pos="181610" algn="l"/>
              </a:tabLst>
            </a:pPr>
            <a:r>
              <a:rPr dirty="0" sz="900" spc="-10">
                <a:latin typeface="Carlito"/>
                <a:cs typeface="Carlito"/>
              </a:rPr>
              <a:t>MedicatieControle</a:t>
            </a:r>
            <a:r>
              <a:rPr dirty="0" sz="900" spc="3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app</a:t>
            </a:r>
            <a:r>
              <a:rPr dirty="0" sz="900" spc="2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(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7"/>
              </a:rPr>
              <a:t>Android</a:t>
            </a:r>
            <a:r>
              <a:rPr dirty="0" u="none" sz="900" spc="-10">
                <a:latin typeface="Carlito"/>
                <a:cs typeface="Carlito"/>
              </a:rPr>
              <a:t>,</a:t>
            </a:r>
            <a:r>
              <a:rPr dirty="0" u="none" sz="900" spc="45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8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Carlito"/>
                <a:cs typeface="Carlito"/>
              </a:rPr>
              <a:t>Met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deze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app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kun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je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een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medicatiecontrole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doen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met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een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collega.</a:t>
            </a:r>
            <a:endParaRPr sz="900">
              <a:latin typeface="Carlito"/>
              <a:cs typeface="Carlito"/>
            </a:endParaRPr>
          </a:p>
          <a:p>
            <a:pPr marL="180975" indent="-168275">
              <a:lnSpc>
                <a:spcPct val="100000"/>
              </a:lnSpc>
              <a:spcBef>
                <a:spcPts val="170"/>
              </a:spcBef>
              <a:buAutoNum type="arabicPeriod" startAt="4"/>
              <a:tabLst>
                <a:tab pos="180975" algn="l"/>
              </a:tabLst>
            </a:pPr>
            <a:r>
              <a:rPr dirty="0" sz="900" spc="-10">
                <a:latin typeface="Carlito"/>
                <a:cs typeface="Carlito"/>
              </a:rPr>
              <a:t>Risicoscan</a:t>
            </a:r>
            <a:r>
              <a:rPr dirty="0" sz="900" spc="-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van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Zorg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voor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Beter</a:t>
            </a:r>
            <a:r>
              <a:rPr dirty="0" sz="900" spc="-10">
                <a:latin typeface="Carlito"/>
                <a:cs typeface="Carlito"/>
              </a:rPr>
              <a:t> (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9"/>
              </a:rPr>
              <a:t>ZvB-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9"/>
              </a:rPr>
              <a:t>website</a:t>
            </a:r>
            <a:r>
              <a:rPr dirty="0" u="none" sz="900">
                <a:latin typeface="Carlito"/>
                <a:cs typeface="Carlito"/>
              </a:rPr>
              <a:t>,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0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10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1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Carlito"/>
                <a:cs typeface="Carlito"/>
              </a:rPr>
              <a:t>Een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vragenlijst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waarmee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je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</a:t>
            </a:r>
            <a:r>
              <a:rPr dirty="0" sz="900" spc="-10">
                <a:latin typeface="Carlito"/>
                <a:cs typeface="Carlito"/>
              </a:rPr>
              <a:t> gezondheidsrisico's</a:t>
            </a:r>
            <a:r>
              <a:rPr dirty="0" sz="900" spc="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van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ouderen in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kaart</a:t>
            </a:r>
            <a:r>
              <a:rPr dirty="0" sz="900" spc="-3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kunt</a:t>
            </a:r>
            <a:r>
              <a:rPr dirty="0" sz="900" spc="-10">
                <a:latin typeface="Carlito"/>
                <a:cs typeface="Carlito"/>
              </a:rPr>
              <a:t> brengen.</a:t>
            </a:r>
            <a:endParaRPr sz="900">
              <a:latin typeface="Carlito"/>
              <a:cs typeface="Carlito"/>
            </a:endParaRPr>
          </a:p>
          <a:p>
            <a:pPr marL="180975" indent="-168275">
              <a:lnSpc>
                <a:spcPct val="100000"/>
              </a:lnSpc>
              <a:spcBef>
                <a:spcPts val="170"/>
              </a:spcBef>
              <a:buAutoNum type="arabicPeriod" startAt="5"/>
              <a:tabLst>
                <a:tab pos="180975" algn="l"/>
              </a:tabLst>
            </a:pPr>
            <a:r>
              <a:rPr dirty="0" sz="900" spc="-10">
                <a:latin typeface="Carlito"/>
                <a:cs typeface="Carlito"/>
              </a:rPr>
              <a:t>Verpleegkundig</a:t>
            </a:r>
            <a:r>
              <a:rPr dirty="0" sz="900" spc="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rekenen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(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2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-5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3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Carlito"/>
                <a:cs typeface="Carlito"/>
              </a:rPr>
              <a:t>Een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app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om</a:t>
            </a:r>
            <a:r>
              <a:rPr dirty="0" sz="900" spc="1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verpleegkundige</a:t>
            </a:r>
            <a:r>
              <a:rPr dirty="0" sz="900" spc="7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berekeningen</a:t>
            </a:r>
            <a:r>
              <a:rPr dirty="0" sz="900" spc="6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te maken,</a:t>
            </a:r>
            <a:r>
              <a:rPr dirty="0" sz="900" spc="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o.a.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druppelsnelheid,</a:t>
            </a:r>
            <a:r>
              <a:rPr dirty="0" sz="900" spc="6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injectievloeistoffen,</a:t>
            </a:r>
            <a:r>
              <a:rPr dirty="0" sz="900" spc="5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zuurstoftoediening</a:t>
            </a:r>
            <a:r>
              <a:rPr dirty="0" sz="900" spc="5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en</a:t>
            </a:r>
            <a:r>
              <a:rPr dirty="0" sz="900" spc="1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verdunningen.</a:t>
            </a:r>
            <a:endParaRPr sz="900">
              <a:latin typeface="Carlito"/>
              <a:cs typeface="Carlito"/>
            </a:endParaRPr>
          </a:p>
          <a:p>
            <a:pPr marL="180975" indent="-168275">
              <a:lnSpc>
                <a:spcPct val="100000"/>
              </a:lnSpc>
              <a:spcBef>
                <a:spcPts val="165"/>
              </a:spcBef>
              <a:buAutoNum type="arabicPeriod" startAt="6"/>
              <a:tabLst>
                <a:tab pos="180975" algn="l"/>
              </a:tabLst>
            </a:pPr>
            <a:r>
              <a:rPr dirty="0" sz="900">
                <a:latin typeface="Carlito"/>
                <a:cs typeface="Carlito"/>
              </a:rPr>
              <a:t>Reanimatie</a:t>
            </a:r>
            <a:r>
              <a:rPr dirty="0" sz="900" spc="-3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app</a:t>
            </a:r>
            <a:r>
              <a:rPr dirty="0" sz="900" spc="-4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-</a:t>
            </a:r>
            <a:r>
              <a:rPr dirty="0" sz="900" spc="-5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Hartstichting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(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4"/>
              </a:rPr>
              <a:t>website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-25">
                <a:latin typeface="Carlito"/>
                <a:cs typeface="Carlito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5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-15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6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60"/>
              </a:spcBef>
            </a:pPr>
            <a:r>
              <a:rPr dirty="0" sz="900">
                <a:latin typeface="Carlito"/>
                <a:cs typeface="Carlito"/>
              </a:rPr>
              <a:t>Met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deze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app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is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jouw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kennis over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reanimatie</a:t>
            </a:r>
            <a:r>
              <a:rPr dirty="0" sz="900">
                <a:latin typeface="Carlito"/>
                <a:cs typeface="Carlito"/>
              </a:rPr>
              <a:t> altijd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en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overal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up-to-</a:t>
            </a:r>
            <a:r>
              <a:rPr dirty="0" sz="900">
                <a:latin typeface="Carlito"/>
                <a:cs typeface="Carlito"/>
              </a:rPr>
              <a:t>date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met</a:t>
            </a:r>
            <a:r>
              <a:rPr dirty="0" sz="900" spc="-10">
                <a:latin typeface="Carlito"/>
                <a:cs typeface="Carlito"/>
              </a:rPr>
              <a:t> oefeningen,</a:t>
            </a:r>
            <a:r>
              <a:rPr dirty="0" sz="900" spc="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een</a:t>
            </a:r>
            <a:r>
              <a:rPr dirty="0" sz="900" spc="-10">
                <a:latin typeface="Carlito"/>
                <a:cs typeface="Carlito"/>
              </a:rPr>
              <a:t> kennisquiz</a:t>
            </a:r>
            <a:r>
              <a:rPr dirty="0" sz="900" spc="3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en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veel informatie over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reanimeren</a:t>
            </a:r>
            <a:r>
              <a:rPr dirty="0" sz="900" spc="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en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een</a:t>
            </a:r>
            <a:r>
              <a:rPr dirty="0" sz="900" spc="-10">
                <a:latin typeface="Carlito"/>
                <a:cs typeface="Carlito"/>
              </a:rPr>
              <a:t> hartstilstand.</a:t>
            </a:r>
            <a:endParaRPr sz="900">
              <a:latin typeface="Carlito"/>
              <a:cs typeface="Carlito"/>
            </a:endParaRPr>
          </a:p>
          <a:p>
            <a:pPr marL="180975" indent="-168275">
              <a:lnSpc>
                <a:spcPct val="100000"/>
              </a:lnSpc>
              <a:spcBef>
                <a:spcPts val="170"/>
              </a:spcBef>
              <a:buAutoNum type="arabicPeriod" startAt="7"/>
              <a:tabLst>
                <a:tab pos="180975" algn="l"/>
              </a:tabLst>
            </a:pPr>
            <a:r>
              <a:rPr dirty="0" sz="900">
                <a:latin typeface="Carlito"/>
                <a:cs typeface="Carlito"/>
              </a:rPr>
              <a:t>Moet</a:t>
            </a:r>
            <a:r>
              <a:rPr dirty="0" sz="900" spc="-3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ik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naar</a:t>
            </a:r>
            <a:r>
              <a:rPr dirty="0" sz="900" spc="-4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dokter?</a:t>
            </a:r>
            <a:r>
              <a:rPr dirty="0" sz="900" spc="-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(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7"/>
              </a:rPr>
              <a:t>website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-15">
                <a:latin typeface="Carlito"/>
                <a:cs typeface="Carlito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8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-5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19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Carlito"/>
                <a:cs typeface="Carlito"/>
              </a:rPr>
              <a:t>Een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app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die</a:t>
            </a:r>
            <a:r>
              <a:rPr dirty="0" sz="900" spc="-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helpt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om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te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beoordelen</a:t>
            </a:r>
            <a:r>
              <a:rPr dirty="0" sz="900" spc="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of</a:t>
            </a:r>
            <a:r>
              <a:rPr dirty="0" sz="900" spc="-3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je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met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een klacht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naar</a:t>
            </a:r>
            <a:r>
              <a:rPr dirty="0" sz="900" spc="-3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de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huisarts </a:t>
            </a:r>
            <a:r>
              <a:rPr dirty="0" sz="900" spc="-10">
                <a:latin typeface="Carlito"/>
                <a:cs typeface="Carlito"/>
              </a:rPr>
              <a:t>moet.</a:t>
            </a:r>
            <a:endParaRPr sz="900">
              <a:latin typeface="Carlito"/>
              <a:cs typeface="Carlito"/>
            </a:endParaRPr>
          </a:p>
          <a:p>
            <a:pPr marL="180975" indent="-168275">
              <a:lnSpc>
                <a:spcPct val="100000"/>
              </a:lnSpc>
              <a:spcBef>
                <a:spcPts val="170"/>
              </a:spcBef>
              <a:buAutoNum type="arabicPeriod" startAt="8"/>
              <a:tabLst>
                <a:tab pos="180975" algn="l"/>
              </a:tabLst>
            </a:pPr>
            <a:r>
              <a:rPr dirty="0" sz="900" spc="-10">
                <a:latin typeface="Carlito"/>
                <a:cs typeface="Carlito"/>
              </a:rPr>
              <a:t>NHG-standaarden</a:t>
            </a:r>
            <a:r>
              <a:rPr dirty="0" sz="900" spc="1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(</a:t>
            </a:r>
            <a:r>
              <a:rPr dirty="0" u="sng" sz="9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0"/>
              </a:rPr>
              <a:t>website</a:t>
            </a:r>
            <a:r>
              <a:rPr dirty="0" u="none" sz="900" spc="-10">
                <a:latin typeface="Carlito"/>
                <a:cs typeface="Carlito"/>
              </a:rPr>
              <a:t>,</a:t>
            </a:r>
            <a:r>
              <a:rPr dirty="0" u="none" sz="900" spc="15">
                <a:latin typeface="Carlito"/>
                <a:cs typeface="Carlito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1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50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2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Carlito"/>
                <a:cs typeface="Carlito"/>
              </a:rPr>
              <a:t>Een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overzicht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van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alle</a:t>
            </a:r>
            <a:r>
              <a:rPr dirty="0" sz="900" spc="-10">
                <a:latin typeface="Carlito"/>
                <a:cs typeface="Carlito"/>
              </a:rPr>
              <a:t> standaarden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van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het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Nederlands</a:t>
            </a:r>
            <a:r>
              <a:rPr dirty="0" sz="900" spc="1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Huisartsengenootschap</a:t>
            </a:r>
            <a:endParaRPr sz="900">
              <a:latin typeface="Carlito"/>
              <a:cs typeface="Carlito"/>
            </a:endParaRPr>
          </a:p>
          <a:p>
            <a:pPr marL="180975" indent="-168275">
              <a:lnSpc>
                <a:spcPct val="100000"/>
              </a:lnSpc>
              <a:spcBef>
                <a:spcPts val="165"/>
              </a:spcBef>
              <a:buAutoNum type="arabicPeriod" startAt="9"/>
              <a:tabLst>
                <a:tab pos="180975" algn="l"/>
              </a:tabLst>
            </a:pPr>
            <a:r>
              <a:rPr dirty="0" sz="900">
                <a:latin typeface="Carlito"/>
                <a:cs typeface="Carlito"/>
              </a:rPr>
              <a:t>Meldcode</a:t>
            </a:r>
            <a:r>
              <a:rPr dirty="0" sz="900" spc="-4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(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3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-30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4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55"/>
              </a:spcBef>
            </a:pPr>
            <a:r>
              <a:rPr dirty="0" sz="900">
                <a:latin typeface="Carlito"/>
                <a:cs typeface="Carlito"/>
              </a:rPr>
              <a:t>Het</a:t>
            </a:r>
            <a:r>
              <a:rPr dirty="0" sz="900" spc="-1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stappenplan</a:t>
            </a:r>
            <a:r>
              <a:rPr dirty="0" sz="900" spc="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dat</a:t>
            </a:r>
            <a:r>
              <a:rPr dirty="0" sz="900" spc="-3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zorgprofessionals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kunnen</a:t>
            </a:r>
            <a:r>
              <a:rPr dirty="0" sz="900" spc="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gebruiken</a:t>
            </a:r>
            <a:r>
              <a:rPr dirty="0" sz="900" spc="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als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ze</a:t>
            </a:r>
            <a:r>
              <a:rPr dirty="0" sz="900" spc="-2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huiselijk</a:t>
            </a:r>
            <a:r>
              <a:rPr dirty="0" sz="900" spc="2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geweld of</a:t>
            </a:r>
            <a:r>
              <a:rPr dirty="0" sz="900" spc="-2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kindermishandeling</a:t>
            </a:r>
            <a:r>
              <a:rPr dirty="0" sz="900" spc="40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vermoeden.</a:t>
            </a:r>
            <a:endParaRPr sz="900">
              <a:latin typeface="Carlito"/>
              <a:cs typeface="Carlito"/>
            </a:endParaRPr>
          </a:p>
          <a:p>
            <a:pPr marL="181610" indent="-168910">
              <a:lnSpc>
                <a:spcPct val="100000"/>
              </a:lnSpc>
              <a:spcBef>
                <a:spcPts val="170"/>
              </a:spcBef>
              <a:buAutoNum type="arabicPeriod" startAt="10"/>
              <a:tabLst>
                <a:tab pos="181610" algn="l"/>
              </a:tabLst>
            </a:pPr>
            <a:r>
              <a:rPr dirty="0" sz="900" spc="-10">
                <a:latin typeface="Carlito"/>
                <a:cs typeface="Carlito"/>
              </a:rPr>
              <a:t>Verpleegkundige</a:t>
            </a:r>
            <a:r>
              <a:rPr dirty="0" sz="900" spc="15">
                <a:latin typeface="Carlito"/>
                <a:cs typeface="Carlito"/>
              </a:rPr>
              <a:t> </a:t>
            </a:r>
            <a:r>
              <a:rPr dirty="0" sz="900" spc="-10">
                <a:latin typeface="Carlito"/>
                <a:cs typeface="Carlito"/>
              </a:rPr>
              <a:t>rekenmachine</a:t>
            </a:r>
            <a:r>
              <a:rPr dirty="0" sz="900" spc="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(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5"/>
              </a:rPr>
              <a:t>filmpje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5">
                <a:latin typeface="Carlito"/>
                <a:cs typeface="Carlito"/>
              </a:rPr>
              <a:t> </a:t>
            </a:r>
            <a:r>
              <a:rPr dirty="0" u="sng" sz="9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6"/>
              </a:rPr>
              <a:t>Android</a:t>
            </a:r>
            <a:r>
              <a:rPr dirty="0" u="none" sz="900">
                <a:latin typeface="Carlito"/>
                <a:cs typeface="Carlito"/>
              </a:rPr>
              <a:t>,</a:t>
            </a:r>
            <a:r>
              <a:rPr dirty="0" u="none" sz="900" spc="15">
                <a:latin typeface="Carlito"/>
                <a:cs typeface="Carlito"/>
              </a:rPr>
              <a:t> </a:t>
            </a:r>
            <a:r>
              <a:rPr dirty="0" u="sng" sz="9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7"/>
              </a:rPr>
              <a:t>iOS</a:t>
            </a:r>
            <a:r>
              <a:rPr dirty="0" u="none" sz="900" spc="-20">
                <a:latin typeface="Carlito"/>
                <a:cs typeface="Carlito"/>
              </a:rPr>
              <a:t>)</a:t>
            </a:r>
            <a:endParaRPr sz="900">
              <a:latin typeface="Carlito"/>
              <a:cs typeface="Carlito"/>
            </a:endParaRPr>
          </a:p>
          <a:p>
            <a:pPr marL="182880">
              <a:lnSpc>
                <a:spcPct val="100000"/>
              </a:lnSpc>
              <a:spcBef>
                <a:spcPts val="160"/>
              </a:spcBef>
            </a:pPr>
            <a:r>
              <a:rPr dirty="0" sz="900">
                <a:latin typeface="Carlito"/>
                <a:cs typeface="Carlito"/>
              </a:rPr>
              <a:t>Een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app</a:t>
            </a:r>
            <a:r>
              <a:rPr dirty="0" sz="900" spc="-1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voor </a:t>
            </a:r>
            <a:r>
              <a:rPr dirty="0" sz="900" spc="-10">
                <a:latin typeface="Carlito"/>
                <a:cs typeface="Carlito"/>
              </a:rPr>
              <a:t>verpleegkundigen</a:t>
            </a:r>
            <a:r>
              <a:rPr dirty="0" sz="900" spc="3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om </a:t>
            </a:r>
            <a:r>
              <a:rPr dirty="0" sz="900" spc="-10">
                <a:latin typeface="Carlito"/>
                <a:cs typeface="Carlito"/>
              </a:rPr>
              <a:t>berekeningen</a:t>
            </a:r>
            <a:r>
              <a:rPr dirty="0" sz="900" spc="45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mee te</a:t>
            </a:r>
            <a:r>
              <a:rPr dirty="0" sz="900" spc="-10">
                <a:latin typeface="Carlito"/>
                <a:cs typeface="Carlito"/>
              </a:rPr>
              <a:t> maken.</a:t>
            </a:r>
            <a:endParaRPr sz="900">
              <a:latin typeface="Carlito"/>
              <a:cs typeface="Carli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245095" y="3441191"/>
            <a:ext cx="1898903" cy="17023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9013" y="198780"/>
            <a:ext cx="6610984" cy="1092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 spc="-200">
                <a:solidFill>
                  <a:srgbClr val="379C73"/>
                </a:solidFill>
              </a:rPr>
              <a:t>Meer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10">
                <a:solidFill>
                  <a:srgbClr val="379C73"/>
                </a:solidFill>
              </a:rPr>
              <a:t>nuttige</a:t>
            </a:r>
            <a:r>
              <a:rPr dirty="0" spc="-65">
                <a:solidFill>
                  <a:srgbClr val="379C73"/>
                </a:solidFill>
              </a:rPr>
              <a:t> </a:t>
            </a:r>
            <a:r>
              <a:rPr dirty="0" spc="-229">
                <a:solidFill>
                  <a:srgbClr val="379C73"/>
                </a:solidFill>
              </a:rPr>
              <a:t>gezondheids-</a:t>
            </a:r>
            <a:r>
              <a:rPr dirty="0" spc="-315">
                <a:solidFill>
                  <a:srgbClr val="379C73"/>
                </a:solidFill>
              </a:rPr>
              <a:t>apps</a:t>
            </a:r>
            <a:r>
              <a:rPr dirty="0" spc="-30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in</a:t>
            </a:r>
            <a:r>
              <a:rPr dirty="0" spc="-90">
                <a:solidFill>
                  <a:srgbClr val="379C73"/>
                </a:solidFill>
              </a:rPr>
              <a:t> </a:t>
            </a:r>
            <a:r>
              <a:rPr dirty="0" spc="-250">
                <a:solidFill>
                  <a:srgbClr val="379C73"/>
                </a:solidFill>
              </a:rPr>
              <a:t>jouw</a:t>
            </a:r>
            <a:r>
              <a:rPr dirty="0" spc="-75">
                <a:solidFill>
                  <a:srgbClr val="379C73"/>
                </a:solidFill>
              </a:rPr>
              <a:t> </a:t>
            </a:r>
            <a:r>
              <a:rPr dirty="0" spc="-195">
                <a:solidFill>
                  <a:srgbClr val="379C73"/>
                </a:solidFill>
              </a:rPr>
              <a:t>land: </a:t>
            </a:r>
            <a:r>
              <a:rPr dirty="0" spc="-90">
                <a:solidFill>
                  <a:srgbClr val="379C73"/>
                </a:solidFill>
              </a:rPr>
              <a:t>Nederland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8100" y="3877055"/>
            <a:ext cx="1385316" cy="12252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802" y="452119"/>
            <a:ext cx="7383145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0">
                <a:solidFill>
                  <a:srgbClr val="379C73"/>
                </a:solidFill>
              </a:rPr>
              <a:t>Meer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15">
                <a:solidFill>
                  <a:srgbClr val="379C73"/>
                </a:solidFill>
              </a:rPr>
              <a:t>Voorbeelden</a:t>
            </a:r>
            <a:r>
              <a:rPr dirty="0" spc="-85">
                <a:solidFill>
                  <a:srgbClr val="379C73"/>
                </a:solidFill>
              </a:rPr>
              <a:t> </a:t>
            </a:r>
            <a:r>
              <a:rPr dirty="0" spc="-275">
                <a:solidFill>
                  <a:srgbClr val="379C73"/>
                </a:solidFill>
              </a:rPr>
              <a:t>van</a:t>
            </a:r>
            <a:r>
              <a:rPr dirty="0" spc="-95">
                <a:solidFill>
                  <a:srgbClr val="379C73"/>
                </a:solidFill>
              </a:rPr>
              <a:t> </a:t>
            </a:r>
            <a:r>
              <a:rPr dirty="0" spc="-245">
                <a:solidFill>
                  <a:srgbClr val="379C73"/>
                </a:solidFill>
              </a:rPr>
              <a:t>Gezondheidsapps</a:t>
            </a:r>
            <a:r>
              <a:rPr dirty="0" spc="-40">
                <a:solidFill>
                  <a:srgbClr val="379C73"/>
                </a:solidFill>
              </a:rPr>
              <a:t> </a:t>
            </a:r>
            <a:r>
              <a:rPr dirty="0" spc="-175">
                <a:solidFill>
                  <a:srgbClr val="379C73"/>
                </a:solidFill>
              </a:rPr>
              <a:t>(Engels)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76616" y="208788"/>
            <a:ext cx="966216" cy="527303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000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15"/>
              </a:spcBef>
              <a:buClr>
                <a:srgbClr val="585858"/>
              </a:buClr>
              <a:buSzPct val="128571"/>
              <a:buFont typeface="Arial"/>
              <a:buChar char="●"/>
              <a:tabLst>
                <a:tab pos="240665" algn="l"/>
              </a:tabLst>
            </a:pPr>
            <a:r>
              <a:rPr dirty="0"/>
              <a:t>Sleep</a:t>
            </a:r>
            <a:r>
              <a:rPr dirty="0" spc="-45"/>
              <a:t> </a:t>
            </a:r>
            <a:r>
              <a:rPr dirty="0"/>
              <a:t>Time</a:t>
            </a:r>
            <a:r>
              <a:rPr dirty="0" spc="-35"/>
              <a:t> </a:t>
            </a:r>
            <a:r>
              <a:rPr dirty="0"/>
              <a:t>door</a:t>
            </a:r>
            <a:r>
              <a:rPr dirty="0" spc="-35"/>
              <a:t> </a:t>
            </a:r>
            <a:r>
              <a:rPr dirty="0" spc="-10"/>
              <a:t>Azumio</a:t>
            </a:r>
          </a:p>
          <a:p>
            <a:pPr lvl="1" marL="469265" indent="-227965">
              <a:lnSpc>
                <a:spcPct val="100000"/>
              </a:lnSpc>
              <a:spcBef>
                <a:spcPts val="670"/>
              </a:spcBef>
              <a:buSzPct val="128571"/>
              <a:buChar char="○"/>
              <a:tabLst>
                <a:tab pos="469265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Kosten: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endParaRPr sz="1400">
              <a:latin typeface="Arial"/>
              <a:cs typeface="Arial"/>
            </a:endParaRPr>
          </a:p>
          <a:p>
            <a:pPr lvl="1" marL="469265" indent="-227965">
              <a:lnSpc>
                <a:spcPct val="100000"/>
              </a:lnSpc>
              <a:spcBef>
                <a:spcPts val="675"/>
              </a:spcBef>
              <a:buSzPct val="128571"/>
              <a:buChar char="○"/>
              <a:tabLst>
                <a:tab pos="469265" algn="l"/>
              </a:tabLst>
            </a:pP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Doelstellingen:</a:t>
            </a:r>
            <a:r>
              <a:rPr dirty="0" sz="1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Slaappatronen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 en</a:t>
            </a:r>
            <a:r>
              <a:rPr dirty="0" sz="14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slaapefficiëntie</a:t>
            </a:r>
            <a:r>
              <a:rPr dirty="0" sz="14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monitoren</a:t>
            </a:r>
            <a:endParaRPr sz="1400">
              <a:latin typeface="Arial"/>
              <a:cs typeface="Arial"/>
            </a:endParaRPr>
          </a:p>
          <a:p>
            <a:pPr lvl="1" marL="469265" indent="-227965">
              <a:lnSpc>
                <a:spcPct val="100000"/>
              </a:lnSpc>
              <a:spcBef>
                <a:spcPts val="670"/>
              </a:spcBef>
              <a:buSzPct val="128571"/>
              <a:buChar char="○"/>
              <a:tabLst>
                <a:tab pos="469265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Hoe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het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werkt: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Gebruikers</a:t>
            </a:r>
            <a:r>
              <a:rPr dirty="0" sz="1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kunnen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hun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frequentie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lichte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en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diepe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slaap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bijhouden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te</a:t>
            </a:r>
            <a:endParaRPr sz="1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</a:pP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begrijpen</a:t>
            </a:r>
            <a:r>
              <a:rPr dirty="0" spc="-6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hoeveel</a:t>
            </a:r>
            <a:r>
              <a:rPr dirty="0" spc="-2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ze</a:t>
            </a:r>
            <a:r>
              <a:rPr dirty="0" spc="-3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nodig</a:t>
            </a:r>
            <a:r>
              <a:rPr dirty="0" spc="-3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hebben</a:t>
            </a:r>
            <a:r>
              <a:rPr dirty="0" spc="-4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pc="-4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zich</a:t>
            </a:r>
            <a:r>
              <a:rPr dirty="0" spc="-3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uitgerust</a:t>
            </a:r>
            <a:r>
              <a:rPr dirty="0" spc="-6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pc="-3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585858"/>
                </a:solidFill>
                <a:latin typeface="Arial"/>
                <a:cs typeface="Arial"/>
              </a:rPr>
              <a:t>voelen.</a:t>
            </a:r>
          </a:p>
          <a:p>
            <a:pPr>
              <a:lnSpc>
                <a:spcPct val="100000"/>
              </a:lnSpc>
              <a:spcBef>
                <a:spcPts val="1410"/>
              </a:spcBef>
            </a:pPr>
          </a:p>
          <a:p>
            <a:pPr marL="304800" indent="-28003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114285"/>
              <a:buFont typeface="Arial"/>
              <a:buChar char="•"/>
              <a:tabLst>
                <a:tab pos="304800" algn="l"/>
              </a:tabLst>
            </a:pPr>
            <a:r>
              <a:rPr dirty="0"/>
              <a:t>Interactieve</a:t>
            </a:r>
            <a:r>
              <a:rPr dirty="0" spc="-55"/>
              <a:t> </a:t>
            </a:r>
            <a:r>
              <a:rPr dirty="0" spc="-10"/>
              <a:t>buikademhaling</a:t>
            </a:r>
            <a:r>
              <a:rPr dirty="0" spc="-45"/>
              <a:t> </a:t>
            </a:r>
            <a:r>
              <a:rPr dirty="0"/>
              <a:t>van</a:t>
            </a:r>
            <a:r>
              <a:rPr dirty="0" spc="-5"/>
              <a:t> </a:t>
            </a:r>
            <a:r>
              <a:rPr dirty="0" spc="-10"/>
              <a:t>RelaxLine</a:t>
            </a:r>
          </a:p>
          <a:p>
            <a:pPr lvl="1" marL="469265" indent="-227965">
              <a:lnSpc>
                <a:spcPct val="100000"/>
              </a:lnSpc>
              <a:spcBef>
                <a:spcPts val="675"/>
              </a:spcBef>
              <a:buSzPct val="128571"/>
              <a:buChar char="○"/>
              <a:tabLst>
                <a:tab pos="469265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Kosten: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Gratis</a:t>
            </a:r>
            <a:endParaRPr sz="1400">
              <a:latin typeface="Arial"/>
              <a:cs typeface="Arial"/>
            </a:endParaRPr>
          </a:p>
          <a:p>
            <a:pPr lvl="1" marL="469265" indent="-227965">
              <a:lnSpc>
                <a:spcPct val="100000"/>
              </a:lnSpc>
              <a:spcBef>
                <a:spcPts val="670"/>
              </a:spcBef>
              <a:buSzPct val="128571"/>
              <a:buChar char="○"/>
              <a:tabLst>
                <a:tab pos="469265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Tempo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ademhaling</a:t>
            </a:r>
            <a:r>
              <a:rPr dirty="0" sz="1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kalmte</a:t>
            </a:r>
            <a:r>
              <a:rPr dirty="0" sz="14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bereiken</a:t>
            </a:r>
            <a:endParaRPr sz="1400">
              <a:latin typeface="Arial"/>
              <a:cs typeface="Arial"/>
            </a:endParaRPr>
          </a:p>
          <a:p>
            <a:pPr lvl="1" marL="469265" indent="-227965">
              <a:lnSpc>
                <a:spcPct val="100000"/>
              </a:lnSpc>
              <a:spcBef>
                <a:spcPts val="670"/>
              </a:spcBef>
              <a:buSzPct val="128571"/>
              <a:buChar char="○"/>
              <a:tabLst>
                <a:tab pos="469265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Door</a:t>
            </a:r>
            <a:r>
              <a:rPr dirty="0" sz="14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mobiele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telefoon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tegen</a:t>
            </a:r>
            <a:r>
              <a:rPr dirty="0" sz="1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buik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plaatsen,</a:t>
            </a:r>
            <a:r>
              <a:rPr dirty="0" sz="14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volgen</a:t>
            </a:r>
            <a:r>
              <a:rPr dirty="0" sz="14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Arial"/>
                <a:cs typeface="Arial"/>
              </a:rPr>
              <a:t>gebruikers</a:t>
            </a:r>
            <a:endParaRPr sz="1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780"/>
              </a:spcBef>
            </a:pPr>
            <a:r>
              <a:rPr dirty="0" sz="1800" b="0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1800" spc="-5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585858"/>
                </a:solidFill>
                <a:latin typeface="Arial"/>
                <a:cs typeface="Arial"/>
              </a:rPr>
              <a:t>geluiden</a:t>
            </a:r>
            <a:r>
              <a:rPr dirty="0" sz="1800" spc="-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585858"/>
                </a:solidFill>
                <a:latin typeface="Arial"/>
                <a:cs typeface="Arial"/>
              </a:rPr>
              <a:t>om</a:t>
            </a:r>
            <a:r>
              <a:rPr dirty="0" sz="1800" spc="-4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585858"/>
                </a:solidFill>
                <a:latin typeface="Arial"/>
                <a:cs typeface="Arial"/>
              </a:rPr>
              <a:t>een</a:t>
            </a:r>
            <a:r>
              <a:rPr dirty="0" sz="1800" spc="-4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585858"/>
                </a:solidFill>
                <a:latin typeface="Arial"/>
                <a:cs typeface="Arial"/>
              </a:rPr>
              <a:t>diepe</a:t>
            </a:r>
            <a:r>
              <a:rPr dirty="0" sz="1800" spc="-1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585858"/>
                </a:solidFill>
                <a:latin typeface="Arial"/>
                <a:cs typeface="Arial"/>
              </a:rPr>
              <a:t>buikademhaling</a:t>
            </a:r>
            <a:r>
              <a:rPr dirty="0" sz="1800" spc="-1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0">
                <a:solidFill>
                  <a:srgbClr val="585858"/>
                </a:solidFill>
                <a:latin typeface="Arial"/>
                <a:cs typeface="Arial"/>
              </a:rPr>
              <a:t>te</a:t>
            </a:r>
            <a:r>
              <a:rPr dirty="0" sz="1800" spc="-3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0">
                <a:solidFill>
                  <a:srgbClr val="585858"/>
                </a:solidFill>
                <a:latin typeface="Arial"/>
                <a:cs typeface="Arial"/>
              </a:rPr>
              <a:t>oefenen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2024-11-14T13:22:00Z</dcterms:created>
  <dcterms:modified xsi:type="dcterms:W3CDTF">2024-11-14T13:22:00Z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2024-11-14T00:00:00Z</vt:filetime>
  </property>
  <property fmtid="{D5CDD505-2E9C-101B-9397-08002B2CF9AE}" pid="5" name="Producer">
    <vt:lpwstr>3-Heights(TM) PDF Security Shell 4.8.25.2 (http://www.pdf-tools.com)</vt:lpwstr>
  </property>
</Properties>
</file>