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987" y="245744"/>
            <a:ext cx="641730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6614" y="4022242"/>
            <a:ext cx="3779520" cy="537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3540"/>
            <a:ext cx="717169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672" y="1622882"/>
            <a:ext cx="6024245" cy="356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qqmcYKqVe-w" TargetMode="External"/><Relationship Id="rId4" Type="http://schemas.openxmlformats.org/officeDocument/2006/relationships/image" Target="../media/image8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apotheken.de/medikamente/wirkstoffe/11019-diabetes-selbstmanagement-mit-apps" TargetMode="External"/><Relationship Id="rId4" Type="http://schemas.openxmlformats.org/officeDocument/2006/relationships/hyperlink" Target="https://www.explainthatstuff.com/how-pedometers-work.html" TargetMode="External"/><Relationship Id="rId5" Type="http://schemas.openxmlformats.org/officeDocument/2006/relationships/hyperlink" Target="http://www.explainthatstuff.com/how-pedometers-work.html" TargetMode="External"/><Relationship Id="rId6" Type="http://schemas.openxmlformats.org/officeDocument/2006/relationships/hyperlink" Target="https://www.makeuseof.com/mental-health-apps-for-seniors/" TargetMode="External"/><Relationship Id="rId7" Type="http://schemas.openxmlformats.org/officeDocument/2006/relationships/hyperlink" Target="https://waterminder.com/" TargetMode="Externa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7.png"/><Relationship Id="rId4" Type="http://schemas.openxmlformats.org/officeDocument/2006/relationships/image" Target="../media/image58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0.png"/><Relationship Id="rId4" Type="http://schemas.openxmlformats.org/officeDocument/2006/relationships/hyperlink" Target="http://www.youtube.com/watch?v=dd_OFjR8dBI" TargetMode="External"/><Relationship Id="rId5" Type="http://schemas.openxmlformats.org/officeDocument/2006/relationships/image" Target="../media/image61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64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5.png"/><Relationship Id="rId4" Type="http://schemas.openxmlformats.org/officeDocument/2006/relationships/hyperlink" Target="http://www.youtube.com/watch?v=XuwP5iOB-gs" TargetMode="External"/><Relationship Id="rId5" Type="http://schemas.openxmlformats.org/officeDocument/2006/relationships/image" Target="../media/image66.jp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5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hyperlink" Target="http://www.youtube.com/watch?v=PAJ2GXzaJtQ" TargetMode="External"/><Relationship Id="rId6" Type="http://schemas.openxmlformats.org/officeDocument/2006/relationships/image" Target="../media/image70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71.png"/><Relationship Id="rId4" Type="http://schemas.openxmlformats.org/officeDocument/2006/relationships/hyperlink" Target="http://www.youtube.com/watch?v=cFvGAL9tesM" TargetMode="External"/><Relationship Id="rId5" Type="http://schemas.openxmlformats.org/officeDocument/2006/relationships/image" Target="../media/image7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dictation.io/speech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ekMo595b1GI" TargetMode="External"/><Relationship Id="rId4" Type="http://schemas.openxmlformats.org/officeDocument/2006/relationships/image" Target="../media/image73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UJA7ALVaxDs" TargetMode="External"/><Relationship Id="rId4" Type="http://schemas.openxmlformats.org/officeDocument/2006/relationships/image" Target="../media/image74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X_c60edMajM" TargetMode="External"/><Relationship Id="rId4" Type="http://schemas.openxmlformats.org/officeDocument/2006/relationships/image" Target="../media/image75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vDUMIAfjBIc" TargetMode="External"/><Relationship Id="rId4" Type="http://schemas.openxmlformats.org/officeDocument/2006/relationships/image" Target="../media/image76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7.jp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washington.edu/doit/programs/accessengineering/adept/adept-accessibility-briefs/assistive-robotics-activities-daily" TargetMode="External"/><Relationship Id="rId4" Type="http://schemas.openxmlformats.org/officeDocument/2006/relationships/hyperlink" Target="http://www.washington.edu/doit/programs/accessengineering/adept/adept-accessibility-" TargetMode="External"/><Relationship Id="rId5" Type="http://schemas.openxmlformats.org/officeDocument/2006/relationships/hyperlink" Target="https://www.researchgate.net/publication/343611471_Application_Areas_of_AI" TargetMode="External"/><Relationship Id="rId6" Type="http://schemas.openxmlformats.org/officeDocument/2006/relationships/hyperlink" Target="http://www.researchgate.net/publication/343611471_Application_Areas_of_AI" TargetMode="External"/><Relationship Id="rId7" Type="http://schemas.openxmlformats.org/officeDocument/2006/relationships/hyperlink" Target="https://link.springer.com/article/10.1007/s12369-023-01024-x" TargetMode="External"/><Relationship Id="rId8" Type="http://schemas.openxmlformats.org/officeDocument/2006/relationships/hyperlink" Target="https://www.paroseal.co.uk/" TargetMode="External"/><Relationship Id="rId9" Type="http://schemas.openxmlformats.org/officeDocument/2006/relationships/hyperlink" Target="https://researchoutreach.org/articles/social-robots-new-perspective-healthcare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youtu.be/TfkHrvct1hg?si=aBF9nWCqGMGWAXtA" TargetMode="External"/><Relationship Id="rId4" Type="http://schemas.openxmlformats.org/officeDocument/2006/relationships/hyperlink" Target="https://youtu.be/uEPs-RL_VlQ?si=KcgDEuH1Lk5Pmvk_" TargetMode="External"/><Relationship Id="rId5" Type="http://schemas.openxmlformats.org/officeDocument/2006/relationships/hyperlink" Target="http://www.youtube.com/watch?v=uEPs-RL_VlQ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://www.youtube.com/watch?v=TfkHrvct1hg" TargetMode="External"/><Relationship Id="rId8" Type="http://schemas.openxmlformats.org/officeDocument/2006/relationships/image" Target="../media/image1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LhbM-wfLS5c" TargetMode="External"/><Relationship Id="rId4" Type="http://schemas.openxmlformats.org/officeDocument/2006/relationships/image" Target="../media/image1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crosoft.com/en-us/hololens/industry-healthcare" TargetMode="External"/><Relationship Id="rId3" Type="http://schemas.openxmlformats.org/officeDocument/2006/relationships/image" Target="../media/image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4sZY_Daxg1U" TargetMode="External"/><Relationship Id="rId4" Type="http://schemas.openxmlformats.org/officeDocument/2006/relationships/image" Target="../media/image2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health.ec.europa.eu/ehealth-digital-health-and-care/eu-cooperation/ehealth-network_en" TargetMode="External"/><Relationship Id="rId4" Type="http://schemas.openxmlformats.org/officeDocument/2006/relationships/hyperlink" Target="https://www.siilo.com/" TargetMode="External"/><Relationship Id="rId5" Type="http://schemas.openxmlformats.org/officeDocument/2006/relationships/hyperlink" Target="https://www.medtext.eu/en" TargetMode="External"/><Relationship Id="rId6" Type="http://schemas.openxmlformats.org/officeDocument/2006/relationships/hyperlink" Target="https://www.microsoft.com/en-us/hololens/industry-healthcare" TargetMode="External"/><Relationship Id="rId7" Type="http://schemas.openxmlformats.org/officeDocument/2006/relationships/hyperlink" Target="https://dictation.io/speech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twbG5yQhlMg" TargetMode="External"/><Relationship Id="rId4" Type="http://schemas.openxmlformats.org/officeDocument/2006/relationships/image" Target="../media/image37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g-Aomlmt8VQ" TargetMode="External"/><Relationship Id="rId4" Type="http://schemas.openxmlformats.org/officeDocument/2006/relationships/image" Target="../media/image38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9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youtu.be/YW99DHOl098?si=2UwE_Y8Ka-4uGiGZ" TargetMode="External"/><Relationship Id="rId4" Type="http://schemas.openxmlformats.org/officeDocument/2006/relationships/hyperlink" Target="http://www.youtube.com/watch?v=YW99DHOl098" TargetMode="External"/><Relationship Id="rId5" Type="http://schemas.openxmlformats.org/officeDocument/2006/relationships/image" Target="../media/image40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1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livy-care.com/en/" TargetMode="Externa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livy-care.com/en/" TargetMode="External"/><Relationship Id="rId4" Type="http://schemas.openxmlformats.org/officeDocument/2006/relationships/hyperlink" Target="https://youtu.be/YW99DHOl098?si=2UwE_Y8Ka-4uGiGZ" TargetMode="External"/><Relationship Id="rId5" Type="http://schemas.openxmlformats.org/officeDocument/2006/relationships/hyperlink" Target="https://www.youtube.com/watch?v=YW99DHOl098" TargetMode="Externa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3.jpg"/><Relationship Id="rId4" Type="http://schemas.openxmlformats.org/officeDocument/2006/relationships/hyperlink" Target="http://www.youtube.com/watch?v=sst58AePAWg" TargetMode="External"/><Relationship Id="rId5" Type="http://schemas.openxmlformats.org/officeDocument/2006/relationships/image" Target="../media/image4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8.jpg"/><Relationship Id="rId4" Type="http://schemas.openxmlformats.org/officeDocument/2006/relationships/hyperlink" Target="http://www.youtube.com/watch?v=2RaASr6PGAI" TargetMode="External"/><Relationship Id="rId5" Type="http://schemas.openxmlformats.org/officeDocument/2006/relationships/image" Target="../media/image4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7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LNVTW_LPOO8" TargetMode="External"/><Relationship Id="rId4" Type="http://schemas.openxmlformats.org/officeDocument/2006/relationships/image" Target="../media/image50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2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BvnfL1wi-e4" TargetMode="External"/><Relationship Id="rId4" Type="http://schemas.openxmlformats.org/officeDocument/2006/relationships/image" Target="../media/image53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4.pn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5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google.com/store/apps/details?id=nl.cvz.fk" TargetMode="External"/><Relationship Id="rId3" Type="http://schemas.openxmlformats.org/officeDocument/2006/relationships/hyperlink" Target="https://itunes.apple.com/nl/app/fk/id472432046?mt=8" TargetMode="External"/><Relationship Id="rId4" Type="http://schemas.openxmlformats.org/officeDocument/2006/relationships/hyperlink" Target="https://www.apotheek.nl/" TargetMode="External"/><Relationship Id="rId5" Type="http://schemas.openxmlformats.org/officeDocument/2006/relationships/hyperlink" Target="https://play.google.com/store/apps/details?id=nl.knmp.appotheek" TargetMode="External"/><Relationship Id="rId6" Type="http://schemas.openxmlformats.org/officeDocument/2006/relationships/hyperlink" Target="https://itunes.apple.com/nl/app/appotheek/id771784777?l=en" TargetMode="External"/><Relationship Id="rId7" Type="http://schemas.openxmlformats.org/officeDocument/2006/relationships/hyperlink" Target="https://play.google.com/store/apps/details?id=nl.boomerweb.medicatiecontroleapp" TargetMode="External"/><Relationship Id="rId8" Type="http://schemas.openxmlformats.org/officeDocument/2006/relationships/hyperlink" Target="https://itunes.apple.com/nl/app/medicatie-controle-app/id897886574?mt=8" TargetMode="External"/><Relationship Id="rId9" Type="http://schemas.openxmlformats.org/officeDocument/2006/relationships/hyperlink" Target="https://www.zorgvoorbeter.nl/risicosignalering/app-risicoscan" TargetMode="External"/><Relationship Id="rId10" Type="http://schemas.openxmlformats.org/officeDocument/2006/relationships/hyperlink" Target="https://play.google.com/store/apps/details?id=com.vilans.zorgvoorbeter2" TargetMode="External"/><Relationship Id="rId11" Type="http://schemas.openxmlformats.org/officeDocument/2006/relationships/hyperlink" Target="https://itunes.apple.com/nl/app/risicoscan-ouderenzorg/id979245929?mt=8" TargetMode="External"/><Relationship Id="rId12" Type="http://schemas.openxmlformats.org/officeDocument/2006/relationships/hyperlink" Target="https://play.google.com/store/apps/details?id=com.stefanroobol.verpleegkundigrekenen&amp;hl=nl" TargetMode="External"/><Relationship Id="rId13" Type="http://schemas.openxmlformats.org/officeDocument/2006/relationships/hyperlink" Target="https://itunes.apple.com/nl/app/verpleegkundig-rekenen-lite/id1003156637?mt=8" TargetMode="External"/><Relationship Id="rId14" Type="http://schemas.openxmlformats.org/officeDocument/2006/relationships/hyperlink" Target="https://www.hartstichting.nl/doe-mee/apps" TargetMode="External"/><Relationship Id="rId15" Type="http://schemas.openxmlformats.org/officeDocument/2006/relationships/hyperlink" Target="https://play.google.com/store/apps/details?id=nl.hartstichting.reanimatie&amp;hl=nl" TargetMode="External"/><Relationship Id="rId16" Type="http://schemas.openxmlformats.org/officeDocument/2006/relationships/hyperlink" Target="https://itunes.apple.com/nl/app/reanimatie/id516516821?mt=8" TargetMode="External"/><Relationship Id="rId17" Type="http://schemas.openxmlformats.org/officeDocument/2006/relationships/hyperlink" Target="https://www.moetiknaardedokter.nl/" TargetMode="External"/><Relationship Id="rId18" Type="http://schemas.openxmlformats.org/officeDocument/2006/relationships/hyperlink" Target="https://play.google.com/store/apps/details?id=nl.moetiknaardedokter.app&amp;hl=nl" TargetMode="External"/><Relationship Id="rId19" Type="http://schemas.openxmlformats.org/officeDocument/2006/relationships/hyperlink" Target="https://itunes.apple.com/nl/app/moet-ik-naar-de-dokter/id527929945?mt=8" TargetMode="External"/><Relationship Id="rId20" Type="http://schemas.openxmlformats.org/officeDocument/2006/relationships/hyperlink" Target="https://www.nhg.org/winkel/producten/nhg-standaarden-abonnement-samenvattingskaartjes-op-mobiele-telefoon" TargetMode="External"/><Relationship Id="rId21" Type="http://schemas.openxmlformats.org/officeDocument/2006/relationships/hyperlink" Target="https://play.google.com/store/apps/details?id=com.fournet.nhg.android" TargetMode="External"/><Relationship Id="rId22" Type="http://schemas.openxmlformats.org/officeDocument/2006/relationships/hyperlink" Target="https://itunes.apple.com/nl/app/nhg-standaarden/id531685211?mt=8" TargetMode="External"/><Relationship Id="rId23" Type="http://schemas.openxmlformats.org/officeDocument/2006/relationships/hyperlink" Target="https://play.google.com/store/apps/details?id=com.guppiesinthedark.apps.vws" TargetMode="External"/><Relationship Id="rId24" Type="http://schemas.openxmlformats.org/officeDocument/2006/relationships/hyperlink" Target="https://itunes.apple.com/nl/app/meldcode/id431602913?mt=8" TargetMode="External"/><Relationship Id="rId25" Type="http://schemas.openxmlformats.org/officeDocument/2006/relationships/hyperlink" Target="https://www.youtube.com/watch?v=l8_6KwYIlX8" TargetMode="External"/><Relationship Id="rId26" Type="http://schemas.openxmlformats.org/officeDocument/2006/relationships/hyperlink" Target="https://play.google.com/store/apps/details?id=com.mds.apps.nursing" TargetMode="External"/><Relationship Id="rId27" Type="http://schemas.openxmlformats.org/officeDocument/2006/relationships/hyperlink" Target="https://itunes.apple.com/nl/app/nursing-calculator/id528522615?mt=8" TargetMode="External"/><Relationship Id="rId28" Type="http://schemas.openxmlformats.org/officeDocument/2006/relationships/image" Target="../media/image56.png"/><Relationship Id="rId29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2015" y="1932508"/>
            <a:ext cx="4525645" cy="183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Outlook-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kalender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gerne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lære,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booker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Outlook-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kalender,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styr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kalender!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24402" y="1113281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29225" y="4181957"/>
            <a:ext cx="337439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Outlook-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kalenderen</a:t>
            </a:r>
            <a:r>
              <a:rPr dirty="0" sz="9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begyndere</a:t>
            </a:r>
            <a:endParaRPr sz="9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(2024)</a:t>
            </a:r>
            <a:endParaRPr sz="9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/www.youtube.com/watch?v=qqmcYKqVe-</a:t>
            </a:r>
            <a:r>
              <a:rPr dirty="0" u="sng" sz="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1911" y="2191511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877055"/>
            <a:ext cx="1385316" cy="1225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64516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Flere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eksempler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00">
                <a:solidFill>
                  <a:srgbClr val="379C73"/>
                </a:solidFill>
              </a:rPr>
              <a:t>sundhedsapps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(engelsk)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1802" y="814393"/>
            <a:ext cx="7872730" cy="420814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585858"/>
              </a:buClr>
              <a:buFont typeface="Arial"/>
              <a:buChar char="●"/>
              <a:tabLst>
                <a:tab pos="240665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Sleep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Time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Azumio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5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koster: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5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Mål: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søvnmønstre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søvneffektivitet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5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det: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spore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frekvens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dyb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søvn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udhvilede.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800">
              <a:latin typeface="Arial"/>
              <a:cs typeface="Arial"/>
            </a:endParaRPr>
          </a:p>
          <a:p>
            <a:pPr marL="304800" indent="-280035">
              <a:lnSpc>
                <a:spcPct val="100000"/>
              </a:lnSpc>
              <a:buClr>
                <a:srgbClr val="000000"/>
              </a:buClr>
              <a:buSzPct val="88888"/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Bellybio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interaktiv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vejrtrækning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RelaxLine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70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koster: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8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860"/>
              </a:spcBef>
              <a:buChar char="○"/>
              <a:tabLst>
                <a:tab pos="469265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Træk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vejret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roligt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tempo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opnå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ro</a:t>
            </a:r>
            <a:endParaRPr sz="1800">
              <a:latin typeface="Arial"/>
              <a:cs typeface="Arial"/>
            </a:endParaRPr>
          </a:p>
          <a:p>
            <a:pPr lvl="1" marL="469900" marR="1430020" indent="-228600">
              <a:lnSpc>
                <a:spcPts val="3030"/>
              </a:lnSpc>
              <a:spcBef>
                <a:spcPts val="95"/>
              </a:spcBef>
              <a:buChar char="○"/>
              <a:tabLst>
                <a:tab pos="469900" algn="l"/>
              </a:tabLst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placere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mobiltelefonen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maven,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brugerne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lydene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dyb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abdominal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vejrtrækning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7527"/>
            <a:ext cx="8046720" cy="194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findes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mange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sundhedsværktøjer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selvmonitorering,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forbedre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livskvaliteten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plejekrævende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mennesker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dermed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også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lette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plejer.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udvalgte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skridttæller,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drikkepåmindelse,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diabetesbehandling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sundhed,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eksempler,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nyttige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klienter.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måske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bemærket,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typisk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intuitive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brugervenlige.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først</a:t>
            </a:r>
            <a:r>
              <a:rPr dirty="0" sz="15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forstået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funktionalitet,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bør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nemt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navigere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fleste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apps.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8315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Føler</a:t>
            </a:r>
            <a:r>
              <a:rPr dirty="0" sz="14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sikker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på,</a:t>
            </a:r>
            <a:r>
              <a:rPr dirty="0" sz="14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forklare</a:t>
            </a:r>
            <a:r>
              <a:rPr dirty="0" sz="14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funktionaliteten</a:t>
            </a:r>
            <a:r>
              <a:rPr dirty="0" sz="14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disse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kunder?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ville 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vide?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forestiller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diskutere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skridttæller,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vandpåmindelse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4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diabetesbehandling</a:t>
            </a:r>
            <a:r>
              <a:rPr dirty="0" sz="1400" spc="4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400" spc="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dine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kunder?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12919" y="2399487"/>
            <a:ext cx="383476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610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4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125">
                <a:solidFill>
                  <a:srgbClr val="FFC000"/>
                </a:solidFill>
                <a:latin typeface="Liberation Sans Narrow"/>
                <a:cs typeface="Liberation Sans Narrow"/>
              </a:rPr>
              <a:t>gået!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3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155953"/>
            <a:ext cx="6675755" cy="1690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Apotheken.de: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bringer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Diabetes-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Apps?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Diabetes-Selbstmanagement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mit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(2015).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https://www.apotheken.de/medikamente/wirkstoffe/11019-diabetes-selbstmanagement-mit-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apps</a:t>
            </a:r>
            <a:r>
              <a:rPr dirty="0" u="none" sz="1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Forklar</a:t>
            </a:r>
            <a:r>
              <a:rPr dirty="0" u="none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slags:</a:t>
            </a:r>
            <a:r>
              <a:rPr dirty="0" u="none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Skridttæller (2023):</a:t>
            </a:r>
            <a:r>
              <a:rPr dirty="0" u="none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www.explainthatstuff.com/how-pedometers-work.html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af.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u="none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u="none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bedste</a:t>
            </a:r>
            <a:r>
              <a:rPr dirty="0" u="none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u="none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u="none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sundhed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seniorer</a:t>
            </a:r>
            <a:r>
              <a:rPr dirty="0" u="none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(2023).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</a:t>
            </a:r>
            <a:r>
              <a:rPr dirty="0" u="none" sz="1800" spc="-10">
                <a:solidFill>
                  <a:srgbClr val="585858"/>
                </a:solidFill>
                <a:latin typeface="Arial"/>
                <a:cs typeface="Arial"/>
              </a:rPr>
              <a:t>makeuseof.com/mental-health-apps-for-seniors/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WaterMinder:</a:t>
            </a:r>
            <a:r>
              <a:rPr dirty="0" sz="1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//waterminder.com/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84779" y="2164842"/>
            <a:ext cx="3850004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02740" marR="1669414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dirty="0" sz="2400" spc="100">
                <a:solidFill>
                  <a:srgbClr val="FFFFFF"/>
                </a:solidFill>
                <a:latin typeface="Liberation Sans Narrow"/>
                <a:cs typeface="Liberation Sans Narrow"/>
              </a:rPr>
              <a:t>Robotteknoloąi</a:t>
            </a:r>
            <a:r>
              <a:rPr dirty="0" sz="24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14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4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70">
                <a:solidFill>
                  <a:srgbClr val="FFFFFF"/>
                </a:solidFill>
                <a:latin typeface="Liberation Sans Narrow"/>
                <a:cs typeface="Liberation Sans Narrow"/>
              </a:rPr>
              <a:t>fysisk</a:t>
            </a:r>
            <a:r>
              <a:rPr dirty="0" sz="2400" spc="6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400" spc="105">
                <a:solidFill>
                  <a:srgbClr val="FFFFFF"/>
                </a:solidFill>
                <a:latin typeface="Liberation Sans Narrow"/>
                <a:cs typeface="Liberation Sans Narrow"/>
              </a:rPr>
              <a:t>støtte</a:t>
            </a:r>
            <a:endParaRPr sz="2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8721" y="1978650"/>
            <a:ext cx="8226425" cy="2715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koordinere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tidsplan,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kolleger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aktiviteter,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også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indblik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tidsplan.</a:t>
            </a:r>
            <a:r>
              <a:rPr dirty="0" sz="18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måde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forbedres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overordnede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team!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096010" marR="450215" indent="-640715">
              <a:lnSpc>
                <a:spcPct val="1401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Anerkender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fordelene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bruge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kalendere?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Hvis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ikke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allerede,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så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planer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om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bruge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dem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fremtiden?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9888" y="1088517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198120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Typer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195">
                <a:solidFill>
                  <a:srgbClr val="FFC000"/>
                </a:solidFill>
              </a:rPr>
              <a:t>af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75">
                <a:solidFill>
                  <a:srgbClr val="FFC000"/>
                </a:solidFill>
              </a:rPr>
              <a:t>robotter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46151" y="1094359"/>
            <a:ext cx="3278504" cy="3679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73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Oversigt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over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robotteknologi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buAutoNum type="arabicPeriod" startAt="2"/>
              <a:tabLst>
                <a:tab pos="3067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Robotteknologi</a:t>
            </a:r>
            <a:r>
              <a:rPr dirty="0" sz="1600" spc="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og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4">
                <a:solidFill>
                  <a:srgbClr val="FFC000"/>
                </a:solidFill>
                <a:latin typeface="Arial Black"/>
                <a:cs typeface="Arial Black"/>
              </a:rPr>
              <a:t>fysisk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støtte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plejepersonale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kunder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Eksempler</a:t>
            </a:r>
            <a:r>
              <a:rPr dirty="0" sz="1000" spc="1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1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0">
                <a:solidFill>
                  <a:srgbClr val="585858"/>
                </a:solidFill>
                <a:latin typeface="Liberation Sans Narrow"/>
                <a:cs typeface="Liberation Sans Narrow"/>
              </a:rPr>
              <a:t>videoer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165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buAutoNum type="arabicPeriod" startAt="2"/>
              <a:tabLst>
                <a:tab pos="306705" algn="l"/>
              </a:tabLst>
            </a:pP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Sociale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robotter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Teknisk</a:t>
            </a:r>
            <a:r>
              <a:rPr dirty="0" sz="1000" spc="2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indsigt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mødt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Pepper?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Video</a:t>
            </a: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spcBef>
                <a:spcPts val="484"/>
              </a:spcBef>
              <a:buAutoNum type="arabicPeriod" startAt="2"/>
              <a:tabLst>
                <a:tab pos="3067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Kognitive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hjælper</a:t>
            </a:r>
            <a:r>
              <a:rPr dirty="0" baseline="27777" sz="900" spc="-28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7777" sz="900" spc="2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obotter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63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Robotter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kognitiv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assistance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mødt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Pepper?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Video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Eksempel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Holland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Tessa</a:t>
            </a:r>
            <a:endParaRPr sz="1000">
              <a:latin typeface="Liberation Sans Narrow"/>
              <a:cs typeface="Liberation Sans Narrow"/>
            </a:endParaRPr>
          </a:p>
          <a:p>
            <a:pPr marL="306705" indent="-282575">
              <a:lnSpc>
                <a:spcPct val="100000"/>
              </a:lnSpc>
              <a:spcBef>
                <a:spcPts val="700"/>
              </a:spcBef>
              <a:buAutoNum type="arabicPeriod" startAt="2"/>
              <a:tabLst>
                <a:tab pos="306705" algn="l"/>
              </a:tabLst>
            </a:pPr>
            <a:r>
              <a:rPr dirty="0" sz="1600" spc="-165">
                <a:solidFill>
                  <a:srgbClr val="FFC000"/>
                </a:solidFill>
                <a:latin typeface="Arial Black"/>
                <a:cs typeface="Arial Black"/>
              </a:rPr>
              <a:t>Accept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robotter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ts val="1195"/>
              </a:lnSpc>
              <a:spcBef>
                <a:spcPts val="445"/>
              </a:spcBef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Accept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af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robotteknologi</a:t>
            </a:r>
            <a:endParaRPr sz="1000">
              <a:latin typeface="Liberation Sans Narrow"/>
              <a:cs typeface="Liberation Sans Narrow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Font typeface="Arial"/>
              <a:buChar char="•"/>
              <a:tabLst>
                <a:tab pos="42735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Etiske</a:t>
            </a:r>
            <a:r>
              <a:rPr dirty="0" sz="1000" spc="1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overvejelser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6082" y="1379347"/>
            <a:ext cx="4772660" cy="150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29299"/>
              </a:lnSpc>
              <a:spcBef>
                <a:spcPts val="100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findes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række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robotter,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som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bruges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pleje-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og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terapisektoren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Ved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gøre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brug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af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robotteknologi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fysisk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støtte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kan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8699"/>
              </a:lnSpc>
              <a:spcBef>
                <a:spcPts val="15"/>
              </a:spcBef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sundhedspersonalet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udføre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deres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arbejde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bedre</a:t>
            </a:r>
            <a:r>
              <a:rPr dirty="0" sz="1500" spc="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selv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sig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sunde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raske.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929127" y="1508760"/>
            <a:ext cx="5758180" cy="3394075"/>
            <a:chOff x="2929127" y="1508760"/>
            <a:chExt cx="5758180" cy="339407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127" y="3662172"/>
              <a:ext cx="1240536" cy="12405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7276" y="1508760"/>
              <a:ext cx="3049524" cy="25862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6446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INDHOLD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2001088"/>
            <a:ext cx="6627495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fors</a:t>
            </a:r>
            <a:r>
              <a:rPr dirty="0" sz="5800" spc="-26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245370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5800" spc="-5" b="1">
                <a:solidFill>
                  <a:srgbClr val="3E3E3E"/>
                </a:solidFill>
                <a:latin typeface="Arial"/>
                <a:cs typeface="Arial"/>
              </a:rPr>
              <a:t>ellig</a:t>
            </a:r>
            <a:r>
              <a:rPr dirty="0" sz="5800" spc="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5800" spc="-2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typer</a:t>
            </a:r>
            <a:r>
              <a:rPr dirty="0" sz="5800" spc="-2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af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robotter?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26377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Typer</a:t>
            </a:r>
            <a:r>
              <a:rPr dirty="0" spc="-105"/>
              <a:t> </a:t>
            </a:r>
            <a:r>
              <a:rPr dirty="0" spc="-295"/>
              <a:t>af</a:t>
            </a:r>
            <a:r>
              <a:rPr dirty="0" spc="-120"/>
              <a:t> robotter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1568" y="1468653"/>
            <a:ext cx="6770370" cy="1286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Pepper,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Zora,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Paro,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Tessa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-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alle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navne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på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robotter,</a:t>
            </a:r>
            <a:r>
              <a:rPr dirty="0" sz="16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bruges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i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sundhedssektoren.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Nogle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designet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træne</a:t>
            </a:r>
            <a:r>
              <a:rPr dirty="0" sz="16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hjælpe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med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daglige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aktiviteter,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mens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andre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giver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støtte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daglige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rutiner.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Hvad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forskellige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typer robotter,</a:t>
            </a:r>
            <a:r>
              <a:rPr dirty="0" sz="16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kan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hjælpe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dig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dit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arbejde?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756410" y="1107186"/>
            <a:ext cx="2682240" cy="1609725"/>
          </a:xfrm>
          <a:custGeom>
            <a:avLst/>
            <a:gdLst/>
            <a:ahLst/>
            <a:cxnLst/>
            <a:rect l="l" t="t" r="r" b="b"/>
            <a:pathLst>
              <a:path w="2682240" h="1609725">
                <a:moveTo>
                  <a:pt x="2682240" y="0"/>
                </a:moveTo>
                <a:lnTo>
                  <a:pt x="0" y="0"/>
                </a:lnTo>
                <a:lnTo>
                  <a:pt x="0" y="1609344"/>
                </a:lnTo>
                <a:lnTo>
                  <a:pt x="2682240" y="1609344"/>
                </a:lnTo>
                <a:lnTo>
                  <a:pt x="2682240" y="0"/>
                </a:lnTo>
                <a:close/>
              </a:path>
            </a:pathLst>
          </a:custGeom>
          <a:solidFill>
            <a:srgbClr val="BE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959991" y="994664"/>
            <a:ext cx="2273935" cy="63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395"/>
              </a:lnSpc>
              <a:spcBef>
                <a:spcPts val="10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Robotter</a:t>
            </a:r>
            <a:r>
              <a:rPr dirty="0" sz="2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fysisk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2395"/>
              </a:lnSpc>
            </a:pP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assistance: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62454" y="1570990"/>
            <a:ext cx="2467610" cy="120967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hjælpe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plejepersonale</a:t>
            </a:r>
            <a:r>
              <a:rPr dirty="0" sz="21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fysiske opgaver.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706873" y="1107186"/>
            <a:ext cx="2682240" cy="1609725"/>
          </a:xfrm>
          <a:custGeom>
            <a:avLst/>
            <a:gdLst/>
            <a:ahLst/>
            <a:cxnLst/>
            <a:rect l="l" t="t" r="r" b="b"/>
            <a:pathLst>
              <a:path w="2682240" h="1609725">
                <a:moveTo>
                  <a:pt x="2682239" y="0"/>
                </a:moveTo>
                <a:lnTo>
                  <a:pt x="0" y="0"/>
                </a:lnTo>
                <a:lnTo>
                  <a:pt x="0" y="1609344"/>
                </a:lnTo>
                <a:lnTo>
                  <a:pt x="2682239" y="1609344"/>
                </a:lnTo>
                <a:lnTo>
                  <a:pt x="2682239" y="0"/>
                </a:lnTo>
                <a:close/>
              </a:path>
            </a:pathLst>
          </a:custGeom>
          <a:solidFill>
            <a:srgbClr val="BE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982971" y="994664"/>
            <a:ext cx="2128520" cy="633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395"/>
              </a:lnSpc>
              <a:spcBef>
                <a:spcPts val="100"/>
              </a:spcBef>
            </a:pPr>
            <a:r>
              <a:rPr dirty="0" sz="2100" b="1">
                <a:solidFill>
                  <a:srgbClr val="FFFFFF"/>
                </a:solidFill>
                <a:latin typeface="Arial"/>
                <a:cs typeface="Arial"/>
              </a:rPr>
              <a:t>Sociale</a:t>
            </a:r>
            <a:r>
              <a:rPr dirty="0" sz="2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robotter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algn="ctr" marL="1270">
              <a:lnSpc>
                <a:spcPts val="2395"/>
              </a:lnSpc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at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03723" y="1570990"/>
            <a:ext cx="2288540" cy="120967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 marL="12700" marR="5080">
              <a:lnSpc>
                <a:spcPts val="2270"/>
              </a:lnSpc>
              <a:spcBef>
                <a:spcPts val="380"/>
              </a:spcBef>
            </a:pP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brugernes generelle velbefindende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gennem</a:t>
            </a:r>
            <a:r>
              <a:rPr dirty="0" sz="2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følgeskab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231642" y="2984754"/>
            <a:ext cx="2682240" cy="1609725"/>
          </a:xfrm>
          <a:custGeom>
            <a:avLst/>
            <a:gdLst/>
            <a:ahLst/>
            <a:cxnLst/>
            <a:rect l="l" t="t" r="r" b="b"/>
            <a:pathLst>
              <a:path w="2682240" h="1609725">
                <a:moveTo>
                  <a:pt x="2682239" y="0"/>
                </a:moveTo>
                <a:lnTo>
                  <a:pt x="0" y="0"/>
                </a:lnTo>
                <a:lnTo>
                  <a:pt x="0" y="1609344"/>
                </a:lnTo>
                <a:lnTo>
                  <a:pt x="2682239" y="1609344"/>
                </a:lnTo>
                <a:lnTo>
                  <a:pt x="2682239" y="0"/>
                </a:lnTo>
                <a:close/>
              </a:path>
            </a:pathLst>
          </a:custGeom>
          <a:solidFill>
            <a:srgbClr val="BE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338321" y="2873120"/>
            <a:ext cx="2467610" cy="178625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L="12065" marR="5080" indent="-1270">
              <a:lnSpc>
                <a:spcPct val="90000"/>
              </a:lnSpc>
              <a:spcBef>
                <a:spcPts val="350"/>
              </a:spcBef>
            </a:pPr>
            <a:r>
              <a:rPr dirty="0" sz="2100" spc="-10" b="1">
                <a:solidFill>
                  <a:srgbClr val="FFFFFF"/>
                </a:solidFill>
                <a:latin typeface="Arial"/>
                <a:cs typeface="Arial"/>
              </a:rPr>
              <a:t>Kognitiv robotteknologi: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designet</a:t>
            </a:r>
            <a:r>
              <a:rPr dirty="0" sz="2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2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hjælpe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brugere</a:t>
            </a:r>
            <a:r>
              <a:rPr dirty="0" sz="2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2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udføre</a:t>
            </a:r>
            <a:r>
              <a:rPr dirty="0" sz="2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kognitive opgaver.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Robotteknologi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2004136"/>
            <a:ext cx="553783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114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robotter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4800" spc="-50" b="1">
                <a:solidFill>
                  <a:srgbClr val="3E3E3E"/>
                </a:solidFill>
                <a:latin typeface="Arial"/>
                <a:cs typeface="Arial"/>
              </a:rPr>
              <a:t>fysis</a:t>
            </a:r>
            <a:r>
              <a:rPr dirty="0" sz="4800" spc="26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46296" sz="900" spc="-6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 spc="494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støtte?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1451" y="1680306"/>
            <a:ext cx="8362950" cy="1049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Fysisk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støtte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gennem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robotteknologi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indebærer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praktisk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hjælp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forskellige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fysiske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behov.</a:t>
            </a:r>
            <a:r>
              <a:rPr dirty="0" sz="1600" spc="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Det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omfatter</a:t>
            </a:r>
            <a:r>
              <a:rPr dirty="0" sz="16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hjælp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mobilitet,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omlejring,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forflytning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løft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ud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sengen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eller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daglige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opgaver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som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madlavning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rengøring.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451" y="215595"/>
            <a:ext cx="46151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04">
                <a:solidFill>
                  <a:srgbClr val="FFFFFF"/>
                </a:solidFill>
                <a:latin typeface="Arial Black"/>
                <a:cs typeface="Arial Black"/>
              </a:rPr>
              <a:t>Robotteknologi</a:t>
            </a:r>
            <a:r>
              <a:rPr dirty="0" sz="2500" spc="-11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FFFFFF"/>
                </a:solidFill>
                <a:latin typeface="Arial Black"/>
                <a:cs typeface="Arial Black"/>
              </a:rPr>
              <a:t>og</a:t>
            </a:r>
            <a:r>
              <a:rPr dirty="0" sz="2500" spc="-1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10">
                <a:solidFill>
                  <a:srgbClr val="FFFFFF"/>
                </a:solidFill>
                <a:latin typeface="Arial Black"/>
                <a:cs typeface="Arial Black"/>
              </a:rPr>
              <a:t>fysisk</a:t>
            </a:r>
            <a:r>
              <a:rPr dirty="0" sz="25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85">
                <a:solidFill>
                  <a:srgbClr val="FFFFFF"/>
                </a:solidFill>
                <a:latin typeface="Arial Black"/>
                <a:cs typeface="Arial Black"/>
              </a:rPr>
              <a:t>støtte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1614" y="1368708"/>
            <a:ext cx="8063230" cy="218630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630"/>
              </a:spcBef>
              <a:buClr>
                <a:srgbClr val="1F2023"/>
              </a:buClr>
              <a:buFont typeface="Arial"/>
              <a:buChar char="●"/>
              <a:tabLst>
                <a:tab pos="219710" algn="l"/>
              </a:tabLst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Vendlet</a:t>
            </a:r>
            <a:r>
              <a:rPr dirty="0" sz="15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et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elektrisk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vendesystem,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gør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nemt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plejepersonalet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flytte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vende</a:t>
            </a:r>
            <a:endParaRPr sz="15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530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borgeren</a:t>
            </a:r>
            <a:r>
              <a:rPr dirty="0" sz="1500" spc="-6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sengen.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515"/>
              </a:spcBef>
              <a:buClr>
                <a:srgbClr val="1F2023"/>
              </a:buClr>
              <a:buFont typeface="Arial"/>
              <a:buChar char="●"/>
              <a:tabLst>
                <a:tab pos="219710" algn="l"/>
              </a:tabLst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HelpSoq</a:t>
            </a:r>
            <a:r>
              <a:rPr dirty="0" sz="15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hjælp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tage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støttestrømper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på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nemt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uden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kraft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smerte.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675"/>
              </a:spcBef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Elevatorer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Elektrisk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justerbar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seng.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Justerbar</a:t>
            </a:r>
            <a:r>
              <a:rPr dirty="0" sz="1500" spc="-8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brusestol.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Glidende</a:t>
            </a:r>
            <a:r>
              <a:rPr dirty="0" sz="1500" spc="-9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sejl.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Værktøjer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plejepersonale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704" y="1583045"/>
            <a:ext cx="5391785" cy="162750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825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armstøtte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selv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bestikket.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5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kopholder,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der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gør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lettere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glas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kop.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skinne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bøjle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pen.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bladreanordning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læse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bog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uden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holde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den.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grebsjusteringer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til</a:t>
            </a:r>
            <a:r>
              <a:rPr dirty="0" sz="1500" spc="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sikkerhedssele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500" spc="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tandbørste.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892" y="422910"/>
            <a:ext cx="43307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>
                <a:solidFill>
                  <a:srgbClr val="379C73"/>
                </a:solidFill>
              </a:rPr>
              <a:t>Typer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kunder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4209" y="1166215"/>
            <a:ext cx="3874770" cy="2699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95"/>
              </a:spcBef>
            </a:pP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Vendlet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et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elektrisk</a:t>
            </a:r>
            <a:r>
              <a:rPr dirty="0" sz="17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vendesystem,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der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gør</a:t>
            </a:r>
            <a:r>
              <a:rPr dirty="0" sz="17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700" spc="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nemt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for</a:t>
            </a:r>
            <a:r>
              <a:rPr dirty="0" sz="17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plejepersonalet</a:t>
            </a:r>
            <a:r>
              <a:rPr dirty="0" sz="17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at</a:t>
            </a:r>
            <a:r>
              <a:rPr dirty="0" sz="17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flytte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eller</a:t>
            </a:r>
            <a:r>
              <a:rPr dirty="0" sz="1700" spc="-7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borgeren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i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sengen.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Det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reducerer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fysiske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belastning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for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sundhedspersonalet,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optimerer sundhedsprocesserne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forbedrer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effektiviteten,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det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effektivt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til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behandling</a:t>
            </a:r>
            <a:r>
              <a:rPr dirty="0" sz="1700" spc="-7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og</a:t>
            </a:r>
            <a:r>
              <a:rPr dirty="0" sz="1700" spc="-7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forebyggelse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af</a:t>
            </a:r>
            <a:r>
              <a:rPr dirty="0" sz="17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tryksår.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vendlet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217726"/>
            <a:ext cx="4076700" cy="28963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2258060"/>
            <a:ext cx="822896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 2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lærte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understøttet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plejedokumentation,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samt dens fordele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begrænsninger.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programmer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diktere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noter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håndfrit</a:t>
            </a:r>
            <a:r>
              <a:rPr dirty="0" sz="1800" spc="5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direkte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patientjournalen,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strømliner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arbejdsgang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øger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arbejdsdag.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9102" y="1062609"/>
            <a:ext cx="717295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arbej</a:t>
            </a:r>
            <a:r>
              <a:rPr dirty="0" baseline="15432" sz="4050" spc="-33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baseline="15432" sz="4050" spc="-1522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500" spc="-1440">
                <a:solidFill>
                  <a:srgbClr val="FFC000"/>
                </a:solidFill>
                <a:latin typeface="Arial Black"/>
                <a:cs typeface="Arial Black"/>
              </a:rPr>
              <a:t>A</a:t>
            </a:r>
            <a:r>
              <a:rPr dirty="0" baseline="15432" sz="4050" spc="-15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I-</a:t>
            </a:r>
            <a:r>
              <a:rPr dirty="0" sz="2500" spc="-200">
                <a:solidFill>
                  <a:srgbClr val="FFC000"/>
                </a:solidFill>
                <a:latin typeface="Arial Black"/>
                <a:cs typeface="Arial Black"/>
              </a:rPr>
              <a:t>understøttet</a:t>
            </a:r>
            <a:r>
              <a:rPr dirty="0" sz="25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dokumentation</a:t>
            </a:r>
            <a:r>
              <a:rPr dirty="0" sz="25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25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FFC000"/>
                </a:solidFill>
                <a:latin typeface="Arial Black"/>
                <a:cs typeface="Arial Black"/>
              </a:rPr>
              <a:t>pleje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4643"/>
            <a:ext cx="7387590" cy="69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7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dig,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Vendlet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lignende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elektriske vendeplader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vende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7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flytte</a:t>
            </a:r>
            <a:r>
              <a:rPr dirty="0" sz="1700" spc="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klient.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88709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" y="4101084"/>
            <a:ext cx="688847" cy="6888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150721" y="3655821"/>
            <a:ext cx="5553710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5394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Vendlet?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Tror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du,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dette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hjælpemiddel</a:t>
            </a:r>
            <a:r>
              <a:rPr dirty="0" sz="17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lette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fysiske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opgaver?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5327" y="186232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2004136"/>
            <a:ext cx="457835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100"/>
              </a:spcBef>
              <a:tabLst>
                <a:tab pos="2162810" algn="l"/>
              </a:tabLst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sociale </a:t>
            </a:r>
            <a:r>
              <a:rPr dirty="0" sz="4800" spc="-30" b="1">
                <a:solidFill>
                  <a:srgbClr val="3E3E3E"/>
                </a:solidFill>
                <a:latin typeface="Arial"/>
                <a:cs typeface="Arial"/>
              </a:rPr>
              <a:t>robott</a:t>
            </a:r>
            <a:r>
              <a:rPr dirty="0" sz="4800" spc="-268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46296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r?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4682" y="1338477"/>
            <a:ext cx="7322184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84170" marR="5080" indent="-2872105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Sociale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robotter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kommunikerer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interagerer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mennesker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ved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følge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social </a:t>
            </a:r>
            <a:r>
              <a:rPr dirty="0" sz="1600">
                <a:latin typeface="Arial"/>
                <a:cs typeface="Arial"/>
              </a:rPr>
              <a:t>adfærd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og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regler.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75"/>
              <a:t>Sociale</a:t>
            </a:r>
            <a:r>
              <a:rPr dirty="0" spc="-125"/>
              <a:t> </a:t>
            </a:r>
            <a:r>
              <a:rPr dirty="0" spc="-120"/>
              <a:t>robotter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2100072"/>
            <a:ext cx="3456432" cy="2577084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23366"/>
            <a:ext cx="8256270" cy="2714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Sociale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robotter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bruger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kameraer til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optage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analysere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billede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personen.</a:t>
            </a:r>
            <a:r>
              <a:rPr dirty="0" sz="18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Derudover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analyseres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stemme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bevægelsesmønstre</a:t>
            </a:r>
            <a:r>
              <a:rPr dirty="0" sz="18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for</a:t>
            </a:r>
            <a:r>
              <a:rPr dirty="0" sz="18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forstå følelser.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110489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Ligesom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vores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hjerner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bruger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neurale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netværk,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robotter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afhængige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af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algoritmer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fra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kunstig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intelligens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bestemme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persons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følelsesmæssige tilstand.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24980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Teknisk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indsigt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49768" y="129539"/>
            <a:ext cx="966469" cy="527685"/>
            <a:chOff x="8049768" y="129539"/>
            <a:chExt cx="966469" cy="527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9768" y="129539"/>
              <a:ext cx="966216" cy="5273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974" y="377698"/>
            <a:ext cx="323469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39966"/>
                </a:solidFill>
              </a:rPr>
              <a:t>Har</a:t>
            </a:r>
            <a:r>
              <a:rPr dirty="0" spc="-100">
                <a:solidFill>
                  <a:srgbClr val="339966"/>
                </a:solidFill>
              </a:rPr>
              <a:t> </a:t>
            </a:r>
            <a:r>
              <a:rPr dirty="0" spc="-225">
                <a:solidFill>
                  <a:srgbClr val="339966"/>
                </a:solidFill>
              </a:rPr>
              <a:t>du</a:t>
            </a:r>
            <a:r>
              <a:rPr dirty="0" spc="-85">
                <a:solidFill>
                  <a:srgbClr val="339966"/>
                </a:solidFill>
              </a:rPr>
              <a:t> </a:t>
            </a:r>
            <a:r>
              <a:rPr dirty="0" spc="-165">
                <a:solidFill>
                  <a:srgbClr val="339966"/>
                </a:solidFill>
              </a:rPr>
              <a:t>mødt</a:t>
            </a:r>
            <a:r>
              <a:rPr dirty="0" spc="-100">
                <a:solidFill>
                  <a:srgbClr val="339966"/>
                </a:solidFill>
              </a:rPr>
              <a:t> </a:t>
            </a:r>
            <a:r>
              <a:rPr dirty="0" spc="-270">
                <a:solidFill>
                  <a:srgbClr val="339966"/>
                </a:solidFill>
              </a:rPr>
              <a:t>Pepper?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48665" y="1866900"/>
            <a:ext cx="6214745" cy="2621280"/>
            <a:chOff x="248665" y="1866900"/>
            <a:chExt cx="6214745" cy="262128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39" y="1866900"/>
              <a:ext cx="3933444" cy="26212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2473249" y="1043939"/>
                  </a:moveTo>
                  <a:lnTo>
                    <a:pt x="2121408" y="1043939"/>
                  </a:lnTo>
                  <a:lnTo>
                    <a:pt x="2967482" y="1483868"/>
                  </a:lnTo>
                  <a:lnTo>
                    <a:pt x="2473249" y="1043939"/>
                  </a:lnTo>
                  <a:close/>
                </a:path>
                <a:path w="2967990" h="1483995">
                  <a:moveTo>
                    <a:pt x="1912620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2620" y="1252727"/>
                  </a:lnTo>
                  <a:lnTo>
                    <a:pt x="1960494" y="1247214"/>
                  </a:lnTo>
                  <a:lnTo>
                    <a:pt x="2004442" y="1231507"/>
                  </a:lnTo>
                  <a:lnTo>
                    <a:pt x="2043208" y="1206861"/>
                  </a:lnTo>
                  <a:lnTo>
                    <a:pt x="2075541" y="1174528"/>
                  </a:lnTo>
                  <a:lnTo>
                    <a:pt x="2100187" y="1135762"/>
                  </a:lnTo>
                  <a:lnTo>
                    <a:pt x="2115894" y="1091814"/>
                  </a:lnTo>
                  <a:lnTo>
                    <a:pt x="2121408" y="1043939"/>
                  </a:lnTo>
                  <a:lnTo>
                    <a:pt x="2473249" y="1043939"/>
                  </a:lnTo>
                  <a:lnTo>
                    <a:pt x="2121408" y="730757"/>
                  </a:lnTo>
                  <a:lnTo>
                    <a:pt x="2121408" y="208787"/>
                  </a:lnTo>
                  <a:lnTo>
                    <a:pt x="2115894" y="160913"/>
                  </a:lnTo>
                  <a:lnTo>
                    <a:pt x="2100187" y="116965"/>
                  </a:lnTo>
                  <a:lnTo>
                    <a:pt x="2075541" y="78199"/>
                  </a:lnTo>
                  <a:lnTo>
                    <a:pt x="2043208" y="45866"/>
                  </a:lnTo>
                  <a:lnTo>
                    <a:pt x="2004442" y="21220"/>
                  </a:lnTo>
                  <a:lnTo>
                    <a:pt x="1960494" y="5513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620" y="0"/>
                  </a:lnTo>
                  <a:lnTo>
                    <a:pt x="1960494" y="5513"/>
                  </a:lnTo>
                  <a:lnTo>
                    <a:pt x="2004442" y="21220"/>
                  </a:lnTo>
                  <a:lnTo>
                    <a:pt x="2043208" y="45866"/>
                  </a:lnTo>
                  <a:lnTo>
                    <a:pt x="2075541" y="78199"/>
                  </a:lnTo>
                  <a:lnTo>
                    <a:pt x="2100187" y="116965"/>
                  </a:lnTo>
                  <a:lnTo>
                    <a:pt x="2115894" y="160913"/>
                  </a:lnTo>
                  <a:lnTo>
                    <a:pt x="2121408" y="208787"/>
                  </a:lnTo>
                  <a:lnTo>
                    <a:pt x="2121408" y="730757"/>
                  </a:lnTo>
                  <a:lnTo>
                    <a:pt x="2967482" y="1483868"/>
                  </a:lnTo>
                  <a:lnTo>
                    <a:pt x="2121408" y="1043939"/>
                  </a:lnTo>
                  <a:lnTo>
                    <a:pt x="2115894" y="1091814"/>
                  </a:lnTo>
                  <a:lnTo>
                    <a:pt x="2100187" y="1135762"/>
                  </a:lnTo>
                  <a:lnTo>
                    <a:pt x="2075541" y="1174528"/>
                  </a:lnTo>
                  <a:lnTo>
                    <a:pt x="2043208" y="1206861"/>
                  </a:lnTo>
                  <a:lnTo>
                    <a:pt x="2004442" y="1231507"/>
                  </a:lnTo>
                  <a:lnTo>
                    <a:pt x="1960494" y="1247214"/>
                  </a:lnTo>
                  <a:lnTo>
                    <a:pt x="1912620" y="1252727"/>
                  </a:lnTo>
                  <a:lnTo>
                    <a:pt x="1767839" y="1252727"/>
                  </a:lnTo>
                  <a:lnTo>
                    <a:pt x="1237488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399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35355" y="1278382"/>
            <a:ext cx="7437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Pepper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1,20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robot,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plejehjem.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5355" y="2044954"/>
            <a:ext cx="20580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opfatte</a:t>
            </a:r>
            <a:r>
              <a:rPr dirty="0" sz="1200" spc="-20" b="1" i="1">
                <a:latin typeface="Arial"/>
                <a:cs typeface="Arial"/>
              </a:rPr>
              <a:t> mine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omgivelser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og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føre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samtaler </a:t>
            </a:r>
            <a:r>
              <a:rPr dirty="0" sz="1200" b="1" i="1">
                <a:latin typeface="Arial"/>
                <a:cs typeface="Arial"/>
              </a:rPr>
              <a:t>takket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være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mikrofon,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et </a:t>
            </a:r>
            <a:r>
              <a:rPr dirty="0" sz="1200" spc="-10" b="1" i="1">
                <a:latin typeface="Arial"/>
                <a:cs typeface="Arial"/>
              </a:rPr>
              <a:t>3D-</a:t>
            </a:r>
            <a:r>
              <a:rPr dirty="0" sz="1200" b="1" i="1">
                <a:latin typeface="Arial"/>
                <a:cs typeface="Arial"/>
              </a:rPr>
              <a:t>kamera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og </a:t>
            </a:r>
            <a:r>
              <a:rPr dirty="0" sz="1200" spc="-10" b="1" i="1">
                <a:latin typeface="Arial"/>
                <a:cs typeface="Arial"/>
              </a:rPr>
              <a:t>sensorer.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731509" y="1877822"/>
            <a:ext cx="3248025" cy="1568450"/>
            <a:chOff x="5731509" y="1877822"/>
            <a:chExt cx="3248025" cy="1568450"/>
          </a:xfrm>
        </p:grpSpPr>
        <p:sp>
          <p:nvSpPr>
            <p:cNvPr id="14" name="object 14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3013201" y="0"/>
                  </a:moveTo>
                  <a:lnTo>
                    <a:pt x="1309878" y="0"/>
                  </a:lnTo>
                  <a:lnTo>
                    <a:pt x="1261949" y="5521"/>
                  </a:lnTo>
                  <a:lnTo>
                    <a:pt x="1217949" y="21248"/>
                  </a:lnTo>
                  <a:lnTo>
                    <a:pt x="1179136" y="45926"/>
                  </a:lnTo>
                  <a:lnTo>
                    <a:pt x="1146762" y="78300"/>
                  </a:lnTo>
                  <a:lnTo>
                    <a:pt x="1122084" y="117113"/>
                  </a:lnTo>
                  <a:lnTo>
                    <a:pt x="1106357" y="161113"/>
                  </a:lnTo>
                  <a:lnTo>
                    <a:pt x="1100836" y="209041"/>
                  </a:lnTo>
                  <a:lnTo>
                    <a:pt x="1100836" y="731646"/>
                  </a:lnTo>
                  <a:lnTo>
                    <a:pt x="0" y="1542795"/>
                  </a:lnTo>
                  <a:lnTo>
                    <a:pt x="1100836" y="1045209"/>
                  </a:lnTo>
                  <a:lnTo>
                    <a:pt x="3222243" y="1045209"/>
                  </a:lnTo>
                  <a:lnTo>
                    <a:pt x="3222243" y="209041"/>
                  </a:lnTo>
                  <a:lnTo>
                    <a:pt x="3216722" y="161113"/>
                  </a:lnTo>
                  <a:lnTo>
                    <a:pt x="3200995" y="117113"/>
                  </a:lnTo>
                  <a:lnTo>
                    <a:pt x="3176317" y="78300"/>
                  </a:lnTo>
                  <a:lnTo>
                    <a:pt x="3143943" y="45926"/>
                  </a:lnTo>
                  <a:lnTo>
                    <a:pt x="3105130" y="21248"/>
                  </a:lnTo>
                  <a:lnTo>
                    <a:pt x="3061130" y="5521"/>
                  </a:lnTo>
                  <a:lnTo>
                    <a:pt x="3013201" y="0"/>
                  </a:lnTo>
                  <a:close/>
                </a:path>
                <a:path w="3222625" h="1543050">
                  <a:moveTo>
                    <a:pt x="3222243" y="1045209"/>
                  </a:moveTo>
                  <a:lnTo>
                    <a:pt x="1100836" y="1045209"/>
                  </a:lnTo>
                  <a:lnTo>
                    <a:pt x="1106357" y="1093138"/>
                  </a:lnTo>
                  <a:lnTo>
                    <a:pt x="1122084" y="1137138"/>
                  </a:lnTo>
                  <a:lnTo>
                    <a:pt x="1146762" y="1175951"/>
                  </a:lnTo>
                  <a:lnTo>
                    <a:pt x="1179136" y="1208325"/>
                  </a:lnTo>
                  <a:lnTo>
                    <a:pt x="1217949" y="1233003"/>
                  </a:lnTo>
                  <a:lnTo>
                    <a:pt x="1261949" y="1248730"/>
                  </a:lnTo>
                  <a:lnTo>
                    <a:pt x="1309878" y="1254252"/>
                  </a:lnTo>
                  <a:lnTo>
                    <a:pt x="3013201" y="1254252"/>
                  </a:lnTo>
                  <a:lnTo>
                    <a:pt x="3061130" y="1248730"/>
                  </a:lnTo>
                  <a:lnTo>
                    <a:pt x="3105130" y="1233003"/>
                  </a:lnTo>
                  <a:lnTo>
                    <a:pt x="3143943" y="1208325"/>
                  </a:lnTo>
                  <a:lnTo>
                    <a:pt x="3176317" y="1175951"/>
                  </a:lnTo>
                  <a:lnTo>
                    <a:pt x="3200995" y="1137138"/>
                  </a:lnTo>
                  <a:lnTo>
                    <a:pt x="3216722" y="1093138"/>
                  </a:lnTo>
                  <a:lnTo>
                    <a:pt x="3222243" y="1045209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1100836" y="209041"/>
                  </a:moveTo>
                  <a:lnTo>
                    <a:pt x="1106357" y="161113"/>
                  </a:lnTo>
                  <a:lnTo>
                    <a:pt x="1122084" y="117113"/>
                  </a:lnTo>
                  <a:lnTo>
                    <a:pt x="1146762" y="78300"/>
                  </a:lnTo>
                  <a:lnTo>
                    <a:pt x="1179136" y="45926"/>
                  </a:lnTo>
                  <a:lnTo>
                    <a:pt x="1217949" y="21248"/>
                  </a:lnTo>
                  <a:lnTo>
                    <a:pt x="1261949" y="5521"/>
                  </a:lnTo>
                  <a:lnTo>
                    <a:pt x="1309878" y="0"/>
                  </a:lnTo>
                  <a:lnTo>
                    <a:pt x="1454404" y="0"/>
                  </a:lnTo>
                  <a:lnTo>
                    <a:pt x="1984756" y="0"/>
                  </a:lnTo>
                  <a:lnTo>
                    <a:pt x="3013201" y="0"/>
                  </a:lnTo>
                  <a:lnTo>
                    <a:pt x="3061130" y="5521"/>
                  </a:lnTo>
                  <a:lnTo>
                    <a:pt x="3105130" y="21248"/>
                  </a:lnTo>
                  <a:lnTo>
                    <a:pt x="3143943" y="45926"/>
                  </a:lnTo>
                  <a:lnTo>
                    <a:pt x="3176317" y="78300"/>
                  </a:lnTo>
                  <a:lnTo>
                    <a:pt x="3200995" y="117113"/>
                  </a:lnTo>
                  <a:lnTo>
                    <a:pt x="3216722" y="161113"/>
                  </a:lnTo>
                  <a:lnTo>
                    <a:pt x="3222243" y="209041"/>
                  </a:lnTo>
                  <a:lnTo>
                    <a:pt x="3222243" y="731646"/>
                  </a:lnTo>
                  <a:lnTo>
                    <a:pt x="3222243" y="1045209"/>
                  </a:lnTo>
                  <a:lnTo>
                    <a:pt x="3216722" y="1093138"/>
                  </a:lnTo>
                  <a:lnTo>
                    <a:pt x="3200995" y="1137138"/>
                  </a:lnTo>
                  <a:lnTo>
                    <a:pt x="3176317" y="1175951"/>
                  </a:lnTo>
                  <a:lnTo>
                    <a:pt x="3143943" y="1208325"/>
                  </a:lnTo>
                  <a:lnTo>
                    <a:pt x="3105130" y="1233003"/>
                  </a:lnTo>
                  <a:lnTo>
                    <a:pt x="3061130" y="1248730"/>
                  </a:lnTo>
                  <a:lnTo>
                    <a:pt x="3013201" y="1254252"/>
                  </a:lnTo>
                  <a:lnTo>
                    <a:pt x="1984756" y="1254252"/>
                  </a:lnTo>
                  <a:lnTo>
                    <a:pt x="1454404" y="1254252"/>
                  </a:lnTo>
                  <a:lnTo>
                    <a:pt x="1309878" y="1254252"/>
                  </a:lnTo>
                  <a:lnTo>
                    <a:pt x="1261949" y="1248730"/>
                  </a:lnTo>
                  <a:lnTo>
                    <a:pt x="1217949" y="1233003"/>
                  </a:lnTo>
                  <a:lnTo>
                    <a:pt x="1179136" y="1208325"/>
                  </a:lnTo>
                  <a:lnTo>
                    <a:pt x="1146762" y="1175951"/>
                  </a:lnTo>
                  <a:lnTo>
                    <a:pt x="1122084" y="1137138"/>
                  </a:lnTo>
                  <a:lnTo>
                    <a:pt x="1106357" y="1093138"/>
                  </a:lnTo>
                  <a:lnTo>
                    <a:pt x="1100836" y="1045209"/>
                  </a:lnTo>
                  <a:lnTo>
                    <a:pt x="0" y="1542795"/>
                  </a:lnTo>
                  <a:lnTo>
                    <a:pt x="1100836" y="731646"/>
                  </a:lnTo>
                  <a:lnTo>
                    <a:pt x="1100836" y="209041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022972" y="2052573"/>
            <a:ext cx="182181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fortælle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vittigheder,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læse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eventyr </a:t>
            </a:r>
            <a:r>
              <a:rPr dirty="0" sz="1200" b="1" i="1">
                <a:latin typeface="Arial"/>
                <a:cs typeface="Arial"/>
              </a:rPr>
              <a:t>eller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imitere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spc="-20" b="1" i="1">
                <a:latin typeface="Arial"/>
                <a:cs typeface="Arial"/>
              </a:rPr>
              <a:t>dyr.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23366"/>
            <a:ext cx="690562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Pepper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interagerer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ældre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interagerer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ham.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0574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Peber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7" y="4067555"/>
            <a:ext cx="582168" cy="58369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1802" y="3696715"/>
            <a:ext cx="7614920" cy="1240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9367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robotter</a:t>
            </a:r>
            <a:r>
              <a:rPr dirty="0" sz="14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ældre?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400">
              <a:latin typeface="Arial"/>
              <a:cs typeface="Arial"/>
            </a:endParaRPr>
          </a:p>
          <a:p>
            <a:pPr marL="12700" marR="5080" indent="457200">
              <a:lnSpc>
                <a:spcPct val="14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Tror</a:t>
            </a:r>
            <a:r>
              <a:rPr dirty="0" sz="17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du,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sociale</a:t>
            </a:r>
            <a:r>
              <a:rPr dirty="0" sz="17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robotter</a:t>
            </a:r>
            <a:r>
              <a:rPr dirty="0" sz="17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bekæmpe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kronisk ensomhed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?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5327" y="1876044"/>
            <a:ext cx="3048000" cy="1714499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Robot</a:t>
            </a:r>
            <a:r>
              <a:rPr dirty="0" spc="-114"/>
              <a:t> </a:t>
            </a:r>
            <a:r>
              <a:rPr dirty="0" spc="-254"/>
              <a:t>og</a:t>
            </a:r>
            <a:r>
              <a:rPr dirty="0" spc="-120"/>
              <a:t> </a:t>
            </a:r>
            <a:r>
              <a:rPr dirty="0" spc="-310"/>
              <a:t>fysisk</a:t>
            </a:r>
            <a:r>
              <a:rPr dirty="0" spc="-135"/>
              <a:t> </a:t>
            </a:r>
            <a:r>
              <a:rPr dirty="0" spc="-190"/>
              <a:t>støtte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2004136"/>
            <a:ext cx="594614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129790" algn="l"/>
              </a:tabLst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Hvad</a:t>
            </a:r>
            <a:r>
              <a:rPr dirty="0" sz="4800" spc="-4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4800" spc="-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kognitive </a:t>
            </a:r>
            <a:r>
              <a:rPr dirty="0" sz="4800" spc="-35" b="1">
                <a:solidFill>
                  <a:srgbClr val="3E3E3E"/>
                </a:solidFill>
                <a:latin typeface="Arial"/>
                <a:cs typeface="Arial"/>
              </a:rPr>
              <a:t>assist</a:t>
            </a:r>
            <a:r>
              <a:rPr dirty="0" sz="4800" spc="-2415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baseline="46296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ncerobotter?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8721" y="1164158"/>
            <a:ext cx="79609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Paro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grønlandssæl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Japan,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blevet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terapeutiske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formål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2009.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demenspatienter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klinisk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bevist.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886" y="2104898"/>
            <a:ext cx="2419985" cy="1278255"/>
            <a:chOff x="103886" y="2104898"/>
            <a:chExt cx="2419985" cy="1278255"/>
          </a:xfrm>
        </p:grpSpPr>
        <p:sp>
          <p:nvSpPr>
            <p:cNvPr id="5" name="object 5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1911095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1095" y="1252727"/>
                  </a:lnTo>
                  <a:lnTo>
                    <a:pt x="1958970" y="1247214"/>
                  </a:lnTo>
                  <a:lnTo>
                    <a:pt x="2002918" y="1231507"/>
                  </a:lnTo>
                  <a:lnTo>
                    <a:pt x="2041684" y="1206861"/>
                  </a:lnTo>
                  <a:lnTo>
                    <a:pt x="2074017" y="1174528"/>
                  </a:lnTo>
                  <a:lnTo>
                    <a:pt x="2098663" y="1135762"/>
                  </a:lnTo>
                  <a:lnTo>
                    <a:pt x="2114370" y="1091814"/>
                  </a:lnTo>
                  <a:lnTo>
                    <a:pt x="2119884" y="1043939"/>
                  </a:lnTo>
                  <a:lnTo>
                    <a:pt x="2394204" y="979551"/>
                  </a:lnTo>
                  <a:lnTo>
                    <a:pt x="2119884" y="730757"/>
                  </a:lnTo>
                  <a:lnTo>
                    <a:pt x="2119884" y="208787"/>
                  </a:lnTo>
                  <a:lnTo>
                    <a:pt x="2114370" y="160913"/>
                  </a:lnTo>
                  <a:lnTo>
                    <a:pt x="2098663" y="116965"/>
                  </a:lnTo>
                  <a:lnTo>
                    <a:pt x="2074017" y="78199"/>
                  </a:lnTo>
                  <a:lnTo>
                    <a:pt x="2041684" y="45866"/>
                  </a:lnTo>
                  <a:lnTo>
                    <a:pt x="2002918" y="21220"/>
                  </a:lnTo>
                  <a:lnTo>
                    <a:pt x="1958970" y="5513"/>
                  </a:lnTo>
                  <a:lnTo>
                    <a:pt x="191109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6599" y="0"/>
                  </a:lnTo>
                  <a:lnTo>
                    <a:pt x="1766570" y="0"/>
                  </a:lnTo>
                  <a:lnTo>
                    <a:pt x="1911095" y="0"/>
                  </a:lnTo>
                  <a:lnTo>
                    <a:pt x="1958970" y="5513"/>
                  </a:lnTo>
                  <a:lnTo>
                    <a:pt x="2002918" y="21220"/>
                  </a:lnTo>
                  <a:lnTo>
                    <a:pt x="2041684" y="45866"/>
                  </a:lnTo>
                  <a:lnTo>
                    <a:pt x="2074017" y="78199"/>
                  </a:lnTo>
                  <a:lnTo>
                    <a:pt x="2098663" y="116965"/>
                  </a:lnTo>
                  <a:lnTo>
                    <a:pt x="2114370" y="160913"/>
                  </a:lnTo>
                  <a:lnTo>
                    <a:pt x="2119884" y="208787"/>
                  </a:lnTo>
                  <a:lnTo>
                    <a:pt x="2119884" y="730757"/>
                  </a:lnTo>
                  <a:lnTo>
                    <a:pt x="2394204" y="979551"/>
                  </a:lnTo>
                  <a:lnTo>
                    <a:pt x="2119884" y="1043939"/>
                  </a:lnTo>
                  <a:lnTo>
                    <a:pt x="2114370" y="1091814"/>
                  </a:lnTo>
                  <a:lnTo>
                    <a:pt x="2098663" y="1135762"/>
                  </a:lnTo>
                  <a:lnTo>
                    <a:pt x="2074017" y="1174528"/>
                  </a:lnTo>
                  <a:lnTo>
                    <a:pt x="2041684" y="1206861"/>
                  </a:lnTo>
                  <a:lnTo>
                    <a:pt x="2002918" y="1231507"/>
                  </a:lnTo>
                  <a:lnTo>
                    <a:pt x="1958970" y="1247214"/>
                  </a:lnTo>
                  <a:lnTo>
                    <a:pt x="1911095" y="1252727"/>
                  </a:lnTo>
                  <a:lnTo>
                    <a:pt x="1766570" y="1252727"/>
                  </a:lnTo>
                  <a:lnTo>
                    <a:pt x="1236599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11886" y="2343657"/>
            <a:ext cx="15589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har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en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beroligende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effekt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på </a:t>
            </a:r>
            <a:r>
              <a:rPr dirty="0" sz="1200" b="1" i="1">
                <a:latin typeface="Arial"/>
                <a:cs typeface="Arial"/>
              </a:rPr>
              <a:t>patienter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og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kan </a:t>
            </a:r>
            <a:r>
              <a:rPr dirty="0" sz="1200" b="1" i="1">
                <a:latin typeface="Arial"/>
                <a:cs typeface="Arial"/>
              </a:rPr>
              <a:t>hjælpe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med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at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1886" y="3075558"/>
            <a:ext cx="882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latin typeface="Arial"/>
                <a:cs typeface="Arial"/>
              </a:rPr>
              <a:t>bekæmpe</a:t>
            </a:r>
            <a:r>
              <a:rPr dirty="0" sz="1200" spc="-10" b="1" i="1">
                <a:latin typeface="Arial"/>
                <a:cs typeface="Arial"/>
              </a:rPr>
              <a:t> depression.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52654" y="1979676"/>
            <a:ext cx="5969635" cy="2822575"/>
            <a:chOff x="152654" y="1979676"/>
            <a:chExt cx="5969635" cy="282257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59" y="1979676"/>
              <a:ext cx="3546348" cy="27813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1912365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1"/>
                  </a:lnTo>
                  <a:lnTo>
                    <a:pt x="0" y="1045209"/>
                  </a:lnTo>
                  <a:lnTo>
                    <a:pt x="5521" y="1093138"/>
                  </a:lnTo>
                  <a:lnTo>
                    <a:pt x="21248" y="1137138"/>
                  </a:lnTo>
                  <a:lnTo>
                    <a:pt x="45926" y="1175951"/>
                  </a:lnTo>
                  <a:lnTo>
                    <a:pt x="78300" y="1208325"/>
                  </a:lnTo>
                  <a:lnTo>
                    <a:pt x="117113" y="1233003"/>
                  </a:lnTo>
                  <a:lnTo>
                    <a:pt x="161113" y="1248730"/>
                  </a:lnTo>
                  <a:lnTo>
                    <a:pt x="209042" y="1254251"/>
                  </a:lnTo>
                  <a:lnTo>
                    <a:pt x="1912365" y="1254251"/>
                  </a:lnTo>
                  <a:lnTo>
                    <a:pt x="1960294" y="1248730"/>
                  </a:lnTo>
                  <a:lnTo>
                    <a:pt x="2004294" y="1233003"/>
                  </a:lnTo>
                  <a:lnTo>
                    <a:pt x="2043107" y="1208325"/>
                  </a:lnTo>
                  <a:lnTo>
                    <a:pt x="2075481" y="1175951"/>
                  </a:lnTo>
                  <a:lnTo>
                    <a:pt x="2100159" y="1137138"/>
                  </a:lnTo>
                  <a:lnTo>
                    <a:pt x="2115886" y="1093138"/>
                  </a:lnTo>
                  <a:lnTo>
                    <a:pt x="2121408" y="1045209"/>
                  </a:lnTo>
                  <a:lnTo>
                    <a:pt x="2121408" y="522604"/>
                  </a:lnTo>
                  <a:lnTo>
                    <a:pt x="2357754" y="256793"/>
                  </a:lnTo>
                  <a:lnTo>
                    <a:pt x="2121408" y="209041"/>
                  </a:lnTo>
                  <a:lnTo>
                    <a:pt x="2115886" y="161113"/>
                  </a:lnTo>
                  <a:lnTo>
                    <a:pt x="2100159" y="117113"/>
                  </a:lnTo>
                  <a:lnTo>
                    <a:pt x="2075481" y="78300"/>
                  </a:lnTo>
                  <a:lnTo>
                    <a:pt x="2043107" y="45926"/>
                  </a:lnTo>
                  <a:lnTo>
                    <a:pt x="2004294" y="21248"/>
                  </a:lnTo>
                  <a:lnTo>
                    <a:pt x="1960294" y="5521"/>
                  </a:lnTo>
                  <a:lnTo>
                    <a:pt x="191236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0" y="209041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365" y="0"/>
                  </a:lnTo>
                  <a:lnTo>
                    <a:pt x="1960294" y="5521"/>
                  </a:lnTo>
                  <a:lnTo>
                    <a:pt x="2004294" y="21248"/>
                  </a:lnTo>
                  <a:lnTo>
                    <a:pt x="2043107" y="45926"/>
                  </a:lnTo>
                  <a:lnTo>
                    <a:pt x="2075481" y="78300"/>
                  </a:lnTo>
                  <a:lnTo>
                    <a:pt x="2100159" y="117113"/>
                  </a:lnTo>
                  <a:lnTo>
                    <a:pt x="2115886" y="161113"/>
                  </a:lnTo>
                  <a:lnTo>
                    <a:pt x="2121408" y="209041"/>
                  </a:lnTo>
                  <a:lnTo>
                    <a:pt x="2357754" y="256793"/>
                  </a:lnTo>
                  <a:lnTo>
                    <a:pt x="2121408" y="522604"/>
                  </a:lnTo>
                  <a:lnTo>
                    <a:pt x="2121408" y="1045209"/>
                  </a:lnTo>
                  <a:lnTo>
                    <a:pt x="2115886" y="1093138"/>
                  </a:lnTo>
                  <a:lnTo>
                    <a:pt x="2100159" y="1137138"/>
                  </a:lnTo>
                  <a:lnTo>
                    <a:pt x="2075481" y="1175951"/>
                  </a:lnTo>
                  <a:lnTo>
                    <a:pt x="2043107" y="1208325"/>
                  </a:lnTo>
                  <a:lnTo>
                    <a:pt x="2004294" y="1233003"/>
                  </a:lnTo>
                  <a:lnTo>
                    <a:pt x="1960294" y="1248730"/>
                  </a:lnTo>
                  <a:lnTo>
                    <a:pt x="1912365" y="1254251"/>
                  </a:lnTo>
                  <a:lnTo>
                    <a:pt x="1767839" y="1254251"/>
                  </a:lnTo>
                  <a:lnTo>
                    <a:pt x="1237488" y="1254251"/>
                  </a:lnTo>
                  <a:lnTo>
                    <a:pt x="209042" y="1254251"/>
                  </a:lnTo>
                  <a:lnTo>
                    <a:pt x="161113" y="1248730"/>
                  </a:lnTo>
                  <a:lnTo>
                    <a:pt x="117113" y="1233003"/>
                  </a:lnTo>
                  <a:lnTo>
                    <a:pt x="78300" y="1208325"/>
                  </a:lnTo>
                  <a:lnTo>
                    <a:pt x="45926" y="1175951"/>
                  </a:lnTo>
                  <a:lnTo>
                    <a:pt x="21248" y="1137138"/>
                  </a:lnTo>
                  <a:lnTo>
                    <a:pt x="5521" y="1093138"/>
                  </a:lnTo>
                  <a:lnTo>
                    <a:pt x="0" y="1045209"/>
                  </a:lnTo>
                  <a:lnTo>
                    <a:pt x="0" y="522604"/>
                  </a:lnTo>
                  <a:lnTo>
                    <a:pt x="0" y="209041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608579" y="4849164"/>
            <a:ext cx="292798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Kilde:</a:t>
            </a:r>
            <a:r>
              <a:rPr dirty="0" sz="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nationale</a:t>
            </a:r>
            <a:r>
              <a:rPr dirty="0" sz="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institut</a:t>
            </a:r>
            <a:r>
              <a:rPr dirty="0" sz="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avanceret</a:t>
            </a:r>
            <a:r>
              <a:rPr dirty="0" sz="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industriel</a:t>
            </a:r>
            <a:r>
              <a:rPr dirty="0" sz="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videnskab</a:t>
            </a:r>
            <a:r>
              <a:rPr dirty="0" sz="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teknologi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448805" y="2627629"/>
            <a:ext cx="2580640" cy="1280160"/>
            <a:chOff x="6448805" y="2627629"/>
            <a:chExt cx="2580640" cy="1280160"/>
          </a:xfrm>
        </p:grpSpPr>
        <p:sp>
          <p:nvSpPr>
            <p:cNvPr id="15" name="object 15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2346198" y="0"/>
                  </a:moveTo>
                  <a:lnTo>
                    <a:pt x="642874" y="0"/>
                  </a:lnTo>
                  <a:lnTo>
                    <a:pt x="594945" y="5521"/>
                  </a:lnTo>
                  <a:lnTo>
                    <a:pt x="550945" y="21248"/>
                  </a:lnTo>
                  <a:lnTo>
                    <a:pt x="512132" y="45926"/>
                  </a:lnTo>
                  <a:lnTo>
                    <a:pt x="479758" y="78300"/>
                  </a:lnTo>
                  <a:lnTo>
                    <a:pt x="455080" y="117113"/>
                  </a:lnTo>
                  <a:lnTo>
                    <a:pt x="439353" y="161113"/>
                  </a:lnTo>
                  <a:lnTo>
                    <a:pt x="433832" y="209042"/>
                  </a:lnTo>
                  <a:lnTo>
                    <a:pt x="0" y="390144"/>
                  </a:lnTo>
                  <a:lnTo>
                    <a:pt x="433832" y="522605"/>
                  </a:lnTo>
                  <a:lnTo>
                    <a:pt x="433832" y="1045210"/>
                  </a:lnTo>
                  <a:lnTo>
                    <a:pt x="439353" y="1093138"/>
                  </a:lnTo>
                  <a:lnTo>
                    <a:pt x="455080" y="1137138"/>
                  </a:lnTo>
                  <a:lnTo>
                    <a:pt x="479758" y="1175951"/>
                  </a:lnTo>
                  <a:lnTo>
                    <a:pt x="512132" y="1208325"/>
                  </a:lnTo>
                  <a:lnTo>
                    <a:pt x="550945" y="1233003"/>
                  </a:lnTo>
                  <a:lnTo>
                    <a:pt x="594945" y="1248730"/>
                  </a:lnTo>
                  <a:lnTo>
                    <a:pt x="642874" y="1254252"/>
                  </a:lnTo>
                  <a:lnTo>
                    <a:pt x="2346198" y="1254252"/>
                  </a:lnTo>
                  <a:lnTo>
                    <a:pt x="2394126" y="1248730"/>
                  </a:lnTo>
                  <a:lnTo>
                    <a:pt x="2438126" y="1233003"/>
                  </a:lnTo>
                  <a:lnTo>
                    <a:pt x="2476939" y="1208325"/>
                  </a:lnTo>
                  <a:lnTo>
                    <a:pt x="2509313" y="1175951"/>
                  </a:lnTo>
                  <a:lnTo>
                    <a:pt x="2533991" y="1137138"/>
                  </a:lnTo>
                  <a:lnTo>
                    <a:pt x="2549718" y="1093138"/>
                  </a:lnTo>
                  <a:lnTo>
                    <a:pt x="2555240" y="1045210"/>
                  </a:lnTo>
                  <a:lnTo>
                    <a:pt x="2555240" y="209042"/>
                  </a:lnTo>
                  <a:lnTo>
                    <a:pt x="2549718" y="161113"/>
                  </a:lnTo>
                  <a:lnTo>
                    <a:pt x="2533991" y="117113"/>
                  </a:lnTo>
                  <a:lnTo>
                    <a:pt x="2509313" y="78300"/>
                  </a:lnTo>
                  <a:lnTo>
                    <a:pt x="2476939" y="45926"/>
                  </a:lnTo>
                  <a:lnTo>
                    <a:pt x="2438126" y="21248"/>
                  </a:lnTo>
                  <a:lnTo>
                    <a:pt x="2394126" y="5521"/>
                  </a:lnTo>
                  <a:lnTo>
                    <a:pt x="2346198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433832" y="209042"/>
                  </a:moveTo>
                  <a:lnTo>
                    <a:pt x="439353" y="161113"/>
                  </a:lnTo>
                  <a:lnTo>
                    <a:pt x="455080" y="117113"/>
                  </a:lnTo>
                  <a:lnTo>
                    <a:pt x="479758" y="78300"/>
                  </a:lnTo>
                  <a:lnTo>
                    <a:pt x="512132" y="45926"/>
                  </a:lnTo>
                  <a:lnTo>
                    <a:pt x="550945" y="21248"/>
                  </a:lnTo>
                  <a:lnTo>
                    <a:pt x="594945" y="5521"/>
                  </a:lnTo>
                  <a:lnTo>
                    <a:pt x="642874" y="0"/>
                  </a:lnTo>
                  <a:lnTo>
                    <a:pt x="787400" y="0"/>
                  </a:lnTo>
                  <a:lnTo>
                    <a:pt x="1317752" y="0"/>
                  </a:lnTo>
                  <a:lnTo>
                    <a:pt x="2346198" y="0"/>
                  </a:lnTo>
                  <a:lnTo>
                    <a:pt x="2394126" y="5521"/>
                  </a:lnTo>
                  <a:lnTo>
                    <a:pt x="2438126" y="21248"/>
                  </a:lnTo>
                  <a:lnTo>
                    <a:pt x="2476939" y="45926"/>
                  </a:lnTo>
                  <a:lnTo>
                    <a:pt x="2509313" y="78300"/>
                  </a:lnTo>
                  <a:lnTo>
                    <a:pt x="2533991" y="117113"/>
                  </a:lnTo>
                  <a:lnTo>
                    <a:pt x="2549718" y="161113"/>
                  </a:lnTo>
                  <a:lnTo>
                    <a:pt x="2555240" y="209042"/>
                  </a:lnTo>
                  <a:lnTo>
                    <a:pt x="2555240" y="522605"/>
                  </a:lnTo>
                  <a:lnTo>
                    <a:pt x="2555240" y="1045210"/>
                  </a:lnTo>
                  <a:lnTo>
                    <a:pt x="2549718" y="1093138"/>
                  </a:lnTo>
                  <a:lnTo>
                    <a:pt x="2533991" y="1137138"/>
                  </a:lnTo>
                  <a:lnTo>
                    <a:pt x="2509313" y="1175951"/>
                  </a:lnTo>
                  <a:lnTo>
                    <a:pt x="2476939" y="1208325"/>
                  </a:lnTo>
                  <a:lnTo>
                    <a:pt x="2438126" y="1233003"/>
                  </a:lnTo>
                  <a:lnTo>
                    <a:pt x="2394126" y="1248730"/>
                  </a:lnTo>
                  <a:lnTo>
                    <a:pt x="2346198" y="1254252"/>
                  </a:lnTo>
                  <a:lnTo>
                    <a:pt x="1317752" y="1254252"/>
                  </a:lnTo>
                  <a:lnTo>
                    <a:pt x="787400" y="1254252"/>
                  </a:lnTo>
                  <a:lnTo>
                    <a:pt x="642874" y="1254252"/>
                  </a:lnTo>
                  <a:lnTo>
                    <a:pt x="594945" y="1248730"/>
                  </a:lnTo>
                  <a:lnTo>
                    <a:pt x="550945" y="1233003"/>
                  </a:lnTo>
                  <a:lnTo>
                    <a:pt x="512132" y="1208325"/>
                  </a:lnTo>
                  <a:lnTo>
                    <a:pt x="479758" y="1175951"/>
                  </a:lnTo>
                  <a:lnTo>
                    <a:pt x="455080" y="1137138"/>
                  </a:lnTo>
                  <a:lnTo>
                    <a:pt x="439353" y="1093138"/>
                  </a:lnTo>
                  <a:lnTo>
                    <a:pt x="433832" y="1045210"/>
                  </a:lnTo>
                  <a:lnTo>
                    <a:pt x="433832" y="522605"/>
                  </a:lnTo>
                  <a:lnTo>
                    <a:pt x="0" y="390144"/>
                  </a:lnTo>
                  <a:lnTo>
                    <a:pt x="433832" y="209042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073645" y="2786252"/>
            <a:ext cx="16389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lære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et</a:t>
            </a:r>
            <a:r>
              <a:rPr dirty="0" sz="1200" spc="-20" b="1" i="1">
                <a:latin typeface="Arial"/>
                <a:cs typeface="Arial"/>
              </a:rPr>
              <a:t> navn,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genkende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stemmer</a:t>
            </a:r>
            <a:r>
              <a:rPr dirty="0" sz="1200" spc="-7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og </a:t>
            </a:r>
            <a:r>
              <a:rPr dirty="0" sz="1200" b="1" i="1">
                <a:latin typeface="Arial"/>
                <a:cs typeface="Arial"/>
              </a:rPr>
              <a:t>bevæge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mig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som </a:t>
            </a:r>
            <a:r>
              <a:rPr dirty="0" sz="1200" b="1" i="1">
                <a:latin typeface="Arial"/>
                <a:cs typeface="Arial"/>
              </a:rPr>
              <a:t>reaktion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på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andre.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2554" y="3692474"/>
            <a:ext cx="14382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Jeg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elsker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opmærksomhed</a:t>
            </a:r>
            <a:r>
              <a:rPr dirty="0" sz="1200" spc="-7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og </a:t>
            </a:r>
            <a:r>
              <a:rPr dirty="0" sz="1200" b="1" i="1">
                <a:latin typeface="Arial"/>
                <a:cs typeface="Arial"/>
              </a:rPr>
              <a:t>vil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vise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række </a:t>
            </a:r>
            <a:r>
              <a:rPr dirty="0" sz="1200" b="1" i="1">
                <a:latin typeface="Arial"/>
                <a:cs typeface="Arial"/>
              </a:rPr>
              <a:t>følelser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som</a:t>
            </a:r>
            <a:r>
              <a:rPr dirty="0" sz="1200" spc="-10" b="1" i="1">
                <a:latin typeface="Arial"/>
                <a:cs typeface="Arial"/>
              </a:rPr>
              <a:t> svar.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12826" y="161924"/>
            <a:ext cx="28765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25">
                <a:solidFill>
                  <a:srgbClr val="379C73"/>
                </a:solidFill>
              </a:rPr>
              <a:t>Har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mødt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Paro?</a:t>
            </a: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043" y="36576"/>
            <a:ext cx="964692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88415"/>
            <a:ext cx="7819390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5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lever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demens,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interagerer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med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Paro,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specialister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demenspleje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synes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det: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682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Paro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695" y="3718559"/>
            <a:ext cx="498347" cy="49682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63" y="4431791"/>
            <a:ext cx="478536" cy="478536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048000" y="1813560"/>
            <a:ext cx="3048000" cy="1842770"/>
            <a:chOff x="3048000" y="1813560"/>
            <a:chExt cx="3048000" cy="1842770"/>
          </a:xfrm>
        </p:grpSpPr>
        <p:pic>
          <p:nvPicPr>
            <p:cNvPr id="8" name="object 8" descr="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813560"/>
              <a:ext cx="3048000" cy="17145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603244" y="3456305"/>
              <a:ext cx="1382395" cy="200025"/>
            </a:xfrm>
            <a:custGeom>
              <a:avLst/>
              <a:gdLst/>
              <a:ahLst/>
              <a:cxnLst/>
              <a:rect l="l" t="t" r="r" b="b"/>
              <a:pathLst>
                <a:path w="1382395" h="200025">
                  <a:moveTo>
                    <a:pt x="138226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1382268" y="199644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823366" y="3338716"/>
            <a:ext cx="6613525" cy="130429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2780030">
              <a:lnSpc>
                <a:spcPct val="100000"/>
              </a:lnSpc>
              <a:spcBef>
                <a:spcPts val="780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Robotsælen</a:t>
            </a:r>
            <a:r>
              <a:rPr dirty="0" sz="14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  <a:spcBef>
                <a:spcPts val="480"/>
              </a:spcBef>
            </a:pP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Ifølge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eksperterne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videoen,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erfaringer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disse</a:t>
            </a:r>
            <a:r>
              <a:rPr dirty="0" sz="16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teknologier?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Kunne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forestille</a:t>
            </a:r>
            <a:r>
              <a:rPr dirty="0" sz="16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Paro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dit</a:t>
            </a:r>
            <a:r>
              <a:rPr dirty="0" sz="1600" spc="-1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arbejde?</a:t>
            </a:r>
            <a:r>
              <a:rPr dirty="0" sz="1600" spc="-2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666666"/>
                </a:solidFill>
                <a:latin typeface="Arial"/>
                <a:cs typeface="Arial"/>
              </a:rPr>
              <a:t>Hvorfor</a:t>
            </a:r>
            <a:r>
              <a:rPr dirty="0" sz="1600" spc="-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666666"/>
                </a:solidFill>
                <a:latin typeface="Arial"/>
                <a:cs typeface="Arial"/>
              </a:rPr>
              <a:t>(ikke)?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0712" y="1210716"/>
            <a:ext cx="794893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indblik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robotteknologi,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løfte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humøret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beboere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stimulere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kognitive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funktion.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379C73"/>
                </a:solidFill>
              </a:rPr>
              <a:t>Video-</a:t>
            </a:r>
            <a:r>
              <a:rPr dirty="0" spc="-200">
                <a:solidFill>
                  <a:srgbClr val="379C73"/>
                </a:solidFill>
              </a:rPr>
              <a:t>robotkæledyr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93749" y="3919829"/>
            <a:ext cx="4508500" cy="114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682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Robotkæledyr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demente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patienter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holdning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robotkæledyr?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" y="4364735"/>
            <a:ext cx="509016" cy="510540"/>
          </a:xfrm>
          <a:prstGeom prst="rect">
            <a:avLst/>
          </a:prstGeom>
        </p:spPr>
      </p:pic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1720" y="2039111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16051" y="1062609"/>
            <a:ext cx="8229600" cy="2063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8425">
              <a:lnSpc>
                <a:spcPct val="100000"/>
              </a:lnSpc>
              <a:spcBef>
                <a:spcPts val="100"/>
              </a:spcBef>
            </a:pP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arbej</a:t>
            </a:r>
            <a:r>
              <a:rPr dirty="0" baseline="15432" sz="4050" spc="-337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baseline="15432" sz="4050" spc="-307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baseline="15432" sz="4050" spc="-1522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500" spc="-1440">
                <a:solidFill>
                  <a:srgbClr val="FFC000"/>
                </a:solidFill>
                <a:latin typeface="Arial Black"/>
                <a:cs typeface="Arial Black"/>
              </a:rPr>
              <a:t>A</a:t>
            </a:r>
            <a:r>
              <a:rPr dirty="0" baseline="15432" sz="4050" spc="-15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I-</a:t>
            </a:r>
            <a:r>
              <a:rPr dirty="0" sz="2500" spc="-200">
                <a:solidFill>
                  <a:srgbClr val="FFC000"/>
                </a:solidFill>
                <a:latin typeface="Arial Black"/>
                <a:cs typeface="Arial Black"/>
              </a:rPr>
              <a:t>understøttet</a:t>
            </a:r>
            <a:r>
              <a:rPr dirty="0" sz="25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dokumentation</a:t>
            </a:r>
            <a:r>
              <a:rPr dirty="0" sz="25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25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0">
                <a:solidFill>
                  <a:srgbClr val="FFC000"/>
                </a:solidFill>
                <a:latin typeface="Arial Black"/>
                <a:cs typeface="Arial Black"/>
              </a:rPr>
              <a:t>pleje</a:t>
            </a:r>
            <a:endParaRPr sz="2500">
              <a:latin typeface="Arial Black"/>
              <a:cs typeface="Arial Black"/>
            </a:endParaRPr>
          </a:p>
          <a:p>
            <a:pPr algn="just" marL="38100" marR="30480">
              <a:lnSpc>
                <a:spcPct val="140000"/>
              </a:lnSpc>
              <a:spcBef>
                <a:spcPts val="182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gerne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5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udforske,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5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understøttet</a:t>
            </a:r>
            <a:r>
              <a:rPr dirty="0" sz="15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omsorgsdokumentation</a:t>
            </a:r>
            <a:r>
              <a:rPr dirty="0" sz="15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fungerer,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prøve</a:t>
            </a:r>
            <a:r>
              <a:rPr dirty="0" sz="15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5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generelt</a:t>
            </a:r>
            <a:r>
              <a:rPr dirty="0" sz="1500" spc="29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talegenkendelsesværktøj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500" spc="2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5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5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følgende</a:t>
            </a:r>
            <a:r>
              <a:rPr dirty="0" u="sng" sz="1500" spc="28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link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u="none" sz="15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vælg</a:t>
            </a:r>
            <a:r>
              <a:rPr dirty="0" u="none" sz="15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u="none" sz="15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foretrukne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sprog,</a:t>
            </a:r>
            <a:r>
              <a:rPr dirty="0" u="none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u="none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tryk</a:t>
            </a:r>
            <a:r>
              <a:rPr dirty="0" u="none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b="1">
                <a:solidFill>
                  <a:srgbClr val="379C73"/>
                </a:solidFill>
                <a:latin typeface="Arial"/>
                <a:cs typeface="Arial"/>
              </a:rPr>
              <a:t>start</a:t>
            </a:r>
            <a:r>
              <a:rPr dirty="0" u="none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begynde</a:t>
            </a:r>
            <a:r>
              <a:rPr dirty="0" u="none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optagelsen.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Mens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taler,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transskriberer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værktøjet dine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ord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realtid!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grpSp>
        <p:nvGrpSpPr>
          <p:cNvPr id="5" name="object 5" descr=""/>
          <p:cNvGrpSpPr/>
          <p:nvPr/>
        </p:nvGrpSpPr>
        <p:grpSpPr>
          <a:xfrm>
            <a:off x="2694416" y="3322278"/>
            <a:ext cx="3660775" cy="1329055"/>
            <a:chOff x="2694416" y="3322278"/>
            <a:chExt cx="3660775" cy="132905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4416" y="3322278"/>
              <a:ext cx="3660678" cy="132901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1592" y="3442716"/>
              <a:ext cx="3390900" cy="105765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787142" y="3398266"/>
              <a:ext cx="3479800" cy="1146810"/>
            </a:xfrm>
            <a:custGeom>
              <a:avLst/>
              <a:gdLst/>
              <a:ahLst/>
              <a:cxnLst/>
              <a:rect l="l" t="t" r="r" b="b"/>
              <a:pathLst>
                <a:path w="3479800" h="1146810">
                  <a:moveTo>
                    <a:pt x="0" y="1146556"/>
                  </a:moveTo>
                  <a:lnTo>
                    <a:pt x="3479800" y="1146556"/>
                  </a:lnTo>
                  <a:lnTo>
                    <a:pt x="3479800" y="0"/>
                  </a:lnTo>
                  <a:lnTo>
                    <a:pt x="0" y="0"/>
                  </a:lnTo>
                  <a:lnTo>
                    <a:pt x="0" y="1146556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457450" y="4687011"/>
            <a:ext cx="370776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Dokumenterede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dom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præcist?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49304"/>
            <a:ext cx="7901940" cy="285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verbal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støtte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6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daglig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struktur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personer</a:t>
            </a:r>
            <a:r>
              <a:rPr dirty="0" sz="1600" spc="-4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kognitive</a:t>
            </a:r>
            <a:r>
              <a:rPr dirty="0" sz="16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handicap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Gennem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verbal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vejledning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udføre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flere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opgaver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selvstændigt.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Som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plejepersonale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klienter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færdigheder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selvforvaltning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yde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støtte,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selv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stede.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600">
              <a:latin typeface="Arial"/>
              <a:cs typeface="Arial"/>
            </a:endParaRPr>
          </a:p>
          <a:p>
            <a:pPr marL="12700" marR="96520">
              <a:lnSpc>
                <a:spcPct val="1292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leverer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vejledning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gennem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talte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beskeder,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forespørgsler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personlige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musikvalg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indstillet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plejeren.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specielt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designet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med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kognitive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handicap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vist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sig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selvhjulpenheden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demens,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autisme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erhvervet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hjerneskade.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Holland: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Tessa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2119" y="1455983"/>
            <a:ext cx="7629525" cy="6534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strukturere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liv: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Holland: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Tessa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3804" y="2068067"/>
            <a:ext cx="3047999" cy="1714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949953" y="3981703"/>
            <a:ext cx="5118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Tessa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616" y="1012088"/>
            <a:ext cx="77489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Gemino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Parkinson</a:t>
            </a:r>
            <a:r>
              <a:rPr dirty="0" sz="16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specielt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fremstillet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Parkinsons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sygdom.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Det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særlige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type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udstyret</a:t>
            </a:r>
            <a:r>
              <a:rPr dirty="0" sz="16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laser.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skaber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imaginær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ganglinje,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træde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snart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"fryser". Derudover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udstyret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"baglæns"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bremser: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skal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trykke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frigøre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rollatoren.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snart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slipper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bremserne,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bremser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rollatoren.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Gemino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Parkinson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5204" y="3038855"/>
            <a:ext cx="3047999" cy="1714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58795" y="4823561"/>
            <a:ext cx="23983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Gemino</a:t>
            </a:r>
            <a:r>
              <a:rPr dirty="0" sz="14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dirty="0" sz="14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666666"/>
                </a:solidFill>
                <a:latin typeface="Arial"/>
                <a:cs typeface="Arial"/>
              </a:rPr>
              <a:t>Parkinson</a:t>
            </a:r>
            <a:r>
              <a:rPr dirty="0" sz="14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66666"/>
                </a:solidFill>
                <a:latin typeface="Arial"/>
                <a:cs typeface="Arial"/>
              </a:rPr>
              <a:t>Rollator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78637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Hip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Airbag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(bælte)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Shorts.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bukser,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ikke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længere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tage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forkert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Hoftebeskyttelsen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sidder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automatisk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rigtige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sted. Materialerne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designet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valgt,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Wolk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Shorts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optimal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komfort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bæreren;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let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åndbart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materiale.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Desuden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funktionen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beskytte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hoften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endnu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effektiv.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Eksempel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på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hofteairbag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7227" y="303885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8606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Sæt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aldrende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menneskers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GERT!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GERT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står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GERontologisk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Testtøj,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oplev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konsekvenserne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begrænsninger,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forbundet med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alderdom.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802" y="383540"/>
            <a:ext cx="25380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0">
                <a:solidFill>
                  <a:srgbClr val="379C73"/>
                </a:solidFill>
                <a:latin typeface="Arial Black"/>
                <a:cs typeface="Arial Black"/>
              </a:rPr>
              <a:t>Eksempel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GERT!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4723" y="2141220"/>
            <a:ext cx="3048000" cy="171450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36600" marR="5080" indent="-723900">
              <a:lnSpc>
                <a:spcPct val="129200"/>
              </a:lnSpc>
              <a:spcBef>
                <a:spcPts val="100"/>
              </a:spcBef>
            </a:pPr>
            <a:r>
              <a:rPr dirty="0" sz="1300" spc="-10" b="0">
                <a:solidFill>
                  <a:srgbClr val="666666"/>
                </a:solidFill>
                <a:latin typeface="Arial"/>
                <a:cs typeface="Arial"/>
              </a:rPr>
              <a:t>Alderssimuleringsdragter</a:t>
            </a:r>
            <a:r>
              <a:rPr dirty="0" sz="1300" spc="3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300" spc="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 b="0">
                <a:solidFill>
                  <a:srgbClr val="666666"/>
                </a:solidFill>
                <a:latin typeface="Arial"/>
                <a:cs typeface="Arial"/>
              </a:rPr>
              <a:t>sundhedspersonale,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300" spc="1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300" spc="-2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3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300" spc="-20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300" spc="-15" b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300" spc="-10" b="0">
                <a:solidFill>
                  <a:srgbClr val="666666"/>
                </a:solidFill>
                <a:latin typeface="Arial"/>
                <a:cs typeface="Arial"/>
              </a:rPr>
              <a:t>gammel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Accept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120"/>
              <a:t>robotter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3672" y="1910333"/>
            <a:ext cx="4687570" cy="2677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55880">
              <a:lnSpc>
                <a:spcPct val="100000"/>
              </a:lnSpc>
              <a:spcBef>
                <a:spcPts val="95"/>
              </a:spcBef>
              <a:tabLst>
                <a:tab pos="216471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58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robotter 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ac</a:t>
            </a: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5800" spc="-2570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180555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8055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teret</a:t>
            </a:r>
            <a:r>
              <a:rPr dirty="0" sz="5800" spc="-1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af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patienter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27984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/>
              <a:t>Accept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120"/>
              <a:t>robotter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76834" y="1209146"/>
            <a:ext cx="8267065" cy="307403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praktiske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succes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afhænger 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grad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patienterne,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variere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afhængigt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individuelle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erfaringer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overbevisninger.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>
              <a:latin typeface="Arial"/>
              <a:cs typeface="Arial"/>
            </a:endParaRPr>
          </a:p>
          <a:p>
            <a:pPr marL="12700" marR="2940685">
              <a:lnSpc>
                <a:spcPts val="384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Normative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overbevisninger,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såsom</a:t>
            </a:r>
            <a:r>
              <a:rPr dirty="0" sz="18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etablerede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regler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standarder,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fastlagt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889760">
              <a:lnSpc>
                <a:spcPts val="2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 marR="4947920">
              <a:lnSpc>
                <a:spcPts val="384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påvirker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høj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grad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befolkningens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Hensigt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robot.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8176" y="2133600"/>
            <a:ext cx="3553968" cy="2747772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9960" y="1361059"/>
            <a:ext cx="742823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dato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observeret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positive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effekter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hos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demens.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3881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Ifølge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eksperter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bliver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plejerobotter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først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fremmest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accepteret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patienterne,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klar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merværdi.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kvinde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f.eks.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sengeliggende, 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plejerobotten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rækker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hende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et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glas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vand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avis,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forbedrer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hendes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personlige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autonomi.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>
                <a:solidFill>
                  <a:srgbClr val="379C73"/>
                </a:solidFill>
              </a:rPr>
              <a:t>Accept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80">
                <a:solidFill>
                  <a:srgbClr val="379C73"/>
                </a:solidFill>
              </a:rPr>
              <a:t>robotteknologi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74547"/>
            <a:ext cx="7955280" cy="3470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224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Robotter,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fleste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andre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digitale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teknologier,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bruges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plejesektoren,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medfører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række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etiske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spørgsmål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reduceret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menneskelig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kontakt,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krænkelse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privatlivets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fred,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samtykkeproblemer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tab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frihed.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kræver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revurdering</a:t>
            </a:r>
            <a:r>
              <a:rPr dirty="0" sz="18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etiske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principper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autonomi,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ikke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gøre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skade,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gøre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godt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retfærdighed.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modul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5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mere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privatliv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etik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sammenhæng.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Etiske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overvejelser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19240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5"/>
              <a:t>Oplev</a:t>
            </a:r>
            <a:r>
              <a:rPr dirty="0" spc="-90"/>
              <a:t> </a:t>
            </a:r>
            <a:r>
              <a:rPr dirty="0" spc="-254"/>
              <a:t>og</a:t>
            </a:r>
            <a:r>
              <a:rPr dirty="0" spc="-114"/>
              <a:t> </a:t>
            </a:r>
            <a:r>
              <a:rPr dirty="0" spc="-285"/>
              <a:t>lær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60934" y="1209146"/>
            <a:ext cx="8444230" cy="2944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1574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nødt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forstå,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typer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robotteknologi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fungerer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sundhedssektoren.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allerede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set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videoer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robotteknologi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fysisk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sundhedssektoren,</a:t>
            </a:r>
            <a:r>
              <a:rPr dirty="0" sz="18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men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nu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tid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opleve denne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teknologi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egen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krop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lære,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den.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50000"/>
              </a:lnSpc>
              <a:spcBef>
                <a:spcPts val="305"/>
              </a:spcBef>
            </a:pP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skole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ar</a:t>
            </a:r>
            <a:r>
              <a:rPr dirty="0" sz="1800" spc="-520">
                <a:solidFill>
                  <a:srgbClr val="666666"/>
                </a:solidFill>
                <a:latin typeface="Arial"/>
                <a:cs typeface="Arial"/>
              </a:rPr>
              <a:t>b</a:t>
            </a:r>
            <a:r>
              <a:rPr dirty="0" baseline="-18518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18518" sz="900" spc="89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ejdsplads</a:t>
            </a:r>
            <a:r>
              <a:rPr dirty="0" sz="1800" spc="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materialer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rådighed, som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opleve.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Måske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teknisk</a:t>
            </a:r>
            <a:r>
              <a:rPr dirty="0" sz="18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laboratorium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klasseværelse,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hvor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8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øve</a:t>
            </a:r>
            <a:r>
              <a:rPr dirty="0" sz="18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8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8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Arial"/>
                <a:cs typeface="Arial"/>
              </a:rPr>
              <a:t>teknologier.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9102" y="1062609"/>
            <a:ext cx="695833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15432" sz="4050" spc="-337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r>
              <a:rPr dirty="0" sz="2500" spc="-225">
                <a:solidFill>
                  <a:srgbClr val="FFC000"/>
                </a:solidFill>
                <a:latin typeface="Arial Black"/>
                <a:cs typeface="Arial Black"/>
              </a:rPr>
              <a:t>AI-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understøttede</a:t>
            </a:r>
            <a:r>
              <a:rPr dirty="0" sz="2500" spc="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25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FFC000"/>
                </a:solidFill>
                <a:latin typeface="Arial Black"/>
                <a:cs typeface="Arial Black"/>
              </a:rPr>
              <a:t>generelt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441451" y="2177254"/>
            <a:ext cx="8180070" cy="163004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7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haft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afprøve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understøttet</a:t>
            </a:r>
            <a:r>
              <a:rPr dirty="0" sz="17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værktøj,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forenkler</a:t>
            </a:r>
            <a:endParaRPr sz="1700">
              <a:latin typeface="Arial"/>
              <a:cs typeface="Arial"/>
            </a:endParaRPr>
          </a:p>
          <a:p>
            <a:pPr algn="ctr" marR="35560">
              <a:lnSpc>
                <a:spcPct val="100000"/>
              </a:lnSpc>
              <a:spcBef>
                <a:spcPts val="815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plejedokumentationen,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så,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intelligens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fremtiden?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Kan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se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fordelene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ved</a:t>
            </a:r>
            <a:r>
              <a:rPr dirty="0" sz="17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anvende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sådanne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værktøjer</a:t>
            </a:r>
            <a:r>
              <a:rPr dirty="0" sz="1700" spc="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dit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daglige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arbejde?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572510"/>
            </a:xfrm>
            <a:custGeom>
              <a:avLst/>
              <a:gdLst/>
              <a:ahLst/>
              <a:cxnLst/>
              <a:rect l="l" t="t" r="r" b="b"/>
              <a:pathLst>
                <a:path w="9144000" h="3572510">
                  <a:moveTo>
                    <a:pt x="0" y="3572256"/>
                  </a:moveTo>
                  <a:lnTo>
                    <a:pt x="9144000" y="357225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57225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572255"/>
              <a:ext cx="9144000" cy="1571625"/>
            </a:xfrm>
            <a:custGeom>
              <a:avLst/>
              <a:gdLst/>
              <a:ahLst/>
              <a:cxnLst/>
              <a:rect l="l" t="t" r="r" b="b"/>
              <a:pathLst>
                <a:path w="9144000" h="1571625">
                  <a:moveTo>
                    <a:pt x="9144000" y="0"/>
                  </a:moveTo>
                  <a:lnTo>
                    <a:pt x="0" y="0"/>
                  </a:lnTo>
                  <a:lnTo>
                    <a:pt x="0" y="1571243"/>
                  </a:lnTo>
                  <a:lnTo>
                    <a:pt x="9144000" y="157124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29538"/>
            <a:ext cx="8020684" cy="177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blev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identificeret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flere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anvendelsesområder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robotter 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ældreplejen,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herunder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f.eks.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affektiv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terapi,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kognitiv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træning,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facilitering,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ledsagelse,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fysiologisk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terapi, husholdningsopgaver,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personlig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pleje,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ledsageopgaver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kommunikationsopgaver.</a:t>
            </a:r>
            <a:endParaRPr sz="1600">
              <a:latin typeface="Arial"/>
              <a:cs typeface="Arial"/>
            </a:endParaRPr>
          </a:p>
          <a:p>
            <a:pPr marL="12700" marR="377825">
              <a:lnSpc>
                <a:spcPct val="115100"/>
              </a:lnSpc>
              <a:spcBef>
                <a:spcPts val="49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Selvom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robotter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måske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løser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problemet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mangel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sygeplejersker,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fremtiden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lette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rutineopgaver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plejepersonale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løft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og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forflytninger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patienter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levere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forfriskninger.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85"/>
              <a:t>Resumé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736600" marR="197485" indent="-3251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skriftligt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62654" y="1127421"/>
            <a:ext cx="5384165" cy="151892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 værktøjer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robotteknologier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vicevært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gavn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du,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nyttige?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marL="12700" marR="238760">
              <a:lnSpc>
                <a:spcPct val="14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robotteknologi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fysisk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støtte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bidrage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forbedre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kvaliteten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plejeydelser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arbejdsforholdene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plejesektoren?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62654" y="2919831"/>
            <a:ext cx="5397500" cy="9220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sikker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føler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robotteknologier,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rådighed?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områder,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føler,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brug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for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træning?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ja,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områder?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4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8851" y="1341246"/>
            <a:ext cx="7045325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0287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Hjælpende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robotter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aktiviteter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dagligdagen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(2023):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</a:t>
            </a:r>
            <a:r>
              <a:rPr dirty="0" u="none" sz="1400" spc="-10">
                <a:latin typeface="Arial"/>
                <a:cs typeface="Arial"/>
              </a:rPr>
              <a:t>//</a:t>
            </a:r>
            <a:r>
              <a:rPr dirty="0" u="none" sz="1400" spc="-10">
                <a:latin typeface="Arial"/>
                <a:cs typeface="Arial"/>
                <a:hlinkClick r:id="rId4"/>
              </a:rPr>
              <a:t>www.washington.edu/doit/programs/accessengineering/adept/adept-accessibility-</a:t>
            </a:r>
            <a:r>
              <a:rPr dirty="0" u="none" sz="1400" spc="-10">
                <a:latin typeface="Arial"/>
                <a:cs typeface="Arial"/>
              </a:rPr>
              <a:t> briefs/assistive-robotics-activities-daily</a:t>
            </a:r>
            <a:endParaRPr sz="1400">
              <a:latin typeface="Arial"/>
              <a:cs typeface="Arial"/>
            </a:endParaRPr>
          </a:p>
          <a:p>
            <a:pPr marL="12700" marR="939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Bartneck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(2021):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Introduction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Ethics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Robotics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AI.</a:t>
            </a:r>
            <a:r>
              <a:rPr dirty="0" sz="1400" spc="-10">
                <a:latin typeface="Arial"/>
                <a:cs typeface="Arial"/>
              </a:rPr>
              <a:t> Anvendelsesområder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AI: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</a:t>
            </a:r>
            <a:r>
              <a:rPr dirty="0" u="none" sz="1400" spc="-10">
                <a:latin typeface="Arial"/>
                <a:cs typeface="Arial"/>
              </a:rPr>
              <a:t>//</a:t>
            </a:r>
            <a:r>
              <a:rPr dirty="0" u="none" sz="1400" spc="-10">
                <a:latin typeface="Arial"/>
                <a:cs typeface="Arial"/>
                <a:hlinkClick r:id="rId6"/>
              </a:rPr>
              <a:t>www.researchgate.net/publication/343611471_Application_Areas_of_AI</a:t>
            </a:r>
            <a:r>
              <a:rPr dirty="0" u="none" sz="1400" spc="-1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Chatzoglou</a:t>
            </a:r>
            <a:r>
              <a:rPr dirty="0" u="none" sz="1400" spc="-6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et</a:t>
            </a:r>
            <a:r>
              <a:rPr dirty="0" u="none" sz="1400" spc="-2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al</a:t>
            </a:r>
            <a:r>
              <a:rPr dirty="0" u="none" sz="1400" spc="-2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(2023):</a:t>
            </a:r>
            <a:r>
              <a:rPr dirty="0" u="none" sz="1400" spc="-5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Factors</a:t>
            </a:r>
            <a:r>
              <a:rPr dirty="0" u="none" sz="1400" spc="-5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Affecting</a:t>
            </a:r>
            <a:r>
              <a:rPr dirty="0" u="none" sz="1400" spc="-5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Acceptance</a:t>
            </a:r>
            <a:r>
              <a:rPr dirty="0" u="none" sz="1400" spc="-5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of</a:t>
            </a:r>
            <a:r>
              <a:rPr dirty="0" u="none" sz="1400" spc="-2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Social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Robots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Among </a:t>
            </a:r>
            <a:r>
              <a:rPr dirty="0" u="none" sz="1400">
                <a:latin typeface="Arial"/>
                <a:cs typeface="Arial"/>
              </a:rPr>
              <a:t>Prospective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Users;</a:t>
            </a:r>
            <a:r>
              <a:rPr dirty="0" u="none" sz="1400" spc="-4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i:</a:t>
            </a:r>
            <a:r>
              <a:rPr dirty="0" u="none" sz="1400" spc="-5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International</a:t>
            </a:r>
            <a:r>
              <a:rPr dirty="0" u="none" sz="1400" spc="-4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Journal</a:t>
            </a:r>
            <a:r>
              <a:rPr dirty="0" u="none" sz="1400" spc="-4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of</a:t>
            </a:r>
            <a:r>
              <a:rPr dirty="0" u="none" sz="1400" spc="5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Robotics.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https://link.</a:t>
            </a:r>
            <a:r>
              <a:rPr dirty="0" u="none" sz="1400" spc="-10">
                <a:latin typeface="Arial"/>
                <a:cs typeface="Arial"/>
              </a:rPr>
              <a:t>springer.com/article/10.1007/s12369-023-01024-</a:t>
            </a:r>
            <a:r>
              <a:rPr dirty="0" u="none" sz="1400" spc="-5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Navelrobotics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(2023). Hvad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er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 robot?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https://navelrobotics.com/en/social-robots/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3261436"/>
            <a:ext cx="6709409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Paro.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Terapeutisk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https://www.paroseal.co.uk/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Opsøgende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forskning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(2020):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robotter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nyt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perspektiv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sundhedsvæsenet: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https://researchoutreach.org/articles/social-robots-new-perspective-healthcare/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89102" y="1136650"/>
            <a:ext cx="6906895" cy="1242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27777" sz="4050" spc="-254">
                <a:solidFill>
                  <a:srgbClr val="379C73"/>
                </a:solidFill>
                <a:latin typeface="Arial Black"/>
                <a:cs typeface="Arial Black"/>
              </a:rPr>
              <a:t>arbej</a:t>
            </a:r>
            <a:r>
              <a:rPr dirty="0" baseline="27777" sz="4050" spc="-540">
                <a:solidFill>
                  <a:srgbClr val="379C73"/>
                </a:solidFill>
                <a:latin typeface="Arial Black"/>
                <a:cs typeface="Arial Black"/>
              </a:rPr>
              <a:t>d</a:t>
            </a:r>
            <a:r>
              <a:rPr dirty="0" sz="2500" spc="-1989">
                <a:solidFill>
                  <a:srgbClr val="FFC000"/>
                </a:solidFill>
                <a:latin typeface="Arial Black"/>
                <a:cs typeface="Arial Black"/>
              </a:rPr>
              <a:t>A</a:t>
            </a:r>
            <a:r>
              <a:rPr dirty="0" baseline="27777" sz="4050" spc="-254">
                <a:solidFill>
                  <a:srgbClr val="379C73"/>
                </a:solidFill>
                <a:latin typeface="Arial Black"/>
                <a:cs typeface="Arial Black"/>
              </a:rPr>
              <a:t>e</a:t>
            </a:r>
            <a:r>
              <a:rPr dirty="0" baseline="27777" sz="4050" spc="-1567">
                <a:solidFill>
                  <a:srgbClr val="379C73"/>
                </a:solidFill>
                <a:latin typeface="Arial Black"/>
                <a:cs typeface="Arial Black"/>
              </a:rPr>
              <a:t>t</a:t>
            </a:r>
            <a:r>
              <a:rPr dirty="0" sz="2500" spc="-220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baseline="27777" sz="4050" spc="-2670">
                <a:solidFill>
                  <a:srgbClr val="379C73"/>
                </a:solidFill>
                <a:latin typeface="Arial Black"/>
                <a:cs typeface="Arial Black"/>
              </a:rPr>
              <a:t>?</a:t>
            </a:r>
            <a:r>
              <a:rPr dirty="0" sz="2500" spc="-18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understøttede</a:t>
            </a:r>
            <a:r>
              <a:rPr dirty="0" sz="25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25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60">
                <a:solidFill>
                  <a:srgbClr val="FFC000"/>
                </a:solidFill>
                <a:latin typeface="Arial Black"/>
                <a:cs typeface="Arial Black"/>
              </a:rPr>
              <a:t>generelt</a:t>
            </a:r>
            <a:endParaRPr sz="2500">
              <a:latin typeface="Arial Black"/>
              <a:cs typeface="Arial Black"/>
            </a:endParaRPr>
          </a:p>
          <a:p>
            <a:pPr algn="ctr" marL="855344">
              <a:lnSpc>
                <a:spcPct val="100000"/>
              </a:lnSpc>
              <a:spcBef>
                <a:spcPts val="24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Udforsk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transformative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effekt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fordelene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integrere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i</a:t>
            </a:r>
            <a:endParaRPr sz="1600">
              <a:latin typeface="Arial"/>
              <a:cs typeface="Arial"/>
            </a:endParaRPr>
          </a:p>
          <a:p>
            <a:pPr algn="ctr" marL="86233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indsigtsfulde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videoer!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5249671" y="4506874"/>
            <a:ext cx="3517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måder,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hvorpå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intelligens</a:t>
            </a:r>
            <a:r>
              <a:rPr dirty="0" sz="9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forandrer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sundhedsvæsenet</a:t>
            </a:r>
            <a:endParaRPr sz="9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https://youtu.be/TfkHrvct1hg?si=aBF9nWCqGMGWAXtA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6795" y="4507179"/>
            <a:ext cx="286512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14984" marR="5080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Fremtiden</a:t>
            </a:r>
            <a:r>
              <a:rPr dirty="0" sz="9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kunstig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intelligens</a:t>
            </a:r>
            <a:r>
              <a:rPr dirty="0" sz="9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sundhedssektoren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https://youtu.be/uEPs-RL_VlQ?si=KcgDEuH1Lk5Pmvk_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2544" y="2735579"/>
            <a:ext cx="3048000" cy="1714500"/>
          </a:xfrm>
          <a:prstGeom prst="rect">
            <a:avLst/>
          </a:prstGeom>
        </p:spPr>
      </p:pic>
      <p:pic>
        <p:nvPicPr>
          <p:cNvPr id="8" name="object 8" descr="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17820" y="2795016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13864" y="1133983"/>
            <a:ext cx="45142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69951" y="1622272"/>
            <a:ext cx="8522970" cy="279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17780">
              <a:lnSpc>
                <a:spcPct val="130000"/>
              </a:lnSpc>
              <a:spcBef>
                <a:spcPts val="10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øjeblikket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ingen</a:t>
            </a:r>
            <a:r>
              <a:rPr dirty="0" sz="1700" spc="9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universel</a:t>
            </a:r>
            <a:r>
              <a:rPr dirty="0" sz="1700" spc="10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EPJ</a:t>
            </a:r>
            <a:r>
              <a:rPr dirty="0" sz="1700" spc="9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på</a:t>
            </a:r>
            <a:r>
              <a:rPr dirty="0" sz="1700" spc="9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79C73"/>
                </a:solidFill>
                <a:latin typeface="Arial"/>
                <a:cs typeface="Arial"/>
              </a:rPr>
              <a:t>EU-plan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opstillet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ramme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udviklingen</a:t>
            </a:r>
            <a:r>
              <a:rPr dirty="0" sz="17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7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europæisk</a:t>
            </a:r>
            <a:r>
              <a:rPr dirty="0" sz="1700" spc="49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format</a:t>
            </a:r>
            <a:r>
              <a:rPr dirty="0" sz="1700" spc="49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700" spc="484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udveksling</a:t>
            </a:r>
            <a:r>
              <a:rPr dirty="0" sz="1700" spc="49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700" spc="49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elektroniske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patientjournaler</a:t>
            </a:r>
            <a:r>
              <a:rPr dirty="0" sz="1700" spc="4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(EEHRxF)</a:t>
            </a:r>
            <a:r>
              <a:rPr dirty="0" sz="1700" spc="484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4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opnå</a:t>
            </a:r>
            <a:r>
              <a:rPr dirty="0" sz="17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sikker,</a:t>
            </a:r>
            <a:r>
              <a:rPr dirty="0" sz="17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interoperabel,</a:t>
            </a:r>
            <a:r>
              <a:rPr dirty="0" sz="17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grænseoverskridende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udveksling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elektroniske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EU.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700">
              <a:latin typeface="Arial"/>
              <a:cs typeface="Arial"/>
            </a:endParaRPr>
          </a:p>
          <a:p>
            <a:pPr algn="ctr" marL="180340" marR="174625">
              <a:lnSpc>
                <a:spcPct val="130100"/>
              </a:lnSpc>
              <a:spcBef>
                <a:spcPts val="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EEHRxF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borgerne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sundhedsdata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hurtigt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sundhedspersonale,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f.eks. når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konsulterer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specialist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modtager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akut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behandling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anden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medlemsstat.</a:t>
            </a:r>
            <a:r>
              <a:rPr dirty="0" baseline="25252" sz="1650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252" sz="1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2971" y="4790033"/>
            <a:ext cx="22199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284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9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eHealth-netværk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64286" y="1967744"/>
            <a:ext cx="8154034" cy="69913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Selv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EPJ-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 hele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EU,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nogle, som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ofte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bruges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organisationer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hele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EU,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støder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arbejdsplads.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012919" y="2927576"/>
            <a:ext cx="2962910" cy="2066925"/>
            <a:chOff x="3012919" y="2927576"/>
            <a:chExt cx="2962910" cy="206692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2919" y="2927576"/>
              <a:ext cx="2962711" cy="206662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7" y="3047999"/>
              <a:ext cx="2692908" cy="179527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105657" y="3003549"/>
              <a:ext cx="2781935" cy="1884680"/>
            </a:xfrm>
            <a:custGeom>
              <a:avLst/>
              <a:gdLst/>
              <a:ahLst/>
              <a:cxnLst/>
              <a:rect l="l" t="t" r="r" b="b"/>
              <a:pathLst>
                <a:path w="2781935" h="1884679">
                  <a:moveTo>
                    <a:pt x="0" y="1884172"/>
                  </a:moveTo>
                  <a:lnTo>
                    <a:pt x="2781808" y="1884172"/>
                  </a:lnTo>
                  <a:lnTo>
                    <a:pt x="2781808" y="0"/>
                  </a:lnTo>
                  <a:lnTo>
                    <a:pt x="0" y="0"/>
                  </a:lnTo>
                  <a:lnTo>
                    <a:pt x="0" y="1884172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138421" y="4914391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20166" y="2962910"/>
            <a:ext cx="2211070" cy="1616710"/>
            <a:chOff x="820166" y="2962910"/>
            <a:chExt cx="2211070" cy="1616710"/>
          </a:xfrm>
        </p:grpSpPr>
        <p:sp>
          <p:nvSpPr>
            <p:cNvPr id="4" name="object 4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1920239" y="0"/>
                  </a:moveTo>
                  <a:lnTo>
                    <a:pt x="265175" y="0"/>
                  </a:lnTo>
                  <a:lnTo>
                    <a:pt x="217509" y="4273"/>
                  </a:lnTo>
                  <a:lnTo>
                    <a:pt x="172645" y="16592"/>
                  </a:lnTo>
                  <a:lnTo>
                    <a:pt x="131334" y="36209"/>
                  </a:lnTo>
                  <a:lnTo>
                    <a:pt x="94324" y="62373"/>
                  </a:lnTo>
                  <a:lnTo>
                    <a:pt x="62364" y="94335"/>
                  </a:lnTo>
                  <a:lnTo>
                    <a:pt x="36203" y="131346"/>
                  </a:lnTo>
                  <a:lnTo>
                    <a:pt x="16589" y="172656"/>
                  </a:lnTo>
                  <a:lnTo>
                    <a:pt x="4272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2" y="1373546"/>
                  </a:lnTo>
                  <a:lnTo>
                    <a:pt x="16589" y="1418410"/>
                  </a:lnTo>
                  <a:lnTo>
                    <a:pt x="36203" y="1459721"/>
                  </a:lnTo>
                  <a:lnTo>
                    <a:pt x="62364" y="1496731"/>
                  </a:lnTo>
                  <a:lnTo>
                    <a:pt x="94324" y="1528691"/>
                  </a:lnTo>
                  <a:lnTo>
                    <a:pt x="131334" y="1554852"/>
                  </a:lnTo>
                  <a:lnTo>
                    <a:pt x="172645" y="1574466"/>
                  </a:lnTo>
                  <a:lnTo>
                    <a:pt x="217509" y="1586783"/>
                  </a:lnTo>
                  <a:lnTo>
                    <a:pt x="265175" y="1591055"/>
                  </a:lnTo>
                  <a:lnTo>
                    <a:pt x="1920239" y="1591055"/>
                  </a:lnTo>
                  <a:lnTo>
                    <a:pt x="1967900" y="1586783"/>
                  </a:lnTo>
                  <a:lnTo>
                    <a:pt x="2012759" y="1574466"/>
                  </a:lnTo>
                  <a:lnTo>
                    <a:pt x="2054069" y="1554852"/>
                  </a:lnTo>
                  <a:lnTo>
                    <a:pt x="2091080" y="1528691"/>
                  </a:lnTo>
                  <a:lnTo>
                    <a:pt x="2123042" y="1496731"/>
                  </a:lnTo>
                  <a:lnTo>
                    <a:pt x="2149206" y="1459721"/>
                  </a:lnTo>
                  <a:lnTo>
                    <a:pt x="2168823" y="1418410"/>
                  </a:lnTo>
                  <a:lnTo>
                    <a:pt x="2181142" y="1373546"/>
                  </a:lnTo>
                  <a:lnTo>
                    <a:pt x="2185416" y="1325880"/>
                  </a:lnTo>
                  <a:lnTo>
                    <a:pt x="2185416" y="265175"/>
                  </a:lnTo>
                  <a:lnTo>
                    <a:pt x="2181142" y="217515"/>
                  </a:lnTo>
                  <a:lnTo>
                    <a:pt x="2168823" y="172656"/>
                  </a:lnTo>
                  <a:lnTo>
                    <a:pt x="2149206" y="131346"/>
                  </a:lnTo>
                  <a:lnTo>
                    <a:pt x="2123042" y="94335"/>
                  </a:lnTo>
                  <a:lnTo>
                    <a:pt x="2091080" y="62373"/>
                  </a:lnTo>
                  <a:lnTo>
                    <a:pt x="2054069" y="36209"/>
                  </a:lnTo>
                  <a:lnTo>
                    <a:pt x="2012759" y="16592"/>
                  </a:lnTo>
                  <a:lnTo>
                    <a:pt x="1967900" y="4273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0" y="265175"/>
                  </a:moveTo>
                  <a:lnTo>
                    <a:pt x="4272" y="217515"/>
                  </a:lnTo>
                  <a:lnTo>
                    <a:pt x="16589" y="172656"/>
                  </a:lnTo>
                  <a:lnTo>
                    <a:pt x="36203" y="131346"/>
                  </a:lnTo>
                  <a:lnTo>
                    <a:pt x="62364" y="94335"/>
                  </a:lnTo>
                  <a:lnTo>
                    <a:pt x="94324" y="62373"/>
                  </a:lnTo>
                  <a:lnTo>
                    <a:pt x="131334" y="36209"/>
                  </a:lnTo>
                  <a:lnTo>
                    <a:pt x="172645" y="16592"/>
                  </a:lnTo>
                  <a:lnTo>
                    <a:pt x="217509" y="4273"/>
                  </a:lnTo>
                  <a:lnTo>
                    <a:pt x="265175" y="0"/>
                  </a:lnTo>
                  <a:lnTo>
                    <a:pt x="1920239" y="0"/>
                  </a:lnTo>
                  <a:lnTo>
                    <a:pt x="1967900" y="4273"/>
                  </a:lnTo>
                  <a:lnTo>
                    <a:pt x="2012759" y="16592"/>
                  </a:lnTo>
                  <a:lnTo>
                    <a:pt x="2054069" y="36209"/>
                  </a:lnTo>
                  <a:lnTo>
                    <a:pt x="2091080" y="62373"/>
                  </a:lnTo>
                  <a:lnTo>
                    <a:pt x="2123042" y="94335"/>
                  </a:lnTo>
                  <a:lnTo>
                    <a:pt x="2149206" y="131346"/>
                  </a:lnTo>
                  <a:lnTo>
                    <a:pt x="2168823" y="172656"/>
                  </a:lnTo>
                  <a:lnTo>
                    <a:pt x="2181142" y="217515"/>
                  </a:lnTo>
                  <a:lnTo>
                    <a:pt x="2185416" y="265175"/>
                  </a:lnTo>
                  <a:lnTo>
                    <a:pt x="2185416" y="1325880"/>
                  </a:lnTo>
                  <a:lnTo>
                    <a:pt x="2181142" y="1373546"/>
                  </a:lnTo>
                  <a:lnTo>
                    <a:pt x="2168823" y="1418410"/>
                  </a:lnTo>
                  <a:lnTo>
                    <a:pt x="2149206" y="1459721"/>
                  </a:lnTo>
                  <a:lnTo>
                    <a:pt x="2123042" y="1496731"/>
                  </a:lnTo>
                  <a:lnTo>
                    <a:pt x="2091080" y="1528691"/>
                  </a:lnTo>
                  <a:lnTo>
                    <a:pt x="2054069" y="1554852"/>
                  </a:lnTo>
                  <a:lnTo>
                    <a:pt x="2012759" y="1574466"/>
                  </a:lnTo>
                  <a:lnTo>
                    <a:pt x="1967900" y="1586783"/>
                  </a:lnTo>
                  <a:lnTo>
                    <a:pt x="1920239" y="1591055"/>
                  </a:lnTo>
                  <a:lnTo>
                    <a:pt x="265175" y="1591055"/>
                  </a:lnTo>
                  <a:lnTo>
                    <a:pt x="217509" y="1586783"/>
                  </a:lnTo>
                  <a:lnTo>
                    <a:pt x="172645" y="1574466"/>
                  </a:lnTo>
                  <a:lnTo>
                    <a:pt x="131334" y="1554852"/>
                  </a:lnTo>
                  <a:lnTo>
                    <a:pt x="94324" y="1528691"/>
                  </a:lnTo>
                  <a:lnTo>
                    <a:pt x="62364" y="1496731"/>
                  </a:lnTo>
                  <a:lnTo>
                    <a:pt x="36203" y="1459721"/>
                  </a:lnTo>
                  <a:lnTo>
                    <a:pt x="16589" y="1418410"/>
                  </a:lnTo>
                  <a:lnTo>
                    <a:pt x="4272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426205" y="2962910"/>
            <a:ext cx="2230755" cy="1616710"/>
            <a:chOff x="3426205" y="2962910"/>
            <a:chExt cx="2230755" cy="1616710"/>
          </a:xfrm>
        </p:grpSpPr>
        <p:sp>
          <p:nvSpPr>
            <p:cNvPr id="7" name="object 7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1940052" y="0"/>
                  </a:moveTo>
                  <a:lnTo>
                    <a:pt x="265176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3"/>
                  </a:lnTo>
                  <a:lnTo>
                    <a:pt x="16592" y="1418404"/>
                  </a:lnTo>
                  <a:lnTo>
                    <a:pt x="36209" y="1459715"/>
                  </a:lnTo>
                  <a:lnTo>
                    <a:pt x="62373" y="1496725"/>
                  </a:lnTo>
                  <a:lnTo>
                    <a:pt x="94335" y="1528686"/>
                  </a:lnTo>
                  <a:lnTo>
                    <a:pt x="131346" y="1554849"/>
                  </a:lnTo>
                  <a:lnTo>
                    <a:pt x="172656" y="1574464"/>
                  </a:lnTo>
                  <a:lnTo>
                    <a:pt x="217515" y="1586783"/>
                  </a:lnTo>
                  <a:lnTo>
                    <a:pt x="265176" y="1591055"/>
                  </a:lnTo>
                  <a:lnTo>
                    <a:pt x="1940052" y="1591055"/>
                  </a:lnTo>
                  <a:lnTo>
                    <a:pt x="1987712" y="1586783"/>
                  </a:lnTo>
                  <a:lnTo>
                    <a:pt x="2032571" y="1574464"/>
                  </a:lnTo>
                  <a:lnTo>
                    <a:pt x="2073881" y="1554849"/>
                  </a:lnTo>
                  <a:lnTo>
                    <a:pt x="2110892" y="1528686"/>
                  </a:lnTo>
                  <a:lnTo>
                    <a:pt x="2142854" y="1496725"/>
                  </a:lnTo>
                  <a:lnTo>
                    <a:pt x="2169018" y="1459715"/>
                  </a:lnTo>
                  <a:lnTo>
                    <a:pt x="2188635" y="1418404"/>
                  </a:lnTo>
                  <a:lnTo>
                    <a:pt x="2200954" y="1373543"/>
                  </a:lnTo>
                  <a:lnTo>
                    <a:pt x="2205228" y="1325880"/>
                  </a:lnTo>
                  <a:lnTo>
                    <a:pt x="2205228" y="265175"/>
                  </a:lnTo>
                  <a:lnTo>
                    <a:pt x="2200954" y="217515"/>
                  </a:lnTo>
                  <a:lnTo>
                    <a:pt x="2188635" y="172656"/>
                  </a:lnTo>
                  <a:lnTo>
                    <a:pt x="2169018" y="131346"/>
                  </a:lnTo>
                  <a:lnTo>
                    <a:pt x="2142854" y="94335"/>
                  </a:lnTo>
                  <a:lnTo>
                    <a:pt x="2110892" y="62373"/>
                  </a:lnTo>
                  <a:lnTo>
                    <a:pt x="2073881" y="36209"/>
                  </a:lnTo>
                  <a:lnTo>
                    <a:pt x="2032571" y="16592"/>
                  </a:lnTo>
                  <a:lnTo>
                    <a:pt x="1987712" y="4273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6" y="0"/>
                  </a:lnTo>
                  <a:lnTo>
                    <a:pt x="1940052" y="0"/>
                  </a:lnTo>
                  <a:lnTo>
                    <a:pt x="1987712" y="4273"/>
                  </a:lnTo>
                  <a:lnTo>
                    <a:pt x="2032571" y="16592"/>
                  </a:lnTo>
                  <a:lnTo>
                    <a:pt x="2073881" y="36209"/>
                  </a:lnTo>
                  <a:lnTo>
                    <a:pt x="2110892" y="62373"/>
                  </a:lnTo>
                  <a:lnTo>
                    <a:pt x="2142854" y="94335"/>
                  </a:lnTo>
                  <a:lnTo>
                    <a:pt x="2169018" y="131346"/>
                  </a:lnTo>
                  <a:lnTo>
                    <a:pt x="2188635" y="172656"/>
                  </a:lnTo>
                  <a:lnTo>
                    <a:pt x="2200954" y="217515"/>
                  </a:lnTo>
                  <a:lnTo>
                    <a:pt x="2205228" y="265175"/>
                  </a:lnTo>
                  <a:lnTo>
                    <a:pt x="2205228" y="1325880"/>
                  </a:lnTo>
                  <a:lnTo>
                    <a:pt x="2200954" y="1373543"/>
                  </a:lnTo>
                  <a:lnTo>
                    <a:pt x="2188635" y="1418404"/>
                  </a:lnTo>
                  <a:lnTo>
                    <a:pt x="2169018" y="1459715"/>
                  </a:lnTo>
                  <a:lnTo>
                    <a:pt x="2142854" y="1496725"/>
                  </a:lnTo>
                  <a:lnTo>
                    <a:pt x="2110892" y="1528686"/>
                  </a:lnTo>
                  <a:lnTo>
                    <a:pt x="2073881" y="1554849"/>
                  </a:lnTo>
                  <a:lnTo>
                    <a:pt x="2032571" y="1574464"/>
                  </a:lnTo>
                  <a:lnTo>
                    <a:pt x="1987712" y="1586783"/>
                  </a:lnTo>
                  <a:lnTo>
                    <a:pt x="1940052" y="1591055"/>
                  </a:lnTo>
                  <a:lnTo>
                    <a:pt x="265176" y="1591055"/>
                  </a:lnTo>
                  <a:lnTo>
                    <a:pt x="217515" y="1586783"/>
                  </a:lnTo>
                  <a:lnTo>
                    <a:pt x="172656" y="1574464"/>
                  </a:lnTo>
                  <a:lnTo>
                    <a:pt x="131346" y="1554849"/>
                  </a:lnTo>
                  <a:lnTo>
                    <a:pt x="94335" y="1528686"/>
                  </a:lnTo>
                  <a:lnTo>
                    <a:pt x="62373" y="1496725"/>
                  </a:lnTo>
                  <a:lnTo>
                    <a:pt x="36209" y="1459715"/>
                  </a:lnTo>
                  <a:lnTo>
                    <a:pt x="16592" y="1418404"/>
                  </a:lnTo>
                  <a:lnTo>
                    <a:pt x="4273" y="1373543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053582" y="2962910"/>
            <a:ext cx="2188210" cy="1616710"/>
            <a:chOff x="6053582" y="2962910"/>
            <a:chExt cx="2188210" cy="1616710"/>
          </a:xfrm>
        </p:grpSpPr>
        <p:sp>
          <p:nvSpPr>
            <p:cNvPr id="10" name="object 10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1897379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6"/>
                  </a:lnTo>
                  <a:lnTo>
                    <a:pt x="16592" y="1418410"/>
                  </a:lnTo>
                  <a:lnTo>
                    <a:pt x="36209" y="1459721"/>
                  </a:lnTo>
                  <a:lnTo>
                    <a:pt x="62373" y="1496731"/>
                  </a:lnTo>
                  <a:lnTo>
                    <a:pt x="94335" y="1528691"/>
                  </a:lnTo>
                  <a:lnTo>
                    <a:pt x="131346" y="1554852"/>
                  </a:lnTo>
                  <a:lnTo>
                    <a:pt x="172656" y="1574466"/>
                  </a:lnTo>
                  <a:lnTo>
                    <a:pt x="217515" y="1586783"/>
                  </a:lnTo>
                  <a:lnTo>
                    <a:pt x="265175" y="1591055"/>
                  </a:lnTo>
                  <a:lnTo>
                    <a:pt x="1897379" y="1591055"/>
                  </a:lnTo>
                  <a:lnTo>
                    <a:pt x="1945040" y="1586783"/>
                  </a:lnTo>
                  <a:lnTo>
                    <a:pt x="1989899" y="1574466"/>
                  </a:lnTo>
                  <a:lnTo>
                    <a:pt x="2031209" y="1554852"/>
                  </a:lnTo>
                  <a:lnTo>
                    <a:pt x="2068220" y="1528691"/>
                  </a:lnTo>
                  <a:lnTo>
                    <a:pt x="2100182" y="1496731"/>
                  </a:lnTo>
                  <a:lnTo>
                    <a:pt x="2126346" y="1459721"/>
                  </a:lnTo>
                  <a:lnTo>
                    <a:pt x="2145963" y="1418410"/>
                  </a:lnTo>
                  <a:lnTo>
                    <a:pt x="2158282" y="1373546"/>
                  </a:lnTo>
                  <a:lnTo>
                    <a:pt x="2162556" y="1325880"/>
                  </a:lnTo>
                  <a:lnTo>
                    <a:pt x="2162556" y="265175"/>
                  </a:lnTo>
                  <a:lnTo>
                    <a:pt x="2158282" y="217515"/>
                  </a:lnTo>
                  <a:lnTo>
                    <a:pt x="2145963" y="172656"/>
                  </a:lnTo>
                  <a:lnTo>
                    <a:pt x="2126346" y="131346"/>
                  </a:lnTo>
                  <a:lnTo>
                    <a:pt x="2100182" y="94335"/>
                  </a:lnTo>
                  <a:lnTo>
                    <a:pt x="2068220" y="62373"/>
                  </a:lnTo>
                  <a:lnTo>
                    <a:pt x="2031209" y="36209"/>
                  </a:lnTo>
                  <a:lnTo>
                    <a:pt x="1989899" y="16592"/>
                  </a:lnTo>
                  <a:lnTo>
                    <a:pt x="1945040" y="4273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lnTo>
                    <a:pt x="1897379" y="0"/>
                  </a:lnTo>
                  <a:lnTo>
                    <a:pt x="1945040" y="4273"/>
                  </a:lnTo>
                  <a:lnTo>
                    <a:pt x="1989899" y="16592"/>
                  </a:lnTo>
                  <a:lnTo>
                    <a:pt x="2031209" y="36209"/>
                  </a:lnTo>
                  <a:lnTo>
                    <a:pt x="2068220" y="62373"/>
                  </a:lnTo>
                  <a:lnTo>
                    <a:pt x="2100182" y="94335"/>
                  </a:lnTo>
                  <a:lnTo>
                    <a:pt x="2126346" y="131346"/>
                  </a:lnTo>
                  <a:lnTo>
                    <a:pt x="2145963" y="172656"/>
                  </a:lnTo>
                  <a:lnTo>
                    <a:pt x="2158282" y="217515"/>
                  </a:lnTo>
                  <a:lnTo>
                    <a:pt x="2162556" y="265175"/>
                  </a:lnTo>
                  <a:lnTo>
                    <a:pt x="2162556" y="1325880"/>
                  </a:lnTo>
                  <a:lnTo>
                    <a:pt x="2158282" y="1373546"/>
                  </a:lnTo>
                  <a:lnTo>
                    <a:pt x="2145963" y="1418410"/>
                  </a:lnTo>
                  <a:lnTo>
                    <a:pt x="2126346" y="1459721"/>
                  </a:lnTo>
                  <a:lnTo>
                    <a:pt x="2100182" y="1496731"/>
                  </a:lnTo>
                  <a:lnTo>
                    <a:pt x="2068220" y="1528691"/>
                  </a:lnTo>
                  <a:lnTo>
                    <a:pt x="2031209" y="1554852"/>
                  </a:lnTo>
                  <a:lnTo>
                    <a:pt x="1989899" y="1574466"/>
                  </a:lnTo>
                  <a:lnTo>
                    <a:pt x="1945040" y="1586783"/>
                  </a:lnTo>
                  <a:lnTo>
                    <a:pt x="1897379" y="1591055"/>
                  </a:lnTo>
                  <a:lnTo>
                    <a:pt x="265175" y="1591055"/>
                  </a:lnTo>
                  <a:lnTo>
                    <a:pt x="217515" y="1586783"/>
                  </a:lnTo>
                  <a:lnTo>
                    <a:pt x="172656" y="1574466"/>
                  </a:lnTo>
                  <a:lnTo>
                    <a:pt x="131346" y="1554852"/>
                  </a:lnTo>
                  <a:lnTo>
                    <a:pt x="94335" y="1528691"/>
                  </a:lnTo>
                  <a:lnTo>
                    <a:pt x="62373" y="1496731"/>
                  </a:lnTo>
                  <a:lnTo>
                    <a:pt x="36209" y="1459721"/>
                  </a:lnTo>
                  <a:lnTo>
                    <a:pt x="16592" y="1418410"/>
                  </a:lnTo>
                  <a:lnTo>
                    <a:pt x="4273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399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627123" y="3686352"/>
            <a:ext cx="560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EPIC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72890" y="3686352"/>
            <a:ext cx="9899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CERNER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512179" y="3687876"/>
            <a:ext cx="1292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ALLSCRIPTS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531874" y="2545333"/>
            <a:ext cx="787400" cy="718820"/>
            <a:chOff x="1531874" y="2545333"/>
            <a:chExt cx="787400" cy="718820"/>
          </a:xfrm>
        </p:grpSpPr>
        <p:sp>
          <p:nvSpPr>
            <p:cNvPr id="16" name="object 16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6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20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20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6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60220" y="2745739"/>
              <a:ext cx="329565" cy="330200"/>
            </a:xfrm>
            <a:custGeom>
              <a:avLst/>
              <a:gdLst/>
              <a:ahLst/>
              <a:cxnLst/>
              <a:rect l="l" t="t" r="r" b="b"/>
              <a:pathLst>
                <a:path w="329564" h="330200">
                  <a:moveTo>
                    <a:pt x="329184" y="82550"/>
                  </a:moveTo>
                  <a:lnTo>
                    <a:pt x="246888" y="82550"/>
                  </a:lnTo>
                  <a:lnTo>
                    <a:pt x="246888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30200"/>
                  </a:lnTo>
                  <a:lnTo>
                    <a:pt x="246888" y="330200"/>
                  </a:lnTo>
                  <a:lnTo>
                    <a:pt x="246888" y="247650"/>
                  </a:lnTo>
                  <a:lnTo>
                    <a:pt x="329184" y="247650"/>
                  </a:lnTo>
                  <a:lnTo>
                    <a:pt x="329184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4076953" y="2552954"/>
            <a:ext cx="787400" cy="718820"/>
            <a:chOff x="4076953" y="2552954"/>
            <a:chExt cx="787400" cy="718820"/>
          </a:xfrm>
        </p:grpSpPr>
        <p:sp>
          <p:nvSpPr>
            <p:cNvPr id="20" name="object 20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09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09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09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09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09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303776" y="274065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5" h="328930">
                  <a:moveTo>
                    <a:pt x="330708" y="81280"/>
                  </a:moveTo>
                  <a:lnTo>
                    <a:pt x="248412" y="8128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1280"/>
                  </a:lnTo>
                  <a:lnTo>
                    <a:pt x="0" y="81280"/>
                  </a:lnTo>
                  <a:lnTo>
                    <a:pt x="0" y="246380"/>
                  </a:lnTo>
                  <a:lnTo>
                    <a:pt x="82296" y="24638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6380"/>
                  </a:lnTo>
                  <a:lnTo>
                    <a:pt x="330708" y="246380"/>
                  </a:lnTo>
                  <a:lnTo>
                    <a:pt x="330708" y="8128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6763766" y="2540761"/>
            <a:ext cx="787400" cy="718820"/>
            <a:chOff x="6763766" y="2540761"/>
            <a:chExt cx="787400" cy="718820"/>
          </a:xfrm>
        </p:grpSpPr>
        <p:sp>
          <p:nvSpPr>
            <p:cNvPr id="24" name="object 24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011924" y="275208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4" h="328930">
                  <a:moveTo>
                    <a:pt x="330708" y="82550"/>
                  </a:moveTo>
                  <a:lnTo>
                    <a:pt x="248412" y="8255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7650"/>
                  </a:lnTo>
                  <a:lnTo>
                    <a:pt x="330708" y="247650"/>
                  </a:lnTo>
                  <a:lnTo>
                    <a:pt x="330708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4884" y="4880559"/>
            <a:ext cx="67767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Nyheder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sundhedspleje.</a:t>
            </a:r>
            <a:r>
              <a:rPr dirty="0" sz="9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Epic,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Cerner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Allscripts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vinder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frem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europæisk</a:t>
            </a:r>
            <a:r>
              <a:rPr dirty="0" sz="9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EPJ-marked,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præget</a:t>
            </a:r>
            <a:r>
              <a:rPr dirty="0" sz="9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hård</a:t>
            </a:r>
            <a:r>
              <a:rPr dirty="0" sz="9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konkurrence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01802" y="494538"/>
            <a:ext cx="664718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værktøjer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bruge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31" name="object 31" descr=""/>
          <p:cNvSpPr txBox="1"/>
          <p:nvPr/>
        </p:nvSpPr>
        <p:spPr>
          <a:xfrm>
            <a:off x="501802" y="1070305"/>
            <a:ext cx="14992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5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93699" y="1885264"/>
            <a:ext cx="5939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EPJ-systemer,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blive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populære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Europa: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01802" y="1818259"/>
            <a:ext cx="8277859" cy="2512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67385" algn="l"/>
                <a:tab pos="1010285" algn="l"/>
                <a:tab pos="1341120" algn="l"/>
                <a:tab pos="2705735" algn="l"/>
                <a:tab pos="3168650" algn="l"/>
                <a:tab pos="4041140" algn="l"/>
                <a:tab pos="6502400" algn="l"/>
                <a:tab pos="7075170" algn="l"/>
                <a:tab pos="7406005" algn="l"/>
              </a:tabLst>
            </a:pP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EPJ-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system,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sundhedsorganisationer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patientoplysninger,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strømline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arbejdsgange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patientplejen.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01980" algn="l"/>
                <a:tab pos="1490980" algn="l"/>
                <a:tab pos="2105025" algn="l"/>
                <a:tab pos="3989070" algn="l"/>
                <a:tab pos="4495165" algn="l"/>
                <a:tab pos="5565140" algn="l"/>
                <a:tab pos="6986905" algn="l"/>
                <a:tab pos="7421245" algn="l"/>
              </a:tabLst>
            </a:pP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nøglefunktioner,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patientplejen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forenkler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plejepersonalets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arbejde.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7186" y="2164842"/>
            <a:ext cx="7301865" cy="1862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380104" marR="334391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dirty="0" sz="2700" spc="125">
                <a:solidFill>
                  <a:srgbClr val="FFFFFF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27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Liberation Sans Narrow"/>
                <a:cs typeface="Liberation Sans Narrow"/>
              </a:rPr>
              <a:t>teknoloąi</a:t>
            </a: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til</a:t>
            </a:r>
            <a:r>
              <a:rPr dirty="0" sz="2700" spc="7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Liberation Sans Narrow"/>
                <a:cs typeface="Liberation Sans Narrow"/>
              </a:rPr>
              <a:t>styriną</a:t>
            </a:r>
            <a:r>
              <a:rPr dirty="0" sz="2700" spc="9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60">
                <a:solidFill>
                  <a:srgbClr val="FFFFFF"/>
                </a:solidFill>
                <a:latin typeface="Liberation Sans Narrow"/>
                <a:cs typeface="Liberation Sans Narrow"/>
              </a:rPr>
              <a:t>oą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Liberation Sans Narrow"/>
                <a:cs typeface="Liberation Sans Narrow"/>
              </a:rPr>
              <a:t>orąaniseriną</a:t>
            </a:r>
            <a:r>
              <a:rPr dirty="0" sz="2700" spc="8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2700" spc="204">
                <a:solidFill>
                  <a:srgbClr val="FFFFFF"/>
                </a:solidFill>
                <a:latin typeface="Liberation Sans Narrow"/>
                <a:cs typeface="Liberation Sans Narrow"/>
              </a:rPr>
              <a:t>af</a:t>
            </a:r>
            <a:endParaRPr sz="2700">
              <a:latin typeface="Liberation Sans Narrow"/>
              <a:cs typeface="Liberation Sans Narrow"/>
            </a:endParaRPr>
          </a:p>
          <a:p>
            <a:pPr algn="ctr" marL="8255">
              <a:lnSpc>
                <a:spcPct val="100000"/>
              </a:lnSpc>
              <a:spcBef>
                <a:spcPts val="1300"/>
              </a:spcBef>
            </a:pPr>
            <a:r>
              <a:rPr dirty="0" sz="2700" spc="90">
                <a:solidFill>
                  <a:srgbClr val="FFFFFF"/>
                </a:solidFill>
                <a:latin typeface="Liberation Sans Narrow"/>
                <a:cs typeface="Liberation Sans Narrow"/>
              </a:rPr>
              <a:t>plejeydelser</a:t>
            </a:r>
            <a:endParaRPr sz="27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86685" y="1059307"/>
            <a:ext cx="45142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0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værktøjer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kan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bruge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68579" y="946530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04901" y="1543049"/>
            <a:ext cx="23298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13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-</a:t>
            </a:r>
            <a:r>
              <a:rPr dirty="0" sz="13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3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vigtigste</a:t>
            </a:r>
            <a:r>
              <a:rPr dirty="0" sz="13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79C73"/>
                </a:solidFill>
                <a:latin typeface="Arial"/>
                <a:cs typeface="Arial"/>
              </a:rPr>
              <a:t>funktioner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2737" y="2398522"/>
            <a:ext cx="8458835" cy="531495"/>
            <a:chOff x="312737" y="2398522"/>
            <a:chExt cx="8458835" cy="531495"/>
          </a:xfrm>
        </p:grpSpPr>
        <p:sp>
          <p:nvSpPr>
            <p:cNvPr id="8" name="object 8" descr=""/>
            <p:cNvSpPr/>
            <p:nvPr/>
          </p:nvSpPr>
          <p:spPr>
            <a:xfrm>
              <a:off x="317500" y="2404909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4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2737" y="2404872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317500" y="3454590"/>
            <a:ext cx="8449310" cy="525145"/>
          </a:xfrm>
          <a:custGeom>
            <a:avLst/>
            <a:gdLst/>
            <a:ahLst/>
            <a:cxnLst/>
            <a:rect l="l" t="t" r="r" b="b"/>
            <a:pathLst>
              <a:path w="8449310" h="525145">
                <a:moveTo>
                  <a:pt x="8448802" y="0"/>
                </a:moveTo>
                <a:lnTo>
                  <a:pt x="2048002" y="0"/>
                </a:lnTo>
                <a:lnTo>
                  <a:pt x="0" y="0"/>
                </a:lnTo>
                <a:lnTo>
                  <a:pt x="0" y="524852"/>
                </a:lnTo>
                <a:lnTo>
                  <a:pt x="2048002" y="524852"/>
                </a:lnTo>
                <a:lnTo>
                  <a:pt x="8448802" y="524852"/>
                </a:lnTo>
                <a:lnTo>
                  <a:pt x="8448802" y="0"/>
                </a:lnTo>
                <a:close/>
              </a:path>
            </a:pathLst>
          </a:custGeom>
          <a:solidFill>
            <a:srgbClr val="379C7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312737" y="4504295"/>
            <a:ext cx="8458835" cy="531495"/>
            <a:chOff x="312737" y="4504295"/>
            <a:chExt cx="8458835" cy="531495"/>
          </a:xfrm>
        </p:grpSpPr>
        <p:sp>
          <p:nvSpPr>
            <p:cNvPr id="12" name="object 12" descr=""/>
            <p:cNvSpPr/>
            <p:nvPr/>
          </p:nvSpPr>
          <p:spPr>
            <a:xfrm>
              <a:off x="317500" y="4504296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5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2737" y="5029148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312737" y="1880107"/>
            <a:ext cx="8458835" cy="0"/>
          </a:xfrm>
          <a:custGeom>
            <a:avLst/>
            <a:gdLst/>
            <a:ahLst/>
            <a:cxnLst/>
            <a:rect l="l" t="t" r="r" b="b"/>
            <a:pathLst>
              <a:path w="8458835" h="0">
                <a:moveTo>
                  <a:pt x="0" y="0"/>
                </a:moveTo>
                <a:lnTo>
                  <a:pt x="8458263" y="0"/>
                </a:lnTo>
              </a:path>
            </a:pathLst>
          </a:custGeom>
          <a:ln w="12700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50621" y="1942845"/>
            <a:ext cx="1177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Omfattende patientjournaler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98902" y="1990089"/>
            <a:ext cx="6218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centralt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lager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patientoplysninger,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herunder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sygehistorie,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diagnoser,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allergier,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laboratorieresultater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meget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mere.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få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data,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fører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bedre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informerede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beslutninger.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0621" y="2559557"/>
            <a:ext cx="1229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Interoperabilitet: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98902" y="2446096"/>
            <a:ext cx="5608955" cy="43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 understøtter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dataudveksling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sundhedsorganisationer.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problemfri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deling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patientjournaler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hospitaler,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klinikker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andre sundhedsudbydere.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Denne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interoperabilitet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forbedrer plejekoordineringen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reducerer antallet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9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dobbeltundersøgelser.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0621" y="3084322"/>
            <a:ext cx="18376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Klinisk</a:t>
            </a:r>
            <a:r>
              <a:rPr dirty="0" sz="1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beslutningsstøtte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98902" y="2971545"/>
            <a:ext cx="61995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alarmer,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påmindelser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evidensbaserede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retningslinjer,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 hjælper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klinikerne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mødet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patienterne.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Disse prompts hjælper med at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forhindre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medicineringsfejl,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identificere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potentielle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lægemiddelinteraktioner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anbefale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passende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behandlinger.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3321" y="3609594"/>
            <a:ext cx="1216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Ordrehåndtering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11602" y="3564712"/>
            <a:ext cx="6207125" cy="30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behandlere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afgive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ordrer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medicin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procedurer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elektronisk.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strømliner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ordreindtastningsprocessen,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reducerer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papirarbejdet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klinikere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andre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afdelinger.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0621" y="4134408"/>
            <a:ext cx="16598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MyChart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Patient</a:t>
            </a:r>
            <a:r>
              <a:rPr dirty="0" sz="1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Portal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98902" y="4021632"/>
            <a:ext cx="61214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Patienter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kan få</a:t>
            </a:r>
            <a:r>
              <a:rPr dirty="0" sz="9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adgang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sundhedsoplysninger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MyChart-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portalen.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testresultater,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aftaler,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kommunikere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plejeteam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recepter.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MyChart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øger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patienternes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engagement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dem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 spille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aktiv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rolle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egen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sundhed.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2737" y="4546498"/>
            <a:ext cx="84588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8675">
              <a:lnSpc>
                <a:spcPts val="93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telemedicin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muliggøre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virtuelle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besøg,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videokonsultationer.</a:t>
            </a:r>
            <a:endParaRPr sz="900">
              <a:latin typeface="Arial"/>
              <a:cs typeface="Arial"/>
            </a:endParaRPr>
          </a:p>
          <a:p>
            <a:pPr marL="50165">
              <a:lnSpc>
                <a:spcPts val="1260"/>
              </a:lnSpc>
              <a:tabLst>
                <a:tab pos="2098675" algn="l"/>
              </a:tabLst>
            </a:pP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Integration</a:t>
            </a:r>
            <a:r>
              <a:rPr dirty="0" baseline="-4629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baseline="-4629" sz="18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baseline="-4629" sz="1800" spc="-15" b="1">
                <a:solidFill>
                  <a:srgbClr val="379C73"/>
                </a:solidFill>
                <a:latin typeface="Arial"/>
                <a:cs typeface="Arial"/>
              </a:rPr>
              <a:t>telesundhed</a:t>
            </a: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Telesundhedsfunktionerne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relevante under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COVID-19-pandemien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og giver patienter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for at komme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kontakt</a:t>
            </a:r>
            <a:endParaRPr sz="900">
              <a:latin typeface="Arial"/>
              <a:cs typeface="Arial"/>
            </a:endParaRPr>
          </a:p>
          <a:p>
            <a:pPr marL="2098675">
              <a:lnSpc>
                <a:spcPts val="105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behandlere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afstand.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9513" y="1126997"/>
            <a:ext cx="4523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52729" y="965961"/>
            <a:ext cx="1548130" cy="992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52729" y="2399791"/>
            <a:ext cx="5094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ivrig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opdage</a:t>
            </a:r>
            <a:r>
              <a:rPr dirty="0" sz="16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dets</a:t>
            </a:r>
            <a:r>
              <a:rPr dirty="0" sz="16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mange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58461" y="2643022"/>
            <a:ext cx="108712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30000"/>
              </a:lnSpc>
              <a:spcBef>
                <a:spcPts val="100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Corporation systemets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2729" y="2643022"/>
            <a:ext cx="3990340" cy="976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1201420" algn="l"/>
                <a:tab pos="1590040" algn="l"/>
                <a:tab pos="2097405" algn="l"/>
                <a:tab pos="2443480" algn="l"/>
                <a:tab pos="2507615" algn="l"/>
                <a:tab pos="3039745" algn="l"/>
                <a:tab pos="3580765" algn="l"/>
              </a:tabLst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funktionaliteter,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Systems detaljerede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tutorials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oversigter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fordele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YouTube.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2729" y="3987910"/>
            <a:ext cx="5093335" cy="976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01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Organiseret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nemt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vælge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emne,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interesserer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begynde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uddannelsesrejse!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51828" y="4102709"/>
            <a:ext cx="20713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Sådan deler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du din</a:t>
            </a:r>
            <a:r>
              <a:rPr dirty="0" sz="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sundhedsjournal</a:t>
            </a:r>
            <a:r>
              <a:rPr dirty="0" sz="9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PLAYLIST</a:t>
            </a:r>
            <a:endParaRPr sz="900">
              <a:latin typeface="Arial"/>
              <a:cs typeface="Arial"/>
            </a:endParaRPr>
          </a:p>
          <a:p>
            <a:pPr algn="ctr" marL="85725" marR="78105">
              <a:lnSpc>
                <a:spcPct val="100000"/>
              </a:lnSpc>
            </a:pP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Sådan</a:t>
            </a:r>
            <a:r>
              <a:rPr dirty="0" u="sng" sz="9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deler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du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din</a:t>
            </a:r>
            <a:r>
              <a:rPr dirty="0" u="sng" sz="9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sundhedsjournal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PLAYLIST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3767" y="2276855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4868" y="965961"/>
            <a:ext cx="8275320" cy="3357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9405">
              <a:lnSpc>
                <a:spcPts val="2955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 algn="ctr" marL="305435">
              <a:lnSpc>
                <a:spcPts val="2235"/>
              </a:lnSpc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Elektroniske</a:t>
            </a:r>
            <a:r>
              <a:rPr dirty="0" sz="21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patientjournaler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1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Hvad</a:t>
            </a:r>
            <a:r>
              <a:rPr dirty="0" sz="20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synes du</a:t>
            </a:r>
            <a:r>
              <a:rPr dirty="0" sz="20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om</a:t>
            </a: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20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EHR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?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Tror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ville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kunne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med</a:t>
            </a:r>
            <a:endParaRPr sz="20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dette?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301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begynder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ny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arbejdsplads,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andet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EPJ-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system,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modtage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omfattende</a:t>
            </a:r>
            <a:r>
              <a:rPr dirty="0" sz="20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oplæring</a:t>
            </a:r>
            <a:r>
              <a:rPr dirty="0" sz="20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organisationens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specifikke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49968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70"/>
              <a:t> </a:t>
            </a:r>
            <a:r>
              <a:rPr dirty="0" spc="-295"/>
              <a:t>af</a:t>
            </a:r>
            <a:r>
              <a:rPr dirty="0" spc="-80"/>
              <a:t> </a:t>
            </a:r>
            <a:r>
              <a:rPr dirty="0" spc="-229"/>
              <a:t>digitale</a:t>
            </a:r>
            <a:r>
              <a:rPr dirty="0" spc="-75"/>
              <a:t> </a:t>
            </a:r>
            <a:r>
              <a:rPr dirty="0" spc="-220"/>
              <a:t>værktøjer</a:t>
            </a:r>
            <a:r>
              <a:rPr dirty="0" spc="-40"/>
              <a:t> </a:t>
            </a:r>
            <a:r>
              <a:rPr dirty="0" spc="-50"/>
              <a:t>-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38835" rIns="0" bIns="0" rtlCol="0" vert="horz">
            <a:spAutoFit/>
          </a:bodyPr>
          <a:lstStyle/>
          <a:p>
            <a:pPr marL="26733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Hvad</a:t>
            </a:r>
            <a:r>
              <a:rPr dirty="0" spc="-60"/>
              <a:t> </a:t>
            </a:r>
            <a:r>
              <a:rPr dirty="0"/>
              <a:t>du</a:t>
            </a:r>
            <a:r>
              <a:rPr dirty="0" spc="-75"/>
              <a:t> </a:t>
            </a:r>
            <a:r>
              <a:rPr dirty="0" spc="-20"/>
              <a:t>skal </a:t>
            </a:r>
            <a:r>
              <a:rPr dirty="0">
                <a:solidFill>
                  <a:srgbClr val="379C73"/>
                </a:solidFill>
              </a:rPr>
              <a:t>overveje,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/>
              <a:t>når</a:t>
            </a:r>
            <a:r>
              <a:rPr dirty="0" spc="-145"/>
              <a:t> </a:t>
            </a:r>
            <a:r>
              <a:rPr dirty="0" spc="-25"/>
              <a:t>du </a:t>
            </a:r>
            <a:r>
              <a:rPr dirty="0"/>
              <a:t>bruger</a:t>
            </a:r>
            <a:r>
              <a:rPr dirty="0" spc="-165"/>
              <a:t> </a:t>
            </a:r>
            <a:r>
              <a:rPr dirty="0" spc="-10"/>
              <a:t>digitale </a:t>
            </a:r>
            <a:r>
              <a:rPr dirty="0"/>
              <a:t>værktøjer</a:t>
            </a:r>
            <a:r>
              <a:rPr dirty="0" spc="-229"/>
              <a:t> </a:t>
            </a:r>
            <a:r>
              <a:rPr dirty="0" spc="-25"/>
              <a:t>på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720090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240">
                <a:solidFill>
                  <a:srgbClr val="379C73"/>
                </a:solidFill>
              </a:rPr>
              <a:t>Hvad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50">
                <a:solidFill>
                  <a:srgbClr val="379C73"/>
                </a:solidFill>
              </a:rPr>
              <a:t>skal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overveje,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når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bruger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229">
                <a:solidFill>
                  <a:srgbClr val="379C73"/>
                </a:solidFill>
              </a:rPr>
              <a:t>værktøjer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310">
                <a:solidFill>
                  <a:srgbClr val="379C73"/>
                </a:solidFill>
              </a:rPr>
              <a:t>på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90">
                <a:solidFill>
                  <a:srgbClr val="379C73"/>
                </a:solidFill>
              </a:rPr>
              <a:t>arbejdet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9325" y="1675256"/>
            <a:ext cx="776160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vælger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arbejdet,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dig,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GDPR-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kompatible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stærk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kryptering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adgangskontrol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overensstemmelse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med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din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organisations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specifikke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databeskyttelses-</a:t>
            </a:r>
            <a:r>
              <a:rPr dirty="0" sz="1600" spc="20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og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privatlivspolitikker</a:t>
            </a:r>
            <a:r>
              <a:rPr dirty="0" sz="16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opretholde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overholdelse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lovgivningen.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usikker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reglerne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organisation,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6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kontakte</a:t>
            </a:r>
            <a:r>
              <a:rPr dirty="0" sz="16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din</a:t>
            </a:r>
            <a:r>
              <a:rPr dirty="0" sz="16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leder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og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IT-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afdeling</a:t>
            </a:r>
            <a:r>
              <a:rPr dirty="0" sz="1600" spc="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for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sikre,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overholder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47038" y="4068876"/>
            <a:ext cx="65627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0" marR="5080" indent="-48958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8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vide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databeskyttelse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deres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relevans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sundhedsvæsenet,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5!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312" y="2942863"/>
            <a:ext cx="2532798" cy="21183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888107" y="1630426"/>
            <a:ext cx="5797550" cy="2522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sammen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andre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teknologier.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eksempel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kalenderappen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800" spc="48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synkronisere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</a:t>
            </a:r>
            <a:r>
              <a:rPr dirty="0" sz="18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kolleger.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opretter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rapporter,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kombineres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kollegers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gemmes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patientens journal.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5805170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Interoperabilitet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med</a:t>
            </a:r>
            <a:r>
              <a:rPr dirty="0" sz="2700" spc="-130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andre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10">
                <a:solidFill>
                  <a:srgbClr val="379C73"/>
                </a:solidFill>
              </a:rPr>
              <a:t>digitale </a:t>
            </a:r>
            <a:r>
              <a:rPr dirty="0" sz="2700" spc="-135">
                <a:solidFill>
                  <a:srgbClr val="379C73"/>
                </a:solidFill>
              </a:rPr>
              <a:t>teknologier</a:t>
            </a:r>
            <a:endParaRPr sz="27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56203" y="987551"/>
            <a:ext cx="4913630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18415" indent="-203200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Som</a:t>
            </a:r>
            <a:r>
              <a:rPr dirty="0" sz="1800" spc="-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omsorgsmedarbejder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planlægger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du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aftaler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klienter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ved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hjælp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indsender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også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rapporter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via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samme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app.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Dine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kolleger kan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få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adgang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til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deltage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i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disse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aftaler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diskussioner.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13995" marR="5080" indent="-20193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Det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forbedrer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kommunikationen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mellem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dig</a:t>
            </a:r>
            <a:r>
              <a:rPr dirty="0" sz="18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og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dine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kolleger,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involverede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familiemedlemmer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andre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fagfolk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gennem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brugervenlig 	grænseflade.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2915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Bedste</a:t>
            </a:r>
            <a:r>
              <a:rPr dirty="0" spc="-120"/>
              <a:t> </a:t>
            </a:r>
            <a:r>
              <a:rPr dirty="0" spc="-285"/>
              <a:t>praksis</a:t>
            </a:r>
            <a:r>
              <a:rPr dirty="0" spc="-110"/>
              <a:t> </a:t>
            </a:r>
            <a:r>
              <a:rPr dirty="0" spc="-150"/>
              <a:t>for</a:t>
            </a:r>
            <a:r>
              <a:rPr dirty="0" spc="-110"/>
              <a:t> </a:t>
            </a:r>
            <a:r>
              <a:rPr dirty="0" spc="-200"/>
              <a:t>brug</a:t>
            </a:r>
            <a:r>
              <a:rPr dirty="0" spc="-100"/>
              <a:t> </a:t>
            </a:r>
            <a:r>
              <a:rPr dirty="0" spc="-295"/>
              <a:t>af</a:t>
            </a:r>
            <a:r>
              <a:rPr dirty="0" spc="-114"/>
              <a:t> </a:t>
            </a:r>
            <a:r>
              <a:rPr dirty="0" spc="-200"/>
              <a:t>et</a:t>
            </a:r>
            <a:r>
              <a:rPr dirty="0" spc="-120"/>
              <a:t> </a:t>
            </a:r>
            <a:r>
              <a:rPr dirty="0" spc="-170"/>
              <a:t>plejeprogram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158239"/>
            <a:ext cx="3131819" cy="31318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541464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4"/>
              <a:t>Sikker</a:t>
            </a:r>
            <a:r>
              <a:rPr dirty="0" sz="2200" spc="-105"/>
              <a:t> </a:t>
            </a:r>
            <a:r>
              <a:rPr dirty="0" sz="2200" spc="-180"/>
              <a:t>kommunikation</a:t>
            </a:r>
            <a:r>
              <a:rPr dirty="0" sz="2200" spc="-45"/>
              <a:t> </a:t>
            </a:r>
            <a:r>
              <a:rPr dirty="0" sz="2200" spc="-254"/>
              <a:t>på</a:t>
            </a:r>
            <a:r>
              <a:rPr dirty="0" sz="2200" spc="-105"/>
              <a:t> </a:t>
            </a:r>
            <a:r>
              <a:rPr dirty="0" sz="2200" spc="-215"/>
              <a:t>arbejdspladsen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6200" marR="43180">
              <a:lnSpc>
                <a:spcPct val="100000"/>
              </a:lnSpc>
              <a:spcBef>
                <a:spcPts val="95"/>
              </a:spcBef>
              <a:tabLst>
                <a:tab pos="2243455" algn="l"/>
              </a:tabLst>
            </a:pPr>
            <a:r>
              <a:rPr dirty="0" sz="5800">
                <a:solidFill>
                  <a:srgbClr val="3E3E3E"/>
                </a:solidFill>
              </a:rPr>
              <a:t>Hvorfor</a:t>
            </a:r>
            <a:r>
              <a:rPr dirty="0" sz="5800" spc="-140">
                <a:solidFill>
                  <a:srgbClr val="3E3E3E"/>
                </a:solidFill>
              </a:rPr>
              <a:t> </a:t>
            </a:r>
            <a:r>
              <a:rPr dirty="0" sz="5800">
                <a:solidFill>
                  <a:srgbClr val="3E3E3E"/>
                </a:solidFill>
              </a:rPr>
              <a:t>er</a:t>
            </a:r>
            <a:r>
              <a:rPr dirty="0" sz="5800" spc="-130">
                <a:solidFill>
                  <a:srgbClr val="3E3E3E"/>
                </a:solidFill>
              </a:rPr>
              <a:t> </a:t>
            </a:r>
            <a:r>
              <a:rPr dirty="0" sz="5800" spc="-10">
                <a:solidFill>
                  <a:srgbClr val="379C73"/>
                </a:solidFill>
              </a:rPr>
              <a:t>sikker </a:t>
            </a:r>
            <a:r>
              <a:rPr dirty="0" sz="5800" spc="-45">
                <a:solidFill>
                  <a:srgbClr val="379C73"/>
                </a:solidFill>
              </a:rPr>
              <a:t>kom</a:t>
            </a:r>
            <a:r>
              <a:rPr dirty="0" sz="5800" spc="-3229">
                <a:solidFill>
                  <a:srgbClr val="379C73"/>
                </a:solidFill>
              </a:rPr>
              <a:t>m</a:t>
            </a:r>
            <a:r>
              <a:rPr dirty="0" baseline="-27777" sz="900" spc="-52" b="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27777" sz="900" b="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>
                <a:solidFill>
                  <a:srgbClr val="379C73"/>
                </a:solidFill>
              </a:rPr>
              <a:t>unikation </a:t>
            </a:r>
            <a:r>
              <a:rPr dirty="0" sz="5800">
                <a:solidFill>
                  <a:srgbClr val="3E3E3E"/>
                </a:solidFill>
              </a:rPr>
              <a:t>vigtig</a:t>
            </a:r>
            <a:r>
              <a:rPr dirty="0" sz="5800" spc="-140">
                <a:solidFill>
                  <a:srgbClr val="3E3E3E"/>
                </a:solidFill>
              </a:rPr>
              <a:t> </a:t>
            </a:r>
            <a:r>
              <a:rPr dirty="0" sz="5800" spc="-25">
                <a:solidFill>
                  <a:srgbClr val="3E3E3E"/>
                </a:solidFill>
              </a:rPr>
              <a:t>på </a:t>
            </a:r>
            <a:r>
              <a:rPr dirty="0" sz="5800" spc="-10">
                <a:solidFill>
                  <a:srgbClr val="3E3E3E"/>
                </a:solidFill>
              </a:rPr>
              <a:t>arbejdspladsen?</a:t>
            </a:r>
            <a:endParaRPr sz="5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7915275" cy="1456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arbejdspladsen?</a:t>
            </a:r>
            <a:endParaRPr sz="2500">
              <a:latin typeface="Arial Black"/>
              <a:cs typeface="Arial Black"/>
            </a:endParaRPr>
          </a:p>
          <a:p>
            <a:pPr algn="ctr" marL="7620">
              <a:lnSpc>
                <a:spcPct val="100000"/>
              </a:lnSpc>
              <a:spcBef>
                <a:spcPts val="1930"/>
              </a:spcBef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Sikker</a:t>
            </a:r>
            <a:r>
              <a:rPr dirty="0" sz="2200" spc="-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kommunikation</a:t>
            </a:r>
            <a:r>
              <a:rPr dirty="0" sz="2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200">
              <a:latin typeface="Arial"/>
              <a:cs typeface="Arial"/>
            </a:endParaRPr>
          </a:p>
          <a:p>
            <a:pPr algn="ctr" marL="6985">
              <a:lnSpc>
                <a:spcPct val="100000"/>
              </a:lnSpc>
              <a:spcBef>
                <a:spcPts val="105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patientoplysninger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klare,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fejlfri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interaktioner.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vigtig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på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6916" y="2667000"/>
            <a:ext cx="3287267" cy="21915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767" y="1705878"/>
            <a:ext cx="1284605" cy="9658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539750" algn="l"/>
              </a:tabLst>
            </a:pP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nem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50314" y="1705878"/>
            <a:ext cx="5722620" cy="9658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60"/>
              </a:spcBef>
              <a:tabLst>
                <a:tab pos="542290" algn="l"/>
                <a:tab pos="1473835" algn="l"/>
                <a:tab pos="3585845" algn="l"/>
                <a:tab pos="4717415" algn="l"/>
              </a:tabLst>
            </a:pP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endParaRPr sz="2200">
              <a:latin typeface="Arial"/>
              <a:cs typeface="Arial"/>
            </a:endParaRPr>
          </a:p>
          <a:p>
            <a:pPr algn="r" marR="41275">
              <a:lnSpc>
                <a:spcPct val="100000"/>
              </a:lnSpc>
              <a:spcBef>
                <a:spcPts val="1060"/>
              </a:spcBef>
              <a:tabLst>
                <a:tab pos="1400175" algn="l"/>
                <a:tab pos="1933575" algn="l"/>
                <a:tab pos="4282440" algn="l"/>
                <a:tab pos="5032375" algn="l"/>
              </a:tabLst>
            </a:pP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værktøjer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messaging-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630794" y="1705878"/>
            <a:ext cx="958215" cy="96583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160"/>
              </a:spcBef>
              <a:tabLst>
                <a:tab pos="539750" algn="l"/>
              </a:tabLst>
            </a:pP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der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bruges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8767" y="2780233"/>
            <a:ext cx="7439025" cy="1299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sikkert</a:t>
            </a:r>
            <a:r>
              <a:rPr dirty="0" sz="22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2200" spc="-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skriftlig</a:t>
            </a:r>
            <a:r>
              <a:rPr dirty="0" sz="2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379C73"/>
                </a:solidFill>
                <a:latin typeface="Arial"/>
                <a:cs typeface="Arial"/>
              </a:rPr>
              <a:t>kommunikation</a:t>
            </a:r>
            <a:r>
              <a:rPr dirty="0" sz="2200" spc="-5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eller</a:t>
            </a:r>
            <a:r>
              <a:rPr dirty="0" sz="2200" spc="-8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videokonferencer.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25"/>
              </a:spcBef>
            </a:pPr>
            <a:endParaRPr sz="2200">
              <a:latin typeface="Arial"/>
              <a:cs typeface="Arial"/>
            </a:endParaRPr>
          </a:p>
          <a:p>
            <a:pPr marL="935990">
              <a:lnSpc>
                <a:spcPct val="100000"/>
              </a:lnSpc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Nu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kan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se</a:t>
            </a:r>
            <a:r>
              <a:rPr dirty="0" sz="2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nogle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eksempler,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kan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afprøve!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vigtig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på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01802" y="917193"/>
            <a:ext cx="23361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arbejdspladsen?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441007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35">
                <a:solidFill>
                  <a:srgbClr val="FFC000"/>
                </a:solidFill>
              </a:rPr>
              <a:t>Værktøjer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i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75">
                <a:solidFill>
                  <a:srgbClr val="FFC000"/>
                </a:solidFill>
              </a:rPr>
              <a:t>sundhedssektoren</a:t>
            </a:r>
            <a:r>
              <a:rPr dirty="0" sz="1600" spc="2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til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45">
                <a:solidFill>
                  <a:srgbClr val="FFC000"/>
                </a:solidFill>
              </a:rPr>
              <a:t>styring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og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582574" y="866002"/>
            <a:ext cx="2819400" cy="586740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702945">
              <a:lnSpc>
                <a:spcPct val="100000"/>
              </a:lnSpc>
              <a:spcBef>
                <a:spcPts val="900"/>
              </a:spcBef>
            </a:pP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organisig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Care</a:t>
            </a:r>
            <a:endParaRPr sz="1600">
              <a:latin typeface="Arial Black"/>
              <a:cs typeface="Arial Black"/>
            </a:endParaRPr>
          </a:p>
          <a:p>
            <a:pPr marL="190500" indent="-177800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Hvilke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2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bruge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arbejdet?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3451" y="1653419"/>
            <a:ext cx="4284980" cy="127571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Anvendelse</a:t>
            </a:r>
            <a:r>
              <a:rPr dirty="0" sz="160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endParaRPr sz="1600">
              <a:latin typeface="Arial Black"/>
              <a:cs typeface="Arial Black"/>
            </a:endParaRPr>
          </a:p>
          <a:p>
            <a:pPr marL="38100">
              <a:lnSpc>
                <a:spcPts val="1860"/>
              </a:lnSpc>
              <a:spcBef>
                <a:spcPts val="300"/>
              </a:spcBef>
            </a:pPr>
            <a:r>
              <a:rPr dirty="0" baseline="10416" sz="2400" spc="-82">
                <a:solidFill>
                  <a:srgbClr val="FFC000"/>
                </a:solidFill>
                <a:latin typeface="Arial Black"/>
                <a:cs typeface="Arial Black"/>
              </a:rPr>
              <a:t>si</a:t>
            </a:r>
            <a:r>
              <a:rPr dirty="0" baseline="10416" sz="2400" spc="-517">
                <a:solidFill>
                  <a:srgbClr val="FFC000"/>
                </a:solidFill>
                <a:latin typeface="Arial Black"/>
                <a:cs typeface="Arial Black"/>
              </a:rPr>
              <a:t>k</a:t>
            </a:r>
            <a:r>
              <a:rPr dirty="0" sz="1000" spc="-180">
                <a:latin typeface="Arial"/>
                <a:cs typeface="Arial"/>
              </a:rPr>
              <a:t>•</a:t>
            </a:r>
            <a:r>
              <a:rPr dirty="0" baseline="10416" sz="2400" spc="-104">
                <a:solidFill>
                  <a:srgbClr val="FFC000"/>
                </a:solidFill>
                <a:latin typeface="Arial Black"/>
                <a:cs typeface="Arial Black"/>
              </a:rPr>
              <a:t>k</a:t>
            </a:r>
            <a:r>
              <a:rPr dirty="0" baseline="10416" sz="2400" spc="-1139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180">
                <a:solidFill>
                  <a:srgbClr val="585858"/>
                </a:solidFill>
                <a:latin typeface="Liberation Sans Narrow"/>
                <a:cs typeface="Liberation Sans Narrow"/>
              </a:rPr>
              <a:t>H</a:t>
            </a:r>
            <a:r>
              <a:rPr dirty="0" baseline="10416" sz="2400" spc="-93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000" spc="-60">
                <a:solidFill>
                  <a:srgbClr val="585858"/>
                </a:solidFill>
                <a:latin typeface="Liberation Sans Narrow"/>
                <a:cs typeface="Liberation Sans Narrow"/>
              </a:rPr>
              <a:t>v</a:t>
            </a:r>
            <a:r>
              <a:rPr dirty="0" sz="1000" spc="-370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baseline="10416" sz="2400" spc="-1200">
                <a:solidFill>
                  <a:srgbClr val="FFC000"/>
                </a:solidFill>
                <a:latin typeface="Arial Black"/>
                <a:cs typeface="Arial Black"/>
              </a:rPr>
              <a:t>h</a:t>
            </a:r>
            <a:r>
              <a:rPr dirty="0" sz="1000" spc="-55">
                <a:solidFill>
                  <a:srgbClr val="585858"/>
                </a:solidFill>
                <a:latin typeface="Liberation Sans Narrow"/>
                <a:cs typeface="Liberation Sans Narrow"/>
              </a:rPr>
              <a:t>d</a:t>
            </a:r>
            <a:r>
              <a:rPr dirty="0" sz="1000" spc="-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baseline="10416" sz="2400" spc="-1357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s</a:t>
            </a:r>
            <a:r>
              <a:rPr dirty="0" sz="1000" spc="-120">
                <a:solidFill>
                  <a:srgbClr val="585858"/>
                </a:solidFill>
                <a:latin typeface="Liberation Sans Narrow"/>
                <a:cs typeface="Liberation Sans Narrow"/>
              </a:rPr>
              <a:t>k</a:t>
            </a:r>
            <a:r>
              <a:rPr dirty="0" baseline="10416" sz="2400" spc="-1402">
                <a:solidFill>
                  <a:srgbClr val="FFC000"/>
                </a:solidFill>
                <a:latin typeface="Arial Black"/>
                <a:cs typeface="Arial Black"/>
              </a:rPr>
              <a:t>d</a:t>
            </a:r>
            <a:r>
              <a:rPr dirty="0" sz="1000" spc="-15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l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baseline="10416" sz="2400" spc="-1230">
                <a:solidFill>
                  <a:srgbClr val="FFC000"/>
                </a:solidFill>
                <a:latin typeface="Arial Black"/>
                <a:cs typeface="Arial Black"/>
              </a:rPr>
              <a:t>s</a:t>
            </a:r>
            <a:r>
              <a:rPr dirty="0" sz="1000" spc="-185">
                <a:solidFill>
                  <a:srgbClr val="585858"/>
                </a:solidFill>
                <a:latin typeface="Liberation Sans Narrow"/>
                <a:cs typeface="Liberation Sans Narrow"/>
              </a:rPr>
              <a:t>m</a:t>
            </a:r>
            <a:r>
              <a:rPr dirty="0" baseline="10416" sz="2400" spc="-1275">
                <a:solidFill>
                  <a:srgbClr val="FFC000"/>
                </a:solidFill>
                <a:latin typeface="Arial Black"/>
                <a:cs typeface="Arial Black"/>
              </a:rPr>
              <a:t>o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sz="1000" spc="-155">
                <a:solidFill>
                  <a:srgbClr val="585858"/>
                </a:solidFill>
                <a:latin typeface="Liberation Sans Narrow"/>
                <a:cs typeface="Liberation Sans Narrow"/>
              </a:rPr>
              <a:t>n</a:t>
            </a:r>
            <a:r>
              <a:rPr dirty="0" baseline="10416" sz="2400" spc="-675">
                <a:solidFill>
                  <a:srgbClr val="FFC000"/>
                </a:solidFill>
                <a:latin typeface="Arial Black"/>
                <a:cs typeface="Arial Black"/>
              </a:rPr>
              <a:t>v</a:t>
            </a:r>
            <a:r>
              <a:rPr dirty="0" sz="1000" spc="-155">
                <a:solidFill>
                  <a:srgbClr val="585858"/>
                </a:solidFill>
                <a:latin typeface="Liberation Sans Narrow"/>
                <a:cs typeface="Liberation Sans Narrow"/>
              </a:rPr>
              <a:t>o</a:t>
            </a:r>
            <a:r>
              <a:rPr dirty="0" baseline="10416" sz="2400" spc="-1267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v</a:t>
            </a:r>
            <a:r>
              <a:rPr dirty="0" sz="1000" spc="-215">
                <a:solidFill>
                  <a:srgbClr val="585858"/>
                </a:solidFill>
                <a:latin typeface="Liberation Sans Narrow"/>
                <a:cs typeface="Liberation Sans Narrow"/>
              </a:rPr>
              <a:t>e</a:t>
            </a:r>
            <a:r>
              <a:rPr dirty="0" baseline="10416" sz="2400" spc="-75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r</a:t>
            </a:r>
            <a:r>
              <a:rPr dirty="0" sz="1000" spc="-320">
                <a:solidFill>
                  <a:srgbClr val="585858"/>
                </a:solidFill>
                <a:latin typeface="Liberation Sans Narrow"/>
                <a:cs typeface="Liberation Sans Narrow"/>
              </a:rPr>
              <a:t>v</a:t>
            </a:r>
            <a:r>
              <a:rPr dirty="0" baseline="10416" sz="2400" spc="-877">
                <a:solidFill>
                  <a:srgbClr val="FFC000"/>
                </a:solidFill>
                <a:latin typeface="Arial Black"/>
                <a:cs typeface="Arial Black"/>
              </a:rPr>
              <a:t>v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e</a:t>
            </a:r>
            <a:r>
              <a:rPr dirty="0" sz="1000" spc="-190">
                <a:solidFill>
                  <a:srgbClr val="585858"/>
                </a:solidFill>
                <a:latin typeface="Liberation Sans Narrow"/>
                <a:cs typeface="Liberation Sans Narrow"/>
              </a:rPr>
              <a:t>j</a:t>
            </a:r>
            <a:r>
              <a:rPr dirty="0" baseline="10416" sz="2400" spc="-1214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5">
                <a:solidFill>
                  <a:srgbClr val="585858"/>
                </a:solidFill>
                <a:latin typeface="Liberation Sans Narrow"/>
                <a:cs typeface="Liberation Sans Narrow"/>
              </a:rPr>
              <a:t>e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baseline="10416" sz="2400" spc="-225">
                <a:solidFill>
                  <a:srgbClr val="FFC000"/>
                </a:solidFill>
                <a:latin typeface="Arial Black"/>
                <a:cs typeface="Arial Black"/>
              </a:rPr>
              <a:t>j</a:t>
            </a:r>
            <a:r>
              <a:rPr dirty="0" sz="1000" spc="-340">
                <a:solidFill>
                  <a:srgbClr val="585858"/>
                </a:solidFill>
                <a:latin typeface="Liberation Sans Narrow"/>
                <a:cs typeface="Liberation Sans Narrow"/>
              </a:rPr>
              <a:t>n</a:t>
            </a:r>
            <a:r>
              <a:rPr dirty="0" baseline="10416" sz="2400" spc="-922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å</a:t>
            </a:r>
            <a:r>
              <a:rPr dirty="0" sz="1000" spc="-225">
                <a:solidFill>
                  <a:srgbClr val="585858"/>
                </a:solidFill>
                <a:latin typeface="Liberation Sans Narrow"/>
                <a:cs typeface="Liberation Sans Narrow"/>
              </a:rPr>
              <a:t>r</a:t>
            </a:r>
            <a:r>
              <a:rPr dirty="0" baseline="10416" sz="2400" spc="7">
                <a:solidFill>
                  <a:srgbClr val="FFC000"/>
                </a:solidFill>
                <a:latin typeface="Arial Black"/>
                <a:cs typeface="Arial Black"/>
              </a:rPr>
              <a:t>l</a:t>
            </a:r>
            <a:r>
              <a:rPr dirty="0" baseline="10416" sz="2400" spc="-1170">
                <a:solidFill>
                  <a:srgbClr val="FFC000"/>
                </a:solidFill>
                <a:latin typeface="Arial Black"/>
                <a:cs typeface="Arial Black"/>
              </a:rPr>
              <a:t>s</a:t>
            </a:r>
            <a:r>
              <a:rPr dirty="0" sz="1000" spc="-204">
                <a:solidFill>
                  <a:srgbClr val="585858"/>
                </a:solidFill>
                <a:latin typeface="Liberation Sans Narrow"/>
                <a:cs typeface="Liberation Sans Narrow"/>
              </a:rPr>
              <a:t>m</a:t>
            </a:r>
            <a:r>
              <a:rPr dirty="0" baseline="10416" sz="2400" spc="-1200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</a:t>
            </a:r>
            <a:r>
              <a:rPr dirty="0" sz="1000" spc="-245">
                <a:solidFill>
                  <a:srgbClr val="585858"/>
                </a:solidFill>
                <a:latin typeface="Liberation Sans Narrow"/>
                <a:cs typeface="Liberation Sans Narrow"/>
              </a:rPr>
              <a:t>n</a:t>
            </a:r>
            <a:r>
              <a:rPr dirty="0" baseline="10416" sz="2400" spc="-24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000" spc="5">
                <a:solidFill>
                  <a:srgbClr val="585858"/>
                </a:solidFill>
                <a:latin typeface="Liberation Sans Narrow"/>
                <a:cs typeface="Liberation Sans Narrow"/>
              </a:rPr>
              <a:t>b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r</a:t>
            </a:r>
            <a:r>
              <a:rPr dirty="0" sz="1000" spc="5">
                <a:solidFill>
                  <a:srgbClr val="585858"/>
                </a:solidFill>
                <a:latin typeface="Liberation Sans Narrow"/>
                <a:cs typeface="Liberation Sans Narrow"/>
              </a:rPr>
              <a:t>u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g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digitale</a:t>
            </a:r>
            <a:r>
              <a:rPr dirty="0" sz="1000" spc="1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endParaRPr sz="1000">
              <a:latin typeface="Liberation Sans Narrow"/>
              <a:cs typeface="Liberation Sans Narrow"/>
            </a:endParaRPr>
          </a:p>
          <a:p>
            <a:pPr marL="440055">
              <a:lnSpc>
                <a:spcPts val="1140"/>
              </a:lnSpc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arbejdet?</a:t>
            </a:r>
            <a:endParaRPr sz="1000">
              <a:latin typeface="Liberation Sans Narrow"/>
              <a:cs typeface="Liberation Sans Narrow"/>
            </a:endParaRPr>
          </a:p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Sikker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kommunikation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arbejdspladsen</a:t>
            </a:r>
            <a:endParaRPr sz="1600">
              <a:latin typeface="Arial Black"/>
              <a:cs typeface="Arial Black"/>
            </a:endParaRPr>
          </a:p>
          <a:p>
            <a:pPr marL="440055" indent="-178435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Font typeface="Arial"/>
              <a:buChar char="•"/>
              <a:tabLst>
                <a:tab pos="440055" algn="l"/>
              </a:tabLst>
            </a:pP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Hvorfor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70">
                <a:solidFill>
                  <a:srgbClr val="585858"/>
                </a:solidFill>
                <a:latin typeface="Liberation Sans Narrow"/>
                <a:cs typeface="Liberation Sans Narrow"/>
              </a:rPr>
              <a:t>er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sikker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kommunikation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vigtig</a:t>
            </a:r>
            <a:r>
              <a:rPr dirty="0" sz="1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arbejdspladsen?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2087" y="3307460"/>
            <a:ext cx="4919345" cy="515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Installation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af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værktøjer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dine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enheder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Hvordan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9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installere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disse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værktøjer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på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dine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enheder?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8851" y="4087164"/>
            <a:ext cx="2407285" cy="51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selvrefleksion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4450" y="1450670"/>
            <a:ext cx="6482080" cy="2237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13384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2000">
              <a:latin typeface="Arial"/>
              <a:cs typeface="Arial"/>
            </a:endParaRPr>
          </a:p>
          <a:p>
            <a:pPr algn="ctr" marL="12065" marR="5080" indent="2540">
              <a:lnSpc>
                <a:spcPct val="14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messaging-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arbejdspladsen,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være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begrænsninger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grund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2735" y="1450670"/>
            <a:ext cx="8087359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7526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vise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messaging-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overholder</a:t>
            </a:r>
            <a:r>
              <a:rPr dirty="0" sz="16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GDPR</a:t>
            </a:r>
            <a:r>
              <a:rPr dirty="0" sz="16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brugt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blandt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arbejdspladsen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mellem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kolleger: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7523" y="3112007"/>
            <a:ext cx="1656588" cy="16565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0723" y="3112007"/>
            <a:ext cx="1656587" cy="165658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736595" y="4898542"/>
            <a:ext cx="756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9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13272" y="4911953"/>
            <a:ext cx="4914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MedText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5472" y="1450670"/>
            <a:ext cx="5197475" cy="3096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956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000">
              <a:latin typeface="Arial"/>
              <a:cs typeface="Arial"/>
            </a:endParaRPr>
          </a:p>
          <a:p>
            <a:pPr marL="12700" marR="73660">
              <a:lnSpc>
                <a:spcPct val="100000"/>
              </a:lnSpc>
            </a:pP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14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r>
              <a:rPr dirty="0" sz="14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mellem sundhedspersonale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end-to-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end-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kryptering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beskeder,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tale-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videoopkald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beskyttet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mediebibliotek.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gør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håndtere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patientsager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organiserede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chats,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eksporteres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PDF-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filer,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tilbyder fotoredigeringsværktøjer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fortrolighed.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5049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Derudover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mappe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netværk, tilgængelighedsstatusser,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tilpasses,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Dark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Mode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natten.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035" y="1656587"/>
            <a:ext cx="2939795" cy="337870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05041" y="4891836"/>
            <a:ext cx="7575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siilo.com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3961" y="1450670"/>
            <a:ext cx="5723890" cy="3444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4703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C000"/>
                </a:solidFill>
                <a:latin typeface="Arial"/>
                <a:cs typeface="Arial"/>
              </a:rPr>
              <a:t>Besked-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algn="just" marL="12700" marR="558800">
              <a:lnSpc>
                <a:spcPct val="100000"/>
              </a:lnSpc>
              <a:spcBef>
                <a:spcPts val="1475"/>
              </a:spcBef>
            </a:pP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MedText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GDPR-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kompatibel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kommunikationsapp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sundhedspersonale,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tilbyder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deling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patientoplysninger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fokus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databeskyttelse.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bred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tilgængelighed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enheder,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skræddersyet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sundhedssektorens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unikke kommunikationsbehov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enkel,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brugerflade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robuste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sikkerhedsforanstaltninger.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24193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Nøglefunktionerne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omfatter alsidige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meddelelsesmuligheder, prioritering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hastekommunikation,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teamwork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interorganisatorisk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samarbejde.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60869" y="4948529"/>
            <a:ext cx="84899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medtext.eu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5426" y="1099633"/>
            <a:ext cx="1956707" cy="37251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1789" y="2786252"/>
            <a:ext cx="1053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Microsoft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74063" y="2786252"/>
            <a:ext cx="3186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8410" algn="l"/>
                <a:tab pos="1644650" algn="l"/>
                <a:tab pos="2028825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HoloLens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augmented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789" y="3060192"/>
            <a:ext cx="4405630" cy="79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827405" algn="l"/>
                <a:tab pos="2178050" algn="l"/>
                <a:tab pos="299529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(AR)/mixed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(MR)-headset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udviklet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produceret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551935" y="1450670"/>
            <a:ext cx="118554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5420" y="2432304"/>
            <a:ext cx="3564635" cy="237744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98969" y="4948529"/>
            <a:ext cx="7715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 Microsoft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7865" y="1450670"/>
            <a:ext cx="8463915" cy="35502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96202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115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Enheden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et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fælles</a:t>
            </a:r>
            <a:r>
              <a:rPr dirty="0" sz="16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visuelt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miljø,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teammedlemmer,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uanset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placering,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interagere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samme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3D-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modeller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patientdata,</a:t>
            </a:r>
            <a:r>
              <a:rPr dirty="0" sz="16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muliggør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mere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diskussion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samarbejde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behandlingsplaner.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350">
              <a:lnSpc>
                <a:spcPct val="1401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understøtter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live,</a:t>
            </a:r>
            <a:r>
              <a:rPr dirty="0" sz="16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holografisk</a:t>
            </a:r>
            <a:r>
              <a:rPr dirty="0" sz="1600" spc="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telepresence</a:t>
            </a:r>
            <a:r>
              <a:rPr dirty="0" sz="1600" spc="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af</a:t>
            </a:r>
            <a:r>
              <a:rPr dirty="0" sz="1600" spc="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eksterne</a:t>
            </a:r>
            <a:r>
              <a:rPr dirty="0" sz="1600" spc="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eksperter,</a:t>
            </a:r>
            <a:r>
              <a:rPr dirty="0" sz="1600" spc="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give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øjeblikkelig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rådgivning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procedurer,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fremmer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samarbejdende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plejemiljø,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overskrider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traditionelle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geografiske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begrænsninger.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dette</a:t>
            </a:r>
            <a:r>
              <a:rPr dirty="0" sz="16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LINK</a:t>
            </a:r>
            <a:r>
              <a:rPr dirty="0" u="sng" sz="16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u="none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u="none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u="none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u="none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u="none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600">
                <a:solidFill>
                  <a:srgbClr val="585858"/>
                </a:solidFill>
                <a:latin typeface="Arial"/>
                <a:cs typeface="Arial"/>
              </a:rPr>
              <a:t>ser</a:t>
            </a:r>
            <a:r>
              <a:rPr dirty="0" u="none" sz="1600" spc="-25">
                <a:solidFill>
                  <a:srgbClr val="585858"/>
                </a:solidFill>
                <a:latin typeface="Arial"/>
                <a:cs typeface="Arial"/>
              </a:rPr>
              <a:t> ud!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7075805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>
                <a:solidFill>
                  <a:srgbClr val="379C73"/>
                </a:solidFill>
              </a:rPr>
              <a:t>Hvilke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værktøjer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du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bruge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sikker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10">
                <a:solidFill>
                  <a:srgbClr val="379C73"/>
                </a:solidFill>
              </a:rPr>
              <a:t>kommunikation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med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kolleger?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59637" y="1450670"/>
            <a:ext cx="7082155" cy="978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0419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Oplev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mulighederne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HoloLens</a:t>
            </a:r>
            <a:r>
              <a:rPr dirty="0" sz="14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2,</a:t>
            </a:r>
            <a:r>
              <a:rPr dirty="0" sz="14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lær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instruktionsvideo!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55366" y="4554727"/>
            <a:ext cx="2312670" cy="389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algn="ctr" marL="33655">
              <a:lnSpc>
                <a:spcPct val="100000"/>
              </a:lnSpc>
              <a:spcBef>
                <a:spcPts val="830"/>
              </a:spcBef>
            </a:pP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3"/>
              </a:rPr>
              <a:t>/www.youtube.com/watch?v=4sZY_Daxg1U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4348" y="263956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Hvorfor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er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sikker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kommunikation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vigtig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på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17193"/>
            <a:ext cx="233616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5">
                <a:solidFill>
                  <a:srgbClr val="379C73"/>
                </a:solidFill>
                <a:latin typeface="Arial Black"/>
                <a:cs typeface="Arial Black"/>
              </a:rPr>
              <a:t>arbejdspladsen?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35304" y="2133346"/>
            <a:ext cx="776922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71170" marR="46037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kommunikationsværktøjer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land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organisation?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kolleger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forbedres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gennem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mediekanaler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moderne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arbejdsplads?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635190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0"/>
              <a:t>Installation</a:t>
            </a:r>
            <a:r>
              <a:rPr dirty="0" sz="2200" spc="-85"/>
              <a:t> </a:t>
            </a:r>
            <a:r>
              <a:rPr dirty="0" sz="2200" spc="-250"/>
              <a:t>af</a:t>
            </a:r>
            <a:r>
              <a:rPr dirty="0" sz="2200" spc="-100"/>
              <a:t> </a:t>
            </a:r>
            <a:r>
              <a:rPr dirty="0" sz="2200" spc="-200"/>
              <a:t>digitale</a:t>
            </a:r>
            <a:r>
              <a:rPr dirty="0" sz="2200" spc="-90"/>
              <a:t> </a:t>
            </a:r>
            <a:r>
              <a:rPr dirty="0" sz="2200" spc="-185"/>
              <a:t>værktøjer</a:t>
            </a:r>
            <a:r>
              <a:rPr dirty="0" sz="2200" spc="-80"/>
              <a:t> </a:t>
            </a:r>
            <a:r>
              <a:rPr dirty="0" sz="2200" spc="-254"/>
              <a:t>på</a:t>
            </a:r>
            <a:r>
              <a:rPr dirty="0" sz="2200" spc="-100"/>
              <a:t> </a:t>
            </a:r>
            <a:r>
              <a:rPr dirty="0" sz="2200" spc="-200"/>
              <a:t>dine</a:t>
            </a:r>
            <a:r>
              <a:rPr dirty="0" sz="2200" spc="-90"/>
              <a:t> </a:t>
            </a:r>
            <a:r>
              <a:rPr dirty="0" sz="2200" spc="-145"/>
              <a:t>enheder</a:t>
            </a:r>
            <a:endParaRPr sz="2200"/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51282" rIns="0" bIns="0" rtlCol="0" vert="horz">
            <a:spAutoFit/>
          </a:bodyPr>
          <a:lstStyle/>
          <a:p>
            <a:pPr marL="71120" marR="5080">
              <a:lnSpc>
                <a:spcPct val="100000"/>
              </a:lnSpc>
              <a:spcBef>
                <a:spcPts val="105"/>
              </a:spcBef>
            </a:pPr>
            <a:r>
              <a:rPr dirty="0" sz="5300">
                <a:solidFill>
                  <a:srgbClr val="3E3E3E"/>
                </a:solidFill>
              </a:rPr>
              <a:t>Hvordan</a:t>
            </a:r>
            <a:r>
              <a:rPr dirty="0" sz="5300" spc="-15">
                <a:solidFill>
                  <a:srgbClr val="3E3E3E"/>
                </a:solidFill>
              </a:rPr>
              <a:t> </a:t>
            </a:r>
            <a:r>
              <a:rPr dirty="0" sz="5300">
                <a:solidFill>
                  <a:srgbClr val="3E3E3E"/>
                </a:solidFill>
              </a:rPr>
              <a:t>kan </a:t>
            </a:r>
            <a:r>
              <a:rPr dirty="0" sz="5300" spc="-25">
                <a:solidFill>
                  <a:srgbClr val="3E3E3E"/>
                </a:solidFill>
              </a:rPr>
              <a:t>du </a:t>
            </a:r>
            <a:r>
              <a:rPr dirty="0" sz="5300">
                <a:solidFill>
                  <a:srgbClr val="379C73"/>
                </a:solidFill>
              </a:rPr>
              <a:t>installere</a:t>
            </a:r>
            <a:r>
              <a:rPr dirty="0" sz="5300" spc="-55">
                <a:solidFill>
                  <a:srgbClr val="379C73"/>
                </a:solidFill>
              </a:rPr>
              <a:t> </a:t>
            </a:r>
            <a:r>
              <a:rPr dirty="0" sz="5300" spc="-10">
                <a:solidFill>
                  <a:srgbClr val="379C73"/>
                </a:solidFill>
              </a:rPr>
              <a:t>disse </a:t>
            </a:r>
            <a:r>
              <a:rPr dirty="0" sz="5300">
                <a:solidFill>
                  <a:srgbClr val="379C73"/>
                </a:solidFill>
              </a:rPr>
              <a:t>værktøjer</a:t>
            </a:r>
            <a:r>
              <a:rPr dirty="0" sz="5300" spc="-40">
                <a:solidFill>
                  <a:srgbClr val="379C73"/>
                </a:solidFill>
              </a:rPr>
              <a:t> </a:t>
            </a:r>
            <a:r>
              <a:rPr dirty="0" sz="5300">
                <a:solidFill>
                  <a:srgbClr val="3E3E3E"/>
                </a:solidFill>
              </a:rPr>
              <a:t>på</a:t>
            </a:r>
            <a:r>
              <a:rPr dirty="0" sz="5300" spc="-20">
                <a:solidFill>
                  <a:srgbClr val="3E3E3E"/>
                </a:solidFill>
              </a:rPr>
              <a:t> dine </a:t>
            </a:r>
            <a:r>
              <a:rPr dirty="0" sz="5300" spc="-10">
                <a:solidFill>
                  <a:srgbClr val="3E3E3E"/>
                </a:solidFill>
              </a:rPr>
              <a:t>enheder?</a:t>
            </a:r>
            <a:endParaRPr sz="5300"/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99287" y="1939558"/>
            <a:ext cx="7474584" cy="19043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40100"/>
              </a:lnSpc>
              <a:spcBef>
                <a:spcPts val="100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downloader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arbejdsenheder,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sikre</a:t>
            </a:r>
            <a:r>
              <a:rPr dirty="0" sz="2200" spc="-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dig,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overholder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organisationens sikkerhedsforskrifter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konsultere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IT-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afdeling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eller supervisor!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8641" y="1775347"/>
            <a:ext cx="6072505" cy="1435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40100"/>
              </a:lnSpc>
              <a:spcBef>
                <a:spcPts val="10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plejepersonalet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22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22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administrere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pleje,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dag.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Værktøjer</a:t>
            </a:r>
            <a:r>
              <a:rPr dirty="0" spc="-90"/>
              <a:t> </a:t>
            </a:r>
            <a:r>
              <a:rPr dirty="0" spc="-175"/>
              <a:t>i</a:t>
            </a:r>
            <a:r>
              <a:rPr dirty="0" spc="-95"/>
              <a:t> </a:t>
            </a:r>
            <a:r>
              <a:rPr dirty="0" spc="-260"/>
              <a:t>sundhedssektoren</a:t>
            </a:r>
            <a:r>
              <a:rPr dirty="0" spc="-75"/>
              <a:t> </a:t>
            </a:r>
            <a:r>
              <a:rPr dirty="0" spc="-160"/>
              <a:t>til</a:t>
            </a:r>
            <a:r>
              <a:rPr dirty="0" spc="-80"/>
              <a:t> </a:t>
            </a:r>
            <a:r>
              <a:rPr dirty="0" spc="-225"/>
              <a:t>styring</a:t>
            </a:r>
            <a:r>
              <a:rPr dirty="0" spc="-95"/>
              <a:t> </a:t>
            </a:r>
            <a:r>
              <a:rPr dirty="0" spc="-100"/>
              <a:t>og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2011" y="3153155"/>
            <a:ext cx="2523743" cy="172973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8754" y="1168349"/>
            <a:ext cx="6855459" cy="3519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Følg</a:t>
            </a:r>
            <a:r>
              <a:rPr dirty="0" sz="18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disse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trin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for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at downloade</a:t>
            </a:r>
            <a:r>
              <a:rPr dirty="0" sz="18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en app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på din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Android-telefon: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Åbn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Play: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Find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Store-appen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computer,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gå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play.google.com.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Find den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app,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 ønsker: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Søg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interesseret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i.</a:t>
            </a:r>
            <a:endParaRPr sz="1200">
              <a:latin typeface="Arial"/>
              <a:cs typeface="Arial"/>
            </a:endParaRPr>
          </a:p>
          <a:p>
            <a:pPr marL="12700" marR="1258570">
              <a:lnSpc>
                <a:spcPct val="140000"/>
              </a:lnSpc>
              <a:spcBef>
                <a:spcPts val="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Før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downloader,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appens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pålidelighed</a:t>
            </a:r>
            <a:r>
              <a:rPr dirty="0" sz="1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anmeldelser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stjernebedømmelser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downloads.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Rul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ned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afsnittet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"Ratings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reviews"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individuelle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anmeldelser.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Installer</a:t>
            </a:r>
            <a:r>
              <a:rPr dirty="0" sz="1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appen:</a:t>
            </a: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Når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har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valgt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app,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skal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trykke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"Installer"</a:t>
            </a:r>
            <a:r>
              <a:rPr dirty="0" sz="1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gratis</a:t>
            </a:r>
            <a:endParaRPr sz="12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1200" spc="-3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eller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appens</a:t>
            </a:r>
            <a:r>
              <a:rPr dirty="0" sz="1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pris,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hvis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det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er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betalingsapp.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54684"/>
            <a:ext cx="8082280" cy="392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Følg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disse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trin for</a:t>
            </a:r>
            <a:r>
              <a:rPr dirty="0" sz="1600" spc="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downloade</a:t>
            </a:r>
            <a:r>
              <a:rPr dirty="0" sz="16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16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på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Android-telefon: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Åbn</a:t>
            </a:r>
            <a:r>
              <a:rPr dirty="0" sz="12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2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Store-appen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Åbn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AppStore-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iPad.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Søg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efter</a:t>
            </a:r>
            <a:r>
              <a:rPr dirty="0" sz="1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den</a:t>
            </a:r>
            <a:r>
              <a:rPr dirty="0" sz="12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app,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2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ønsker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21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Gennemse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fanerne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dag,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Spil,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Arkade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finde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lide.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Hvis du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bestemt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du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åbne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fanen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Søg.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Før du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downloader,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appens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pålidelighed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anmeldelser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tjekke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stjernebedømmelser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antal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downloads.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Rul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ned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afsnittet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"Ratings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reviews"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læse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individuelle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anmeldelser.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Installer</a:t>
            </a:r>
            <a:r>
              <a:rPr dirty="0" sz="1200" spc="-6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appen: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Når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har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valgt</a:t>
            </a:r>
            <a:r>
              <a:rPr dirty="0" sz="12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app,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skal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trykke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på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pris-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eller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GET-knappen.</a:t>
            </a:r>
            <a:endParaRPr sz="1200">
              <a:latin typeface="Arial"/>
              <a:cs typeface="Arial"/>
            </a:endParaRPr>
          </a:p>
          <a:p>
            <a:pPr marL="38100" marR="67500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Dobbeltklik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sideknappen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højre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øverste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knap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gennemføre download/køb.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40917"/>
            <a:ext cx="8028940" cy="37039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Exercise</a:t>
            </a:r>
            <a:r>
              <a:rPr dirty="0" sz="16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Download</a:t>
            </a:r>
            <a:r>
              <a:rPr dirty="0" sz="16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Siilo</a:t>
            </a:r>
            <a:r>
              <a:rPr dirty="0" sz="16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til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16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telefon!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600">
              <a:latin typeface="Arial"/>
              <a:cs typeface="Arial"/>
            </a:endParaRPr>
          </a:p>
          <a:p>
            <a:pPr algn="ctr" marL="144780" marR="5080">
              <a:lnSpc>
                <a:spcPct val="14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Nu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hvor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du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har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lært,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hvordan man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downloader/installerer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apps,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tid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til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at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prøve</a:t>
            </a:r>
            <a:r>
              <a:rPr dirty="0" sz="18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det!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Søg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efter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telefon.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Følg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instruktioner,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gav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foregående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slides,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til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telefon.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1800">
              <a:latin typeface="Arial"/>
              <a:cs typeface="Arial"/>
            </a:endParaRPr>
          </a:p>
          <a:p>
            <a:pPr algn="ctr" marL="138430">
              <a:lnSpc>
                <a:spcPct val="100000"/>
              </a:lnSpc>
            </a:pPr>
            <a:r>
              <a:rPr dirty="0" sz="2400" b="1">
                <a:solidFill>
                  <a:srgbClr val="379C73"/>
                </a:solidFill>
                <a:latin typeface="Arial"/>
                <a:cs typeface="Arial"/>
              </a:rPr>
              <a:t>Hvordan</a:t>
            </a:r>
            <a:r>
              <a:rPr dirty="0" sz="24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9C73"/>
                </a:solidFill>
                <a:latin typeface="Arial"/>
                <a:cs typeface="Arial"/>
              </a:rPr>
              <a:t>gik</a:t>
            </a:r>
            <a:r>
              <a:rPr dirty="0" sz="24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79C73"/>
                </a:solidFill>
                <a:latin typeface="Arial"/>
                <a:cs typeface="Arial"/>
              </a:rPr>
              <a:t>det?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5">
                <a:solidFill>
                  <a:srgbClr val="379C73"/>
                </a:solidFill>
              </a:rPr>
              <a:t>Download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335">
                <a:solidFill>
                  <a:srgbClr val="379C73"/>
                </a:solidFill>
              </a:rPr>
              <a:t>apps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algn="ctr" marL="412115" marR="19748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ved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skrive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(digitale) 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30325" y="4884521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72434" y="1594815"/>
            <a:ext cx="534733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begynde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kalendere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til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dokumentere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pleje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arbejde?</a:t>
            </a:r>
            <a:r>
              <a:rPr dirty="0" sz="12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Tænk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værktøj,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bruger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endnu,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virker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nyttigt.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6350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Hvorfor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vigtigt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beskytte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patientoplysninger,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man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digitale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værktøjer,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dette?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teknologi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Doctolib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Siilo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eller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HoloLens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hjælpe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arbejde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bedre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sammen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team,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især</a:t>
            </a:r>
            <a:r>
              <a:rPr dirty="0" sz="1200" spc="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ikke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samme</a:t>
            </a:r>
            <a:r>
              <a:rPr dirty="0" sz="12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sted?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komme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tanke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tidspunkt,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ville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været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nyttigt?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marL="153035" indent="-140335">
              <a:lnSpc>
                <a:spcPct val="100000"/>
              </a:lnSpc>
              <a:buFont typeface="Courier New"/>
              <a:buChar char="o"/>
              <a:tabLst>
                <a:tab pos="153035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Føler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tryg ved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selv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downloade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dine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enheder?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1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3547" y="1514347"/>
            <a:ext cx="6560184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52400" algn="l"/>
              </a:tabLst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Europa-Kommissionen.</a:t>
            </a:r>
            <a:r>
              <a:rPr dirty="0" sz="12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585858"/>
                </a:solidFill>
                <a:latin typeface="Arial"/>
                <a:cs typeface="Arial"/>
              </a:rPr>
              <a:t>eHealth-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netværk</a:t>
            </a:r>
            <a:r>
              <a:rPr dirty="0" sz="1200" spc="1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https://health.ec.europa.eu/ehealth-digital-health-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and-</a:t>
            </a:r>
            <a:r>
              <a:rPr dirty="0" u="none" sz="1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care/eu-cooperation/ehealth-network_en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Doctolib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Siilo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https://www.siilo.com/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MedText</a:t>
            </a:r>
            <a:r>
              <a:rPr dirty="0" u="sng" sz="12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https://www.medtext.eu/en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Microsoft.com.</a:t>
            </a:r>
            <a:r>
              <a:rPr dirty="0" sz="12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200" spc="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2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https://www.microsoft.com/en-us/hololens/industry-healthcare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Diktering.</a:t>
            </a:r>
            <a:r>
              <a:rPr dirty="0" u="sng" sz="12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https://dictation.io/speech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78891" y="1300048"/>
            <a:ext cx="5964555" cy="3561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Hvilke</a:t>
            </a:r>
            <a:r>
              <a:rPr dirty="0" sz="5800" spc="-19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79C73"/>
                </a:solidFill>
                <a:latin typeface="Arial"/>
                <a:cs typeface="Arial"/>
              </a:rPr>
              <a:t>digitale </a:t>
            </a:r>
            <a:r>
              <a:rPr dirty="0" sz="5800" b="1">
                <a:solidFill>
                  <a:srgbClr val="379C73"/>
                </a:solidFill>
                <a:latin typeface="Arial"/>
                <a:cs typeface="Arial"/>
              </a:rPr>
              <a:t>værktøjer</a:t>
            </a:r>
            <a:r>
              <a:rPr dirty="0" sz="5800" spc="-1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5800" spc="-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585858"/>
                </a:solidFill>
                <a:latin typeface="Arial"/>
                <a:cs typeface="Arial"/>
              </a:rPr>
              <a:t>du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58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35" b="1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5800" spc="-10" b="1">
                <a:solidFill>
                  <a:srgbClr val="585858"/>
                </a:solidFill>
                <a:latin typeface="Arial"/>
                <a:cs typeface="Arial"/>
              </a:rPr>
              <a:t>arbejdet?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641731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Værktøjer</a:t>
            </a:r>
            <a:r>
              <a:rPr dirty="0" spc="-90"/>
              <a:t> </a:t>
            </a:r>
            <a:r>
              <a:rPr dirty="0" spc="-175"/>
              <a:t>i</a:t>
            </a:r>
            <a:r>
              <a:rPr dirty="0" spc="-95"/>
              <a:t> </a:t>
            </a:r>
            <a:r>
              <a:rPr dirty="0" spc="-260"/>
              <a:t>sundhedssektoren</a:t>
            </a:r>
            <a:r>
              <a:rPr dirty="0" spc="-75"/>
              <a:t> </a:t>
            </a:r>
            <a:r>
              <a:rPr dirty="0" spc="-160"/>
              <a:t>til</a:t>
            </a:r>
            <a:r>
              <a:rPr dirty="0" spc="-80"/>
              <a:t> </a:t>
            </a:r>
            <a:r>
              <a:rPr dirty="0" spc="-225"/>
              <a:t>styring</a:t>
            </a:r>
            <a:r>
              <a:rPr dirty="0" spc="-95"/>
              <a:t> </a:t>
            </a:r>
            <a:r>
              <a:rPr dirty="0" spc="-100"/>
              <a:t>og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24075" y="2164842"/>
            <a:ext cx="5895340" cy="1192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663825" marR="2654300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2200" b="1">
                <a:solidFill>
                  <a:srgbClr val="FFFFFF"/>
                </a:solidFill>
                <a:latin typeface="Carlito"/>
                <a:cs typeface="Carlito"/>
              </a:rPr>
              <a:t>Hjemmebaserede</a:t>
            </a:r>
            <a:r>
              <a:rPr dirty="0" sz="2200" spc="-2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hjælpemidler</a:t>
            </a:r>
            <a:r>
              <a:rPr dirty="0" sz="2200" spc="-80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2200" spc="-7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plejemodtagere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56616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Hjemmebaserede</a:t>
            </a:r>
            <a:r>
              <a:rPr dirty="0" sz="1600" spc="50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hjælpemidler</a:t>
            </a:r>
            <a:r>
              <a:rPr dirty="0" sz="1600" spc="45">
                <a:solidFill>
                  <a:srgbClr val="FFC000"/>
                </a:solidFill>
              </a:rPr>
              <a:t> </a:t>
            </a:r>
            <a:r>
              <a:rPr dirty="0" sz="1600" spc="-25">
                <a:solidFill>
                  <a:srgbClr val="FFC000"/>
                </a:solidFill>
              </a:rPr>
              <a:t>til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42087" y="867525"/>
            <a:ext cx="3650615" cy="158051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29209">
              <a:lnSpc>
                <a:spcPct val="100000"/>
              </a:lnSpc>
              <a:spcBef>
                <a:spcPts val="900"/>
              </a:spcBef>
            </a:pP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plejemodtagere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495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Hvad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hjemmebaseret</a:t>
            </a:r>
            <a:r>
              <a:rPr dirty="0" sz="1000" spc="14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gøre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80">
                <a:solidFill>
                  <a:srgbClr val="585858"/>
                </a:solidFill>
                <a:latin typeface="Liberation Sans Narrow"/>
                <a:cs typeface="Liberation Sans Narrow"/>
              </a:rPr>
              <a:t>for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plejen?</a:t>
            </a:r>
            <a:endParaRPr sz="1000">
              <a:latin typeface="Liberation Sans Narrow"/>
              <a:cs typeface="Liberation Sans Narrow"/>
            </a:endParaRPr>
          </a:p>
          <a:p>
            <a:pPr marL="43116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Hvilken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hjemmebaseret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teknologi</a:t>
            </a: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kunderne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bruge?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620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Virtual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reality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(VR)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hjemmeplejen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590"/>
              </a:spcBef>
              <a:buClr>
                <a:srgbClr val="000000"/>
              </a:buClr>
              <a:buFont typeface="Arial"/>
              <a:buChar char="•"/>
              <a:tabLst>
                <a:tab pos="43116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Hvordan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kan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VR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støtte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dig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og</a:t>
            </a:r>
            <a:r>
              <a:rPr dirty="0" sz="1000" spc="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dine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klienter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1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hjemmeplejen?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897504"/>
            <a:ext cx="3983990" cy="1451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Bedste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praksis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0">
                <a:solidFill>
                  <a:srgbClr val="FFC000"/>
                </a:solidFill>
                <a:latin typeface="Arial Black"/>
                <a:cs typeface="Arial Black"/>
              </a:rPr>
              <a:t>på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plejehjem: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Livy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Care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120">
                <a:solidFill>
                  <a:srgbClr val="585858"/>
                </a:solidFill>
                <a:latin typeface="Liberation Sans Narrow"/>
                <a:cs typeface="Liberation Sans Narrow"/>
              </a:rPr>
              <a:t>Om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Livy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35">
                <a:solidFill>
                  <a:srgbClr val="585858"/>
                </a:solidFill>
                <a:latin typeface="Liberation Sans Narrow"/>
                <a:cs typeface="Liberation Sans Narrow"/>
              </a:rPr>
              <a:t>Care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965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60">
                <a:solidFill>
                  <a:srgbClr val="FFC000"/>
                </a:solidFill>
                <a:latin typeface="Arial Black"/>
                <a:cs typeface="Arial Black"/>
              </a:rPr>
              <a:t>Øvelse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i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selvrefleksion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tabLst>
                <a:tab pos="414655" algn="l"/>
              </a:tabLst>
            </a:pPr>
            <a:r>
              <a:rPr dirty="0" sz="1000" spc="60">
                <a:solidFill>
                  <a:srgbClr val="585858"/>
                </a:solidFill>
                <a:latin typeface="Liberation Sans Narrow"/>
                <a:cs typeface="Liberation Sans Narrow"/>
              </a:rPr>
              <a:t>Tid</a:t>
            </a:r>
            <a:r>
              <a:rPr dirty="0" sz="1000" spc="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7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selvrefleksion!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2139" y="2135251"/>
            <a:ext cx="247396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solidFill>
                  <a:srgbClr val="FFFFFF"/>
                </a:solidFill>
                <a:latin typeface="Arial Black"/>
                <a:cs typeface="Arial Black"/>
              </a:rPr>
              <a:t>INDHOLDSF </a:t>
            </a:r>
            <a:r>
              <a:rPr dirty="0" sz="3000" spc="-145">
                <a:solidFill>
                  <a:srgbClr val="FFFFFF"/>
                </a:solidFill>
                <a:latin typeface="Arial Black"/>
                <a:cs typeface="Arial Black"/>
              </a:rPr>
              <a:t>ORTEGNELS </a:t>
            </a:r>
            <a:r>
              <a:rPr dirty="0" sz="3000" spc="-31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4822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Hvad</a:t>
            </a:r>
            <a:r>
              <a:rPr dirty="0" spc="-110"/>
              <a:t> </a:t>
            </a:r>
            <a:r>
              <a:rPr dirty="0" spc="-25"/>
              <a:t>kan </a:t>
            </a:r>
            <a:r>
              <a:rPr dirty="0" spc="-10">
                <a:solidFill>
                  <a:srgbClr val="379C73"/>
                </a:solidFill>
              </a:rPr>
              <a:t>hjemmebaseret </a:t>
            </a:r>
            <a:r>
              <a:rPr dirty="0">
                <a:solidFill>
                  <a:srgbClr val="379C73"/>
                </a:solidFill>
              </a:rPr>
              <a:t>teknologi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/>
              <a:t>gøre</a:t>
            </a:r>
            <a:r>
              <a:rPr dirty="0" spc="-160"/>
              <a:t> </a:t>
            </a:r>
            <a:r>
              <a:rPr dirty="0" spc="-25"/>
              <a:t>for </a:t>
            </a:r>
            <a:r>
              <a:rPr dirty="0" spc="-10"/>
              <a:t>plejen?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7530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Hjemmebaserede</a:t>
            </a:r>
            <a:r>
              <a:rPr dirty="0" spc="-20"/>
              <a:t> </a:t>
            </a:r>
            <a:r>
              <a:rPr dirty="0" spc="-225"/>
              <a:t>hjælpemidler</a:t>
            </a:r>
            <a:r>
              <a:rPr dirty="0" spc="-15"/>
              <a:t> </a:t>
            </a:r>
            <a:r>
              <a:rPr dirty="0" spc="-160"/>
              <a:t>til</a:t>
            </a:r>
            <a:r>
              <a:rPr dirty="0" spc="-50"/>
              <a:t> </a:t>
            </a:r>
            <a:r>
              <a:rPr dirty="0" spc="-195"/>
              <a:t>plejemodtagere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17193"/>
            <a:ext cx="8093709" cy="2906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plejen?</a:t>
            </a:r>
            <a:endParaRPr sz="2500">
              <a:latin typeface="Arial Black"/>
              <a:cs typeface="Arial Black"/>
            </a:endParaRPr>
          </a:p>
          <a:p>
            <a:pPr marL="12700" marR="287020">
              <a:lnSpc>
                <a:spcPct val="140000"/>
              </a:lnSpc>
              <a:spcBef>
                <a:spcPts val="154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hjælper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hjemmebaseret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teknologi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høj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grad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 ved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automatisere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sikkerheden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alarmsystemer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uafhængigheden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plejemodtagere.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794385" marR="5080" indent="-73787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fremskridt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støtter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opgavehåndtering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behageligt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livsmiljø.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6084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0">
                <a:solidFill>
                  <a:srgbClr val="379C73"/>
                </a:solidFill>
              </a:rPr>
              <a:t>Hvad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teknologi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gøre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40">
                <a:solidFill>
                  <a:srgbClr val="379C73"/>
                </a:solidFill>
              </a:rPr>
              <a:t>for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4822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Hvilken </a:t>
            </a:r>
            <a:r>
              <a:rPr dirty="0" spc="-10">
                <a:solidFill>
                  <a:srgbClr val="379C73"/>
                </a:solidFill>
              </a:rPr>
              <a:t>hjemmebaseret </a:t>
            </a:r>
            <a:r>
              <a:rPr dirty="0">
                <a:solidFill>
                  <a:srgbClr val="379C73"/>
                </a:solidFill>
              </a:rPr>
              <a:t>teknologi</a:t>
            </a:r>
            <a:r>
              <a:rPr dirty="0" spc="-170">
                <a:solidFill>
                  <a:srgbClr val="379C73"/>
                </a:solidFill>
              </a:rPr>
              <a:t> </a:t>
            </a:r>
            <a:r>
              <a:rPr dirty="0" spc="-25"/>
              <a:t>kan </a:t>
            </a:r>
            <a:r>
              <a:rPr dirty="0"/>
              <a:t>kunderne</a:t>
            </a:r>
            <a:r>
              <a:rPr dirty="0" spc="-210"/>
              <a:t> </a:t>
            </a:r>
            <a:r>
              <a:rPr dirty="0" spc="-10"/>
              <a:t>bruge?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75304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Hjemmebaserede</a:t>
            </a:r>
            <a:r>
              <a:rPr dirty="0" spc="-20"/>
              <a:t> </a:t>
            </a:r>
            <a:r>
              <a:rPr dirty="0" spc="-225"/>
              <a:t>hjælpemidler</a:t>
            </a:r>
            <a:r>
              <a:rPr dirty="0" spc="-15"/>
              <a:t> </a:t>
            </a:r>
            <a:r>
              <a:rPr dirty="0" spc="-160"/>
              <a:t>til</a:t>
            </a:r>
            <a:r>
              <a:rPr dirty="0" spc="-50"/>
              <a:t> </a:t>
            </a:r>
            <a:r>
              <a:rPr dirty="0" spc="-195"/>
              <a:t>plejemodtagere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3994" y="1315763"/>
            <a:ext cx="8131175" cy="3439795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5932170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20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stor</a:t>
            </a:r>
            <a:r>
              <a:rPr dirty="0" sz="20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forskel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for</a:t>
            </a:r>
            <a:r>
              <a:rPr dirty="0" sz="20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20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kende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rigtige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hjemmeteknologi.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2000">
              <a:latin typeface="Arial"/>
              <a:cs typeface="Arial"/>
            </a:endParaRPr>
          </a:p>
          <a:p>
            <a:pPr marL="12700" marR="6985">
              <a:lnSpc>
                <a:spcPct val="1401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Her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muligheder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gøre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hverdag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lidt</a:t>
            </a:r>
            <a:r>
              <a:rPr dirty="0" sz="20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lettere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give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uafhængighed.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Vi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gennemgår,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disse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værktøjer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fungerer,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så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dine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kunder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bruge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dem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effektivt!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7169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kunderne </a:t>
            </a:r>
            <a:r>
              <a:rPr dirty="0" spc="-290">
                <a:solidFill>
                  <a:srgbClr val="379C73"/>
                </a:solidFill>
              </a:rPr>
              <a:t>bruge?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3994" y="1850898"/>
            <a:ext cx="4581525" cy="2266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Intelligente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belysningssystemer,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5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stemmeaktivering,</a:t>
            </a:r>
            <a:r>
              <a:rPr dirty="0" sz="15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5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stor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gavn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ældre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5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5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5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justere</a:t>
            </a:r>
            <a:r>
              <a:rPr dirty="0" sz="15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belysningen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5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fysiske</a:t>
            </a:r>
            <a:r>
              <a:rPr dirty="0" sz="15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kontakter,</a:t>
            </a:r>
            <a:r>
              <a:rPr dirty="0" sz="15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5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brugervenlighed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mulighed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fjernstyre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miljø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og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dermed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komfort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selvstændighed</a:t>
            </a:r>
            <a:r>
              <a:rPr dirty="0" sz="15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hjemmet.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340" y="2119883"/>
            <a:ext cx="3387852" cy="19050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3644" y="4316374"/>
            <a:ext cx="814705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muligt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indstille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bestemte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tidspunkter,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lyset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tændes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slukkes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hver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dag.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93840" y="4142943"/>
            <a:ext cx="108331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Horizon</a:t>
            </a:r>
            <a:r>
              <a:rPr dirty="0" sz="7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90315" y="1104392"/>
            <a:ext cx="133985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3340">
              <a:lnSpc>
                <a:spcPct val="14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Intelligente lyssystemer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17169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kunderne </a:t>
            </a:r>
            <a:r>
              <a:rPr dirty="0" spc="-290">
                <a:solidFill>
                  <a:srgbClr val="379C73"/>
                </a:solidFill>
              </a:rPr>
              <a:t>bruge?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43890" y="1222019"/>
            <a:ext cx="8072755" cy="144272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63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Intelligente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lyssystemer</a:t>
            </a:r>
            <a:endParaRPr sz="18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  <a:spcBef>
                <a:spcPts val="44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apps,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lys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hjemmet.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500">
              <a:latin typeface="Arial"/>
              <a:cs typeface="Arial"/>
            </a:endParaRPr>
          </a:p>
          <a:p>
            <a:pPr algn="ctr" marL="12700" marR="5080">
              <a:lnSpc>
                <a:spcPct val="115300"/>
              </a:lnSpc>
              <a:spcBef>
                <a:spcPts val="5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Følgende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forstå,</a:t>
            </a:r>
            <a:r>
              <a:rPr dirty="0" sz="15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automatiske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lyssystemer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hjælp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>
                <a:solidFill>
                  <a:srgbClr val="339966"/>
                </a:solidFill>
                <a:latin typeface="Arial"/>
                <a:cs typeface="Arial"/>
              </a:rPr>
              <a:t>Philips</a:t>
            </a:r>
            <a:r>
              <a:rPr dirty="0" sz="1500" spc="-2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339966"/>
                </a:solidFill>
                <a:latin typeface="Arial"/>
                <a:cs typeface="Arial"/>
              </a:rPr>
              <a:t>HUE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).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35757" y="4646777"/>
            <a:ext cx="3317875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Sådan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tænder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du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dine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intelligente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lamper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automatisk,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når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du </a:t>
            </a:r>
            <a:r>
              <a:rPr dirty="0" sz="900" b="1">
                <a:latin typeface="Arial"/>
                <a:cs typeface="Arial"/>
              </a:rPr>
              <a:t>kommer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hjem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035" y="2839211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81604" y="1103503"/>
            <a:ext cx="2609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Intelligente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lyssystemer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1030" y="1688253"/>
            <a:ext cx="8131809" cy="331216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65"/>
              </a:spcBef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kunde?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Margaret,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kvinde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mobilitet,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svært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efter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lyskontakterne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hjem.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rutine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fået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installeret</a:t>
            </a:r>
            <a:r>
              <a:rPr dirty="0" sz="14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intelligent</a:t>
            </a:r>
            <a:r>
              <a:rPr dirty="0" sz="1400" spc="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belysningssystem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styres</a:t>
            </a:r>
            <a:r>
              <a:rPr dirty="0" sz="14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telefon.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rum,</a:t>
            </a:r>
            <a:r>
              <a:rPr dirty="0" sz="14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bevæge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4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tomme;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telefon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hus.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lagt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sengen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opdager,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ladet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køkkenlyset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tændt,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slukke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swipe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skærmen.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hånden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minimerer</a:t>
            </a:r>
            <a:r>
              <a:rPr dirty="0" sz="14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kun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hendes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risiko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falde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natten,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</a:t>
            </a:r>
            <a:r>
              <a:rPr dirty="0" sz="14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følelse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uafhængighed</a:t>
            </a:r>
            <a:r>
              <a:rPr dirty="0" sz="14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tryghed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hverdagen.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49600" y="1103503"/>
            <a:ext cx="2672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Intelligente</a:t>
            </a:r>
            <a:r>
              <a:rPr dirty="0" sz="1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lyssystemer,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1030" y="1688253"/>
            <a:ext cx="8131809" cy="331216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65"/>
              </a:spcBef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r>
              <a:rPr dirty="0" sz="14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kunde?</a:t>
            </a:r>
            <a:endParaRPr sz="14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Margaret,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kvinde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mobilitet,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synes,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besværligt</a:t>
            </a:r>
            <a:r>
              <a:rPr dirty="0" sz="14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række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ud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efter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lyskontakterne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hjem.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lette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rutine</a:t>
            </a:r>
            <a:r>
              <a:rPr dirty="0" sz="14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fået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installeret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intelligent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belysningssystem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styres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intuitiv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hendes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tablet.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bevæge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sig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tomme,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rum;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blot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sin</a:t>
            </a:r>
            <a:r>
              <a:rPr dirty="0" sz="14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4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4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oplyse</a:t>
            </a:r>
            <a:r>
              <a:rPr dirty="0" sz="14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helst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område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hus.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Hvis</a:t>
            </a:r>
            <a:r>
              <a:rPr dirty="0" sz="14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lagt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sig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rette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sengen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opdager,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ladet</a:t>
            </a:r>
            <a:r>
              <a:rPr dirty="0" sz="14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køkkenlyset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tændt,</a:t>
            </a:r>
            <a:r>
              <a:rPr dirty="0" sz="14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slukke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hurtigt</a:t>
            </a:r>
            <a:r>
              <a:rPr dirty="0" sz="14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swipe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skærmen.</a:t>
            </a:r>
            <a:r>
              <a:rPr dirty="0" sz="14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kontrol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lige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4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hånden</a:t>
            </a:r>
            <a:r>
              <a:rPr dirty="0" sz="14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minimerer</a:t>
            </a:r>
            <a:r>
              <a:rPr dirty="0" sz="14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4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kun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hendes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risiko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falde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natten,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4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giver</a:t>
            </a:r>
            <a:r>
              <a:rPr dirty="0" sz="1400" spc="2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hende</a:t>
            </a:r>
            <a:r>
              <a:rPr dirty="0" sz="1400" spc="254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4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400" spc="2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følelse</a:t>
            </a:r>
            <a:r>
              <a:rPr dirty="0" sz="1400" spc="2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400" spc="2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uafhængighed</a:t>
            </a:r>
            <a:r>
              <a:rPr dirty="0" sz="1400" spc="2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og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tryghed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hverdagen.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504" y="965961"/>
            <a:ext cx="8627745" cy="316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145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7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modul</a:t>
            </a:r>
            <a:r>
              <a:rPr dirty="0" sz="17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2</a:t>
            </a:r>
            <a:r>
              <a:rPr dirty="0" sz="1700" spc="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lærte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du,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typer</a:t>
            </a:r>
            <a:r>
              <a:rPr dirty="0" sz="17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17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7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7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7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dokumentationen</a:t>
            </a:r>
            <a:r>
              <a:rPr dirty="0" sz="17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organiseringen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plejeaktiviteter.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7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privatlivets</a:t>
            </a:r>
            <a:r>
              <a:rPr dirty="0" sz="17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fred</a:t>
            </a:r>
            <a:r>
              <a:rPr dirty="0" sz="17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sz="17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beskytte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patienter,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medarbejdere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17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mod</a:t>
            </a:r>
            <a:r>
              <a:rPr dirty="0" sz="17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potentiel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skade</a:t>
            </a:r>
            <a:r>
              <a:rPr dirty="0" sz="17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7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enhver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7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normalt</a:t>
            </a:r>
            <a:r>
              <a:rPr dirty="0" sz="17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visse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regler</a:t>
            </a:r>
            <a:r>
              <a:rPr dirty="0" sz="17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7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begrænsninger</a:t>
            </a:r>
            <a:r>
              <a:rPr dirty="0" sz="17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7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værktøjer,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der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bruges.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60014" y="1152271"/>
            <a:ext cx="2940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Medicinsk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 advarselsudstyr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3994" y="2076069"/>
            <a:ext cx="811085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4350">
              <a:lnSpc>
                <a:spcPct val="14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lighed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nødopkaldshjælpemidler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modul</a:t>
            </a:r>
            <a:r>
              <a:rPr dirty="0" sz="15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2)</a:t>
            </a:r>
            <a:r>
              <a:rPr dirty="0" sz="15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medicinsk</a:t>
            </a:r>
            <a:r>
              <a:rPr dirty="0" sz="15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alarmeringsudstyr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programmeret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kontakte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alarmtjenester</a:t>
            </a:r>
            <a:r>
              <a:rPr dirty="0" sz="15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15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et</a:t>
            </a:r>
            <a:r>
              <a:rPr dirty="0" sz="15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overvågningscenter,</a:t>
            </a:r>
            <a:r>
              <a:rPr dirty="0" sz="1500" spc="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 kan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sende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medicinsk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hjælp.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marL="12700" marR="6350">
              <a:lnSpc>
                <a:spcPct val="14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normalt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bærbare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simpel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knap,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trykkes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den,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forbinder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brugeren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hjælp,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brug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for.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kommer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ofte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funktioner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falddetektering</a:t>
            </a:r>
            <a:r>
              <a:rPr dirty="0" sz="15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15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GPS-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sporing</a:t>
            </a:r>
            <a:r>
              <a:rPr dirty="0" sz="15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5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ekstra</a:t>
            </a:r>
            <a:r>
              <a:rPr dirty="0" sz="15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sikkerhed.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02329" y="1143127"/>
            <a:ext cx="24523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C000"/>
                </a:solidFill>
                <a:latin typeface="Arial"/>
                <a:cs typeface="Arial"/>
              </a:rPr>
              <a:t>Medicinsk</a:t>
            </a:r>
            <a:r>
              <a:rPr dirty="0" sz="15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C000"/>
                </a:solidFill>
                <a:latin typeface="Arial"/>
                <a:cs typeface="Arial"/>
              </a:rPr>
              <a:t>advarselsudstyr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25830" y="1691513"/>
            <a:ext cx="779716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3460" marR="5080" indent="-3541395">
              <a:lnSpc>
                <a:spcPct val="1401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giver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indblik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funktionerne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brugeroplevelserne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medicinske alarmer: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779902" y="4241698"/>
            <a:ext cx="381000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8165" marR="87884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Det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bedste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medicinske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alarmsystem</a:t>
            </a:r>
            <a:r>
              <a:rPr dirty="0" sz="900" spc="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til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dig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i</a:t>
            </a:r>
            <a:r>
              <a:rPr dirty="0" sz="900" spc="-20" b="1">
                <a:latin typeface="Arial"/>
                <a:cs typeface="Arial"/>
              </a:rPr>
              <a:t> 2024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Hvordan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disse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enheder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hjælpe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8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klient?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0" y="251917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26509" y="1211402"/>
            <a:ext cx="14852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Kalender-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9363" y="1870779"/>
            <a:ext cx="8141334" cy="309880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modul</a:t>
            </a:r>
            <a:r>
              <a:rPr dirty="0" sz="18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2</a:t>
            </a:r>
            <a:r>
              <a:rPr dirty="0" sz="1800" spc="4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udforsket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applikationer</a:t>
            </a:r>
            <a:r>
              <a:rPr dirty="0" sz="18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håndtering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opgaver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påmindelser.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udgangspunkt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det,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lærte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modul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1,</a:t>
            </a:r>
            <a:r>
              <a:rPr dirty="0" sz="18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udvide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værktøjssæt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til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800" spc="3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3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Calendar</a:t>
            </a:r>
            <a:r>
              <a:rPr dirty="0" sz="1800" spc="3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planlægge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aftaler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indstille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påmindelser.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delt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drage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fordel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strømlinet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kommunikation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hjemmeplejeaktiviteter.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Hvilken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hjemmebaseret</a:t>
            </a:r>
            <a:r>
              <a:rPr dirty="0" spc="-6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teknologi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kunderne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17193"/>
            <a:ext cx="10020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90">
                <a:solidFill>
                  <a:srgbClr val="379C73"/>
                </a:solidFill>
                <a:latin typeface="Arial Black"/>
                <a:cs typeface="Arial Black"/>
              </a:rPr>
              <a:t>bruge?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2438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Virtual</a:t>
            </a:r>
            <a:r>
              <a:rPr dirty="0" spc="-75"/>
              <a:t> </a:t>
            </a:r>
            <a:r>
              <a:rPr dirty="0" spc="-200"/>
              <a:t>reality</a:t>
            </a:r>
            <a:r>
              <a:rPr dirty="0" spc="-85"/>
              <a:t> </a:t>
            </a:r>
            <a:r>
              <a:rPr dirty="0" spc="-125"/>
              <a:t>(VR)</a:t>
            </a:r>
            <a:r>
              <a:rPr dirty="0" spc="-95"/>
              <a:t> </a:t>
            </a:r>
            <a:r>
              <a:rPr dirty="0" spc="-175"/>
              <a:t>i</a:t>
            </a:r>
            <a:r>
              <a:rPr dirty="0" spc="-100"/>
              <a:t> </a:t>
            </a:r>
            <a:r>
              <a:rPr dirty="0" spc="-200"/>
              <a:t>hjemmeplejen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724" y="2214117"/>
            <a:ext cx="511175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4800" spc="-1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4800" spc="-1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79C73"/>
                </a:solidFill>
                <a:latin typeface="Arial"/>
                <a:cs typeface="Arial"/>
              </a:rPr>
              <a:t>VR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støtte</a:t>
            </a:r>
            <a:r>
              <a:rPr dirty="0" sz="4800" spc="-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4800" spc="-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4800" spc="-9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dine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4800" spc="-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50" b="1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hjemmeplejen?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761871"/>
            <a:ext cx="8144509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Virtual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(VR)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  hjemmeplejen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ved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terapi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engagerende</a:t>
            </a:r>
            <a:r>
              <a:rPr dirty="0" sz="18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øvelser,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give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mental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stimulering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4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kognitiv</a:t>
            </a:r>
            <a:r>
              <a:rPr dirty="0" sz="18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sundhed,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skabe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muligheder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socialt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samvær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virtuelt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rum,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</a:t>
            </a:r>
            <a:r>
              <a:rPr dirty="0" sz="1800" spc="3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smertebehandling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fordybende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distraktioner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træne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realistiske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simuleringer.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Derudover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det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tilbyde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afslappende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fritidsaktiviteter</a:t>
            </a:r>
            <a:r>
              <a:rPr dirty="0" sz="18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dem,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</a:t>
            </a:r>
            <a:r>
              <a:rPr dirty="0" sz="18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stand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forlade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deres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 hjem.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70459" y="2465578"/>
            <a:ext cx="5177155" cy="1287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alt</a:t>
            </a:r>
            <a:r>
              <a:rPr dirty="0" sz="18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VR,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omtanke,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stærkt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værktøj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kvaliteten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ældreplejen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tilbyde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både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underholdning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sundhedsmæssige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fordele.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4" y="2252472"/>
            <a:ext cx="3419855" cy="202996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002026" y="4297171"/>
            <a:ext cx="2603500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20200"/>
              </a:lnSpc>
              <a:spcBef>
                <a:spcPts val="100"/>
              </a:spcBef>
            </a:pPr>
            <a:r>
              <a:rPr dirty="0" sz="900" spc="-10" b="1">
                <a:latin typeface="Arial"/>
                <a:cs typeface="Arial"/>
              </a:rPr>
              <a:t>VR-</a:t>
            </a:r>
            <a:r>
              <a:rPr dirty="0" sz="900" b="1">
                <a:latin typeface="Arial"/>
                <a:cs typeface="Arial"/>
              </a:rPr>
              <a:t>rejser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hjælper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med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at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behandle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depression </a:t>
            </a:r>
            <a:r>
              <a:rPr dirty="0" baseline="12345" sz="1350" b="1">
                <a:latin typeface="Arial"/>
                <a:cs typeface="Arial"/>
              </a:rPr>
              <a:t>hos</a:t>
            </a:r>
            <a:r>
              <a:rPr dirty="0" baseline="12345" sz="1350" spc="562" b="1">
                <a:latin typeface="Arial"/>
                <a:cs typeface="Arial"/>
              </a:rPr>
              <a:t> </a:t>
            </a:r>
            <a:r>
              <a:rPr dirty="0" baseline="12345" sz="1350" spc="-60" b="1">
                <a:latin typeface="Arial"/>
                <a:cs typeface="Arial"/>
              </a:rPr>
              <a:t>æld</a:t>
            </a:r>
            <a:r>
              <a:rPr dirty="0" u="sng" sz="7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</a:t>
            </a:r>
            <a:r>
              <a:rPr dirty="0" u="sng" baseline="12345" sz="1350" spc="-60" b="1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</a:t>
            </a:r>
            <a:r>
              <a:rPr dirty="0" u="sng" sz="7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t</a:t>
            </a:r>
            <a:r>
              <a:rPr dirty="0" u="sng" baseline="12345" sz="1350" spc="-60" b="1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</a:t>
            </a:r>
            <a:r>
              <a:rPr dirty="0" u="sng" sz="7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ps://youtu.be/YW99DHOl098?si=2UwE_Y8Ka-</a:t>
            </a:r>
            <a:r>
              <a:rPr dirty="0" u="sng" sz="7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4uGiGZ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1919" y="1894795"/>
            <a:ext cx="7936865" cy="6572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denne video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ture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hjælpe ældre,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endParaRPr sz="1800">
              <a:latin typeface="Arial"/>
              <a:cs typeface="Arial"/>
            </a:endParaRPr>
          </a:p>
          <a:p>
            <a:pPr algn="ctr" marL="12065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forlade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hjem,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håndtere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depression!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6060" y="260146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802" y="272287"/>
            <a:ext cx="6562090" cy="791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0">
                <a:solidFill>
                  <a:srgbClr val="379C73"/>
                </a:solidFill>
                <a:latin typeface="Arial Black"/>
                <a:cs typeface="Arial Black"/>
              </a:rPr>
              <a:t>Hvordan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85">
                <a:solidFill>
                  <a:srgbClr val="379C73"/>
                </a:solidFill>
                <a:latin typeface="Arial Black"/>
                <a:cs typeface="Arial Black"/>
              </a:rPr>
              <a:t>kan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VR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0">
                <a:solidFill>
                  <a:srgbClr val="379C73"/>
                </a:solidFill>
                <a:latin typeface="Arial Black"/>
                <a:cs typeface="Arial Black"/>
              </a:rPr>
              <a:t>støtte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dig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og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dine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379C73"/>
                </a:solidFill>
                <a:latin typeface="Arial Black"/>
                <a:cs typeface="Arial Black"/>
              </a:rPr>
              <a:t>klienter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50">
                <a:solidFill>
                  <a:srgbClr val="379C73"/>
                </a:solidFill>
                <a:latin typeface="Arial Black"/>
                <a:cs typeface="Arial Black"/>
              </a:rPr>
              <a:t>i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170">
                <a:solidFill>
                  <a:srgbClr val="379C73"/>
                </a:solidFill>
                <a:latin typeface="Arial Black"/>
                <a:cs typeface="Arial Black"/>
              </a:rPr>
              <a:t>hjemmeplejen?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36854" y="2187452"/>
            <a:ext cx="7922895" cy="1182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78740">
              <a:lnSpc>
                <a:spcPct val="114999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Man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skal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dog</a:t>
            </a:r>
            <a:r>
              <a:rPr dirty="0" sz="2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sørge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for,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VR-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oplevelser</a:t>
            </a:r>
            <a:r>
              <a:rPr dirty="0" sz="22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ikke</a:t>
            </a:r>
            <a:r>
              <a:rPr dirty="0" sz="22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forårsager desorientering</a:t>
            </a:r>
            <a:r>
              <a:rPr dirty="0" sz="22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eller</a:t>
            </a:r>
            <a:r>
              <a:rPr dirty="0" sz="2200" spc="-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køresyge,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være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problem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nogle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ældre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mennesker!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56209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Hvordan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støtte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dig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og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dine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klienter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50">
                <a:solidFill>
                  <a:srgbClr val="379C73"/>
                </a:solidFill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170">
                <a:solidFill>
                  <a:srgbClr val="379C73"/>
                </a:solidFill>
              </a:rPr>
              <a:t>hjemmeplejen?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74444" y="2065781"/>
            <a:ext cx="6444615" cy="190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synes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hjemmeplejen?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anbefale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og/eller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kunder?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allerede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noget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lignende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organisation?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9376" y="1646681"/>
            <a:ext cx="8194040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Gennem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vores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læring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afdækket,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hvordan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</a:t>
            </a:r>
            <a:r>
              <a:rPr dirty="0" sz="18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forenkler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plejepersonale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bidrager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mere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sikkert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selvstændigt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livsmiljø.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spændende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bemærke,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findes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omfattende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platforme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teknologier, der integrerer funktioner på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tværs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flere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enheder, hvilket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yderligere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letter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administration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overvågningen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hjemmeplejens aktiviteter.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481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/>
              <a:t>Bedste</a:t>
            </a:r>
            <a:r>
              <a:rPr dirty="0" spc="-100"/>
              <a:t> </a:t>
            </a:r>
            <a:r>
              <a:rPr dirty="0" spc="-285"/>
              <a:t>praksis</a:t>
            </a:r>
            <a:r>
              <a:rPr dirty="0" spc="-90"/>
              <a:t> </a:t>
            </a:r>
            <a:r>
              <a:rPr dirty="0" spc="-175"/>
              <a:t>i</a:t>
            </a:r>
            <a:r>
              <a:rPr dirty="0" spc="-105"/>
              <a:t> </a:t>
            </a:r>
            <a:r>
              <a:rPr dirty="0" spc="-225"/>
              <a:t>plejehjem:</a:t>
            </a:r>
            <a:r>
              <a:rPr dirty="0" spc="-75"/>
              <a:t> </a:t>
            </a:r>
            <a:r>
              <a:rPr dirty="0" spc="-215"/>
              <a:t>Livy</a:t>
            </a:r>
            <a:r>
              <a:rPr dirty="0" spc="-100"/>
              <a:t> </a:t>
            </a:r>
            <a:r>
              <a:rPr dirty="0" spc="-85"/>
              <a:t>Care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965961"/>
            <a:ext cx="5013960" cy="278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205"/>
              </a:spcBef>
            </a:pPr>
            <a:endParaRPr sz="2700">
              <a:latin typeface="Arial Black"/>
              <a:cs typeface="Arial Black"/>
            </a:endParaRPr>
          </a:p>
          <a:p>
            <a:pPr algn="just" marL="12700" marR="5080">
              <a:lnSpc>
                <a:spcPct val="13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Afhængigt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20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20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organisation,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arbejder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i,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støde</a:t>
            </a:r>
            <a:r>
              <a:rPr dirty="0" sz="20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2000" spc="2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værktøjer,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bruges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styre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organisere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534814"/>
            <a:ext cx="2854435" cy="264077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776719" y="4521200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6783" y="1493037"/>
            <a:ext cx="7997825" cy="36722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Livy</a:t>
            </a:r>
            <a:r>
              <a:rPr dirty="0" sz="1600" spc="1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Care</a:t>
            </a:r>
            <a:r>
              <a:rPr dirty="0" sz="1600" spc="1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smart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løsning,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6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øge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sikkerheden</a:t>
            </a:r>
            <a:r>
              <a:rPr dirty="0" sz="16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trivslen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plejemiljøer,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f.eks.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dem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begrænset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mobilitet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tilstande,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øger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risikoen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fald.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omfatter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Livy</a:t>
            </a:r>
            <a:r>
              <a:rPr dirty="0" sz="1600" spc="2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Sensor</a:t>
            </a:r>
            <a:r>
              <a:rPr dirty="0" sz="1600" spc="2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Station,</a:t>
            </a:r>
            <a:r>
              <a:rPr dirty="0" sz="1600" spc="27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registrerer</a:t>
            </a:r>
            <a:r>
              <a:rPr dirty="0" sz="16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fald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giver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plejepersonalet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besked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samme,</a:t>
            </a:r>
            <a:r>
              <a:rPr dirty="0" sz="16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hurtig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respons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støtte.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har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funktioner,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advarer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personalet,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når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høj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risiko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falde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forlader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deres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seng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værelse,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især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natten,</a:t>
            </a:r>
            <a:r>
              <a:rPr dirty="0" sz="16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integrerer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natlys,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6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6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6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forhindre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fald.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151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Derudover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indeholder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system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til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registrering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af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hjælpekald,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genkende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hjælpekald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fra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klienter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udløse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alarm,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uden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klienten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behøver</a:t>
            </a:r>
            <a:r>
              <a:rPr dirty="0" sz="16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trykke</a:t>
            </a:r>
            <a:r>
              <a:rPr dirty="0" sz="16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fysisk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på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knap.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072" y="1159763"/>
            <a:ext cx="7313684" cy="31798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82822" y="4589779"/>
            <a:ext cx="2345690" cy="271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Cares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egenskaber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funktionaliteter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Billede</a:t>
            </a:r>
            <a:r>
              <a:rPr dirty="0" sz="6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6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600" spc="-20" i="1">
                <a:solidFill>
                  <a:srgbClr val="585858"/>
                </a:solidFill>
                <a:latin typeface="Arial"/>
                <a:cs typeface="Arial"/>
              </a:rPr>
              <a:t> Care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8157" y="1275969"/>
            <a:ext cx="7670165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Systemet</a:t>
            </a:r>
            <a:r>
              <a:rPr dirty="0" sz="2000" spc="4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lægger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vægt</a:t>
            </a:r>
            <a:r>
              <a:rPr dirty="0" sz="20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databeskyttelse</a:t>
            </a:r>
            <a:r>
              <a:rPr dirty="0" sz="2000" spc="42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med</a:t>
            </a:r>
            <a:r>
              <a:rPr dirty="0" sz="2000" spc="43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krypteret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datatransmission,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lokal</a:t>
            </a:r>
            <a:r>
              <a:rPr dirty="0" sz="20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databehandling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servere</a:t>
            </a:r>
            <a:r>
              <a:rPr dirty="0" sz="20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20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Tyskland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forpligtelse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ikke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gemme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personlige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data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unødigt.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abstraherede</a:t>
            </a:r>
            <a:r>
              <a:rPr dirty="0" sz="2000" spc="40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billeder</a:t>
            </a:r>
            <a:r>
              <a:rPr dirty="0" sz="2000" spc="39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90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sine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detekteringsfunktioner</a:t>
            </a:r>
            <a:r>
              <a:rPr dirty="0" sz="20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20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klienternes</a:t>
            </a:r>
            <a:r>
              <a:rPr dirty="0" sz="20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20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plejepersonalets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privatliv.</a:t>
            </a:r>
            <a:r>
              <a:rPr dirty="0" sz="20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Desuden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har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teknologien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backups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000" spc="3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internet-</a:t>
            </a:r>
            <a:r>
              <a:rPr dirty="0" sz="2000" spc="3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strømafbrydelser,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hvilket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dens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pålidelighed.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marL="1519555" marR="101600" indent="-1414780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Hvis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du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er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interesseret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</a:t>
            </a:r>
            <a:r>
              <a:rPr dirty="0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systemet,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så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klik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her</a:t>
            </a:r>
            <a:r>
              <a:rPr dirty="0" u="sng" sz="2000" spc="-4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for</a:t>
            </a:r>
            <a:r>
              <a:rPr dirty="0" u="none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at</a:t>
            </a:r>
            <a:r>
              <a:rPr dirty="0" u="none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læse</a:t>
            </a:r>
            <a:r>
              <a:rPr dirty="0" u="none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spc="-20" b="1">
                <a:solidFill>
                  <a:srgbClr val="339966"/>
                </a:solidFill>
                <a:latin typeface="Arial"/>
                <a:cs typeface="Arial"/>
              </a:rPr>
              <a:t>mere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u="none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dets</a:t>
            </a:r>
            <a:r>
              <a:rPr dirty="0" u="none" sz="20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multifunktionalitet</a:t>
            </a:r>
            <a:r>
              <a:rPr dirty="0" u="none" sz="20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og</a:t>
            </a:r>
            <a:r>
              <a:rPr dirty="0" u="none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spc="-10" b="1">
                <a:solidFill>
                  <a:srgbClr val="339966"/>
                </a:solidFill>
                <a:latin typeface="Arial"/>
                <a:cs typeface="Arial"/>
              </a:rPr>
              <a:t>fordele!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14478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45">
                <a:solidFill>
                  <a:srgbClr val="379C73"/>
                </a:solidFill>
              </a:rPr>
              <a:t>Care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00227" y="1555445"/>
            <a:ext cx="7359015" cy="2160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5"/>
              </a:spcBef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Hvad</a:t>
            </a:r>
            <a:r>
              <a:rPr dirty="0" sz="2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synes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Care?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2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2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organisation</a:t>
            </a:r>
            <a:r>
              <a:rPr dirty="0" sz="2000" spc="-6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eller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måske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20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system,</a:t>
            </a:r>
            <a:r>
              <a:rPr dirty="0" sz="2000" spc="-5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000" spc="-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ligner</a:t>
            </a:r>
            <a:r>
              <a:rPr dirty="0" sz="20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i="1">
                <a:solidFill>
                  <a:srgbClr val="585858"/>
                </a:solidFill>
                <a:latin typeface="Arial"/>
                <a:cs typeface="Arial"/>
              </a:rPr>
              <a:t>det?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algn="ctr" marL="10795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2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daglige</a:t>
            </a:r>
            <a:r>
              <a:rPr dirty="0" sz="20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arbejde?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fordelene</a:t>
            </a:r>
            <a:r>
              <a:rPr dirty="0" sz="2000" spc="-4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585858"/>
                </a:solidFill>
                <a:latin typeface="Arial"/>
                <a:cs typeface="Arial"/>
              </a:rPr>
              <a:t>kunderne?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7527"/>
            <a:ext cx="8006715" cy="194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Teknologiske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hjælpemidler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grundlæggende</a:t>
            </a:r>
            <a:r>
              <a:rPr dirty="0" sz="15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nyttige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produkter,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der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forbedrer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eller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opretholder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en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persons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evne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leve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fungere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uafhængigt.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Nogle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hjælpemidler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kan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være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meget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enkle,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mens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 andre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ret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svære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bruge.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Som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vicevært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kan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du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fortælle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kunderne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om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det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hjælpe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dem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med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installere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eller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bruge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denne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teknologi.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VR,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AI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HoloLens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eksempler på,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hvordan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man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kan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bruge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teknologi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sundhedsvæsenet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5"/>
              <a:t>Sammenfatning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502094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Tid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til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Selvrefleksion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4"/>
              <a:t> </a:t>
            </a:r>
            <a:r>
              <a:rPr dirty="0" spc="-175"/>
              <a:t>i</a:t>
            </a:r>
            <a:r>
              <a:rPr dirty="0" spc="-125"/>
              <a:t> </a:t>
            </a:r>
            <a:r>
              <a:rPr dirty="0" spc="-240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857490" cy="258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Dernæst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vil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spørgsmål,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relateret</a:t>
            </a:r>
            <a:r>
              <a:rPr dirty="0" sz="2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indholdet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i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denne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enhed.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algn="ctr" marL="412115" marR="197485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Reflektér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spørgsmålene,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besvar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ved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at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skrive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dem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din</a:t>
            </a:r>
            <a:r>
              <a:rPr dirty="0" sz="30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(digitale) dagbog!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40"/>
              <a:t>Øvelse</a:t>
            </a:r>
            <a:r>
              <a:rPr dirty="0" spc="-110"/>
              <a:t> </a:t>
            </a:r>
            <a:r>
              <a:rPr dirty="0" spc="-175"/>
              <a:t>i</a:t>
            </a:r>
            <a:r>
              <a:rPr dirty="0" spc="-110"/>
              <a:t> </a:t>
            </a:r>
            <a:r>
              <a:rPr dirty="0" spc="-245"/>
              <a:t>selvrefleksion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30325" y="4884521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72434" y="1594815"/>
            <a:ext cx="53467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måder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tilpasset</a:t>
            </a:r>
            <a:r>
              <a:rPr dirty="0" sz="12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brugen</a:t>
            </a:r>
            <a:r>
              <a:rPr dirty="0" sz="12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hjemmebaserede</a:t>
            </a:r>
            <a:r>
              <a:rPr dirty="0" sz="12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teknologier,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såsom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intelligente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belysningssystemer</a:t>
            </a:r>
            <a:r>
              <a:rPr dirty="0" sz="12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medicinsk</a:t>
            </a:r>
            <a:r>
              <a:rPr dirty="0" sz="1200" spc="3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alarmudstyr,</a:t>
            </a:r>
            <a:r>
              <a:rPr dirty="0" sz="1200" spc="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3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imødekomme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mine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klienters</a:t>
            </a:r>
            <a:r>
              <a:rPr dirty="0" sz="12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unikke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behov,</a:t>
            </a:r>
            <a:r>
              <a:rPr dirty="0" sz="1200" spc="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200" spc="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dirty="0" sz="120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forbedret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deres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uafhængighed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sikkerhed?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sikrer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jeg,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mine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klienters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privatliv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værdighed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bliver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respekteret,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når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bruger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disse</a:t>
            </a:r>
            <a:r>
              <a:rPr dirty="0" sz="12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teknologier,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såsom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Livy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dirty="0" sz="1200" spc="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hvilke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skridt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tage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forbedre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databeskyttelsen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daglige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praksis?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Hvordan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har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integrationen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værktøjer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delte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kalendere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VR-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applikationer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påvirket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kommunikation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kunder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koordinering</a:t>
            </a: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hvilke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forbedringer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jeg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stadig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foretage?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19929" y="2399792"/>
            <a:ext cx="442214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575">
                <a:solidFill>
                  <a:srgbClr val="FFC000"/>
                </a:solidFill>
                <a:latin typeface="Liberation Sans Narrow"/>
                <a:cs typeface="Liberation Sans Narrow"/>
              </a:rPr>
              <a:t>Godt</a:t>
            </a:r>
            <a:r>
              <a:rPr dirty="0" sz="6900" spc="355">
                <a:solidFill>
                  <a:srgbClr val="FFC000"/>
                </a:solidFill>
                <a:latin typeface="Liberation Sans Narrow"/>
                <a:cs typeface="Liberation Sans Narrow"/>
              </a:rPr>
              <a:t> </a:t>
            </a:r>
            <a:r>
              <a:rPr dirty="0" sz="6900" spc="340">
                <a:solidFill>
                  <a:srgbClr val="FFC000"/>
                </a:solidFill>
                <a:latin typeface="Liberation Sans Narrow"/>
                <a:cs typeface="Liberation Sans Narrow"/>
              </a:rPr>
              <a:t>klaret!</a:t>
            </a:r>
            <a:endParaRPr sz="6900">
              <a:latin typeface="Liberation Sans Narrow"/>
              <a:cs typeface="Liberation Sans Narrow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1654" y="633806"/>
            <a:ext cx="690943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000" spc="130">
                <a:solidFill>
                  <a:srgbClr val="339966"/>
                </a:solidFill>
                <a:latin typeface="Liberation Sans Narrow"/>
                <a:cs typeface="Liberation Sans Narrow"/>
              </a:rPr>
              <a:t>Tillykke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,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du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har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gennemført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5">
                <a:solidFill>
                  <a:srgbClr val="585858"/>
                </a:solidFill>
                <a:latin typeface="Liberation Sans Narrow"/>
                <a:cs typeface="Liberation Sans Narrow"/>
              </a:rPr>
              <a:t>enhed</a:t>
            </a:r>
            <a:r>
              <a:rPr dirty="0" sz="3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2</a:t>
            </a:r>
            <a:r>
              <a:rPr dirty="0" sz="3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3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i</a:t>
            </a:r>
            <a:r>
              <a:rPr dirty="0" sz="3000" spc="160">
                <a:solidFill>
                  <a:srgbClr val="585858"/>
                </a:solidFill>
                <a:latin typeface="Liberation Sans Narrow"/>
                <a:cs typeface="Liberation Sans Narrow"/>
              </a:rPr>
              <a:t> modul</a:t>
            </a:r>
            <a:endParaRPr sz="30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000" spc="-25">
                <a:solidFill>
                  <a:srgbClr val="585858"/>
                </a:solidFill>
                <a:latin typeface="Liberation Sans Narrow"/>
                <a:cs typeface="Liberation Sans Narrow"/>
              </a:rPr>
              <a:t>3.</a:t>
            </a:r>
            <a:endParaRPr sz="3000">
              <a:latin typeface="Liberation Sans Narrow"/>
              <a:cs typeface="Liberation Sans Narrow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34998" y="4761687"/>
            <a:ext cx="7918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34669" y="4313631"/>
            <a:ext cx="547560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83845" marR="5080" indent="-271780">
              <a:lnSpc>
                <a:spcPct val="140000"/>
              </a:lnSpc>
              <a:spcBef>
                <a:spcPts val="100"/>
              </a:spcBef>
            </a:pPr>
            <a:r>
              <a:rPr dirty="0" sz="800">
                <a:latin typeface="Arial"/>
                <a:cs typeface="Arial"/>
              </a:rPr>
              <a:t>Finansieret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Union.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Synspunkter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meninger,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udtrykkes,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dog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kun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forfatternes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afspejler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ikke </a:t>
            </a:r>
            <a:r>
              <a:rPr dirty="0" sz="800">
                <a:latin typeface="Arial"/>
                <a:cs typeface="Arial"/>
              </a:rPr>
              <a:t>nødvendigvis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Unions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GmbH's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synspunkter.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Hverken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Europæiske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Union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eller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den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dirty="0" sz="800">
                <a:latin typeface="Arial"/>
                <a:cs typeface="Arial"/>
              </a:rPr>
              <a:t>bevilgende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myndighed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holdes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ansvarlige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-40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dem.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16051" y="1329689"/>
            <a:ext cx="7653020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Denne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læringsenhed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udviklet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som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af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KA2-projekt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finansieret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støtte </a:t>
            </a:r>
            <a:r>
              <a:rPr dirty="0" sz="1200" spc="-25">
                <a:latin typeface="Arial"/>
                <a:cs typeface="Arial"/>
              </a:rPr>
              <a:t>fra </a:t>
            </a:r>
            <a:r>
              <a:rPr dirty="0" sz="1200">
                <a:latin typeface="Arial"/>
                <a:cs typeface="Arial"/>
              </a:rPr>
              <a:t>Den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Europæiske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Union.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Arbejdet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beregnet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uddannelsesmæssige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formål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licenseret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Attribution-NonCommercial-ShareAlike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International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 </a:t>
            </a:r>
            <a:r>
              <a:rPr dirty="0" sz="1200">
                <a:latin typeface="Arial"/>
                <a:cs typeface="Arial"/>
              </a:rPr>
              <a:t>(undtagen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refererede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skærmbilleder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indhold).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5427" y="2084949"/>
            <a:ext cx="8227059" cy="2715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sundhedssektoren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afgørende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organiseringen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plejeaktiviteter;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sikrer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præcis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planlægning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patientaftaler,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behandlinger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personalets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vagter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forbedrer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dermed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effektiviteten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koordineringen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af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plejen.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fungerer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som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et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vigtigt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redskab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overholde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behandlingsfrister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og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lovkrav,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så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plejerelaterede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aktiviteter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synkroniseret.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9888" y="1088517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40741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60">
                <a:solidFill>
                  <a:srgbClr val="379C73"/>
                </a:solidFill>
              </a:rPr>
              <a:t>Liste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over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04">
                <a:solidFill>
                  <a:srgbClr val="379C73"/>
                </a:solidFill>
              </a:rPr>
              <a:t>referencer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9960" y="1440080"/>
            <a:ext cx="4768850" cy="13208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Care.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https://livy-care.com/en/</a:t>
            </a:r>
            <a:endParaRPr sz="1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bedste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medicinske</a:t>
            </a:r>
            <a:r>
              <a:rPr dirty="0" sz="1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alarmsystem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dig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2024.</a:t>
            </a:r>
            <a:endParaRPr sz="14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https://youtu.be/YW99DHOl098?si=2UwE_Y8Ka-4uGiGZ</a:t>
            </a:r>
            <a:endParaRPr sz="1400">
              <a:latin typeface="Arial"/>
              <a:cs typeface="Arial"/>
            </a:endParaRPr>
          </a:p>
          <a:p>
            <a:pPr marL="189230" marR="5080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VR-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rejser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hjælper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behandle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depression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hos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ældre.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https://www.youtube.com/watch?v=YW99DHOl098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464563" y="853439"/>
            <a:ext cx="6213475" cy="3435350"/>
            <a:chOff x="1464563" y="853439"/>
            <a:chExt cx="6213475" cy="3435350"/>
          </a:xfrm>
        </p:grpSpPr>
        <p:sp>
          <p:nvSpPr>
            <p:cNvPr id="4" name="object 4" descr=""/>
            <p:cNvSpPr/>
            <p:nvPr/>
          </p:nvSpPr>
          <p:spPr>
            <a:xfrm>
              <a:off x="1464563" y="853439"/>
              <a:ext cx="6213475" cy="3435350"/>
            </a:xfrm>
            <a:custGeom>
              <a:avLst/>
              <a:gdLst/>
              <a:ahLst/>
              <a:cxnLst/>
              <a:rect l="l" t="t" r="r" b="b"/>
              <a:pathLst>
                <a:path w="6213475" h="3435350">
                  <a:moveTo>
                    <a:pt x="6153022" y="0"/>
                  </a:moveTo>
                  <a:lnTo>
                    <a:pt x="60325" y="0"/>
                  </a:lnTo>
                  <a:lnTo>
                    <a:pt x="36861" y="4746"/>
                  </a:lnTo>
                  <a:lnTo>
                    <a:pt x="17684" y="17684"/>
                  </a:lnTo>
                  <a:lnTo>
                    <a:pt x="4746" y="36861"/>
                  </a:lnTo>
                  <a:lnTo>
                    <a:pt x="0" y="60325"/>
                  </a:lnTo>
                  <a:lnTo>
                    <a:pt x="0" y="3374783"/>
                  </a:lnTo>
                  <a:lnTo>
                    <a:pt x="4746" y="3398261"/>
                  </a:lnTo>
                  <a:lnTo>
                    <a:pt x="17684" y="3417431"/>
                  </a:lnTo>
                  <a:lnTo>
                    <a:pt x="36861" y="3430356"/>
                  </a:lnTo>
                  <a:lnTo>
                    <a:pt x="60325" y="3435096"/>
                  </a:lnTo>
                  <a:lnTo>
                    <a:pt x="6153022" y="3435096"/>
                  </a:lnTo>
                  <a:lnTo>
                    <a:pt x="6176486" y="3430356"/>
                  </a:lnTo>
                  <a:lnTo>
                    <a:pt x="6195663" y="3417431"/>
                  </a:lnTo>
                  <a:lnTo>
                    <a:pt x="6208601" y="3398261"/>
                  </a:lnTo>
                  <a:lnTo>
                    <a:pt x="6213347" y="3374783"/>
                  </a:lnTo>
                  <a:lnTo>
                    <a:pt x="6213347" y="60325"/>
                  </a:lnTo>
                  <a:lnTo>
                    <a:pt x="6195695" y="17652"/>
                  </a:lnTo>
                  <a:lnTo>
                    <a:pt x="6153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5459" y="1083563"/>
              <a:ext cx="5599176" cy="3055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2548" y="1496059"/>
            <a:ext cx="441579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00">
                <a:latin typeface="Liberation Sans Narrow"/>
                <a:cs typeface="Liberation Sans Narrow"/>
              </a:rPr>
              <a:t>Anvendelse</a:t>
            </a:r>
            <a:r>
              <a:rPr dirty="0" sz="2600" spc="45">
                <a:latin typeface="Liberation Sans Narrow"/>
                <a:cs typeface="Liberation Sans Narrow"/>
              </a:rPr>
              <a:t> </a:t>
            </a:r>
            <a:r>
              <a:rPr dirty="0" sz="2600" spc="220">
                <a:latin typeface="Liberation Sans Narrow"/>
                <a:cs typeface="Liberation Sans Narrow"/>
              </a:rPr>
              <a:t>af</a:t>
            </a:r>
            <a:r>
              <a:rPr dirty="0" sz="2600" spc="65">
                <a:latin typeface="Liberation Sans Narrow"/>
                <a:cs typeface="Liberation Sans Narrow"/>
              </a:rPr>
              <a:t> </a:t>
            </a:r>
            <a:r>
              <a:rPr dirty="0" sz="2600" spc="150">
                <a:latin typeface="Liberation Sans Narrow"/>
                <a:cs typeface="Liberation Sans Narrow"/>
              </a:rPr>
              <a:t>diąitale</a:t>
            </a:r>
            <a:r>
              <a:rPr dirty="0" sz="2600" spc="70">
                <a:latin typeface="Liberation Sans Narrow"/>
                <a:cs typeface="Liberation Sans Narrow"/>
              </a:rPr>
              <a:t> </a:t>
            </a:r>
            <a:r>
              <a:rPr dirty="0" sz="2600" spc="114">
                <a:latin typeface="Liberation Sans Narrow"/>
                <a:cs typeface="Liberation Sans Narrow"/>
              </a:rPr>
              <a:t>værktøjer</a:t>
            </a:r>
            <a:endParaRPr sz="2600">
              <a:latin typeface="Liberation Sans Narrow"/>
              <a:cs typeface="Liberation Sans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78553" y="798067"/>
            <a:ext cx="787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10">
                <a:solidFill>
                  <a:srgbClr val="FFFFFF"/>
                </a:solidFill>
                <a:latin typeface="Liberation Sans Narrow"/>
                <a:cs typeface="Liberation Sans Narrow"/>
              </a:rPr>
              <a:t>Modul</a:t>
            </a:r>
            <a:r>
              <a:rPr dirty="0" sz="1800" spc="85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87500" y="2164842"/>
            <a:ext cx="5968365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00020" marR="2691765">
              <a:lnSpc>
                <a:spcPct val="14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Liberation Sans Narrow"/>
                <a:cs typeface="Liberation Sans Narrow"/>
              </a:rPr>
              <a:t>Enhed </a:t>
            </a:r>
            <a:r>
              <a:rPr dirty="0" sz="1800" spc="20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800">
              <a:latin typeface="Liberation Sans Narrow"/>
              <a:cs typeface="Liberation Sans Narrow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Sundhedsværktøjer</a:t>
            </a:r>
            <a:r>
              <a:rPr dirty="0" sz="24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og</a:t>
            </a:r>
            <a:r>
              <a:rPr dirty="0" sz="2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apps</a:t>
            </a:r>
            <a:r>
              <a:rPr dirty="0" sz="24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til</a:t>
            </a:r>
            <a:r>
              <a:rPr dirty="0" sz="24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selvmonitorering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53060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Hvordan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25">
                <a:solidFill>
                  <a:srgbClr val="FFC000"/>
                </a:solidFill>
              </a:rPr>
              <a:t>fungerer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70">
                <a:solidFill>
                  <a:srgbClr val="FFC000"/>
                </a:solidFill>
              </a:rPr>
              <a:t>en</a:t>
            </a:r>
            <a:r>
              <a:rPr dirty="0" sz="1600" spc="-6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skridttæller?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20751" y="1094359"/>
            <a:ext cx="4959985" cy="2985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27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Skridttæller</a:t>
            </a:r>
            <a:endParaRPr sz="1000">
              <a:latin typeface="Liberation Sans Narrow"/>
              <a:cs typeface="Liberation Sans Narrow"/>
            </a:endParaRPr>
          </a:p>
          <a:p>
            <a:pPr marL="4527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Liberation Sans Narrow"/>
              <a:cs typeface="Liberation Sans Narrow"/>
            </a:endParaRPr>
          </a:p>
          <a:p>
            <a:pPr marL="3321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32105" algn="l"/>
              </a:tabLst>
            </a:pP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fungerer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drikkepåmindelses-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app?</a:t>
            </a:r>
            <a:endParaRPr sz="1600">
              <a:latin typeface="Arial Black"/>
              <a:cs typeface="Arial Black"/>
            </a:endParaRPr>
          </a:p>
          <a:p>
            <a:pPr lvl="1" marL="452755" indent="-178435">
              <a:lnSpc>
                <a:spcPct val="100000"/>
              </a:lnSpc>
              <a:spcBef>
                <a:spcPts val="1265"/>
              </a:spcBef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Påmindelse</a:t>
            </a:r>
            <a:r>
              <a:rPr dirty="0" sz="1000" spc="17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85">
                <a:solidFill>
                  <a:srgbClr val="585858"/>
                </a:solidFill>
                <a:latin typeface="Liberation Sans Narrow"/>
                <a:cs typeface="Liberation Sans Narrow"/>
              </a:rPr>
              <a:t>om</a:t>
            </a:r>
            <a:r>
              <a:rPr dirty="0" sz="1000" spc="12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at</a:t>
            </a:r>
            <a:r>
              <a:rPr dirty="0" sz="1000" spc="14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45">
                <a:solidFill>
                  <a:srgbClr val="585858"/>
                </a:solidFill>
                <a:latin typeface="Liberation Sans Narrow"/>
                <a:cs typeface="Liberation Sans Narrow"/>
              </a:rPr>
              <a:t>drikke</a:t>
            </a:r>
            <a:endParaRPr sz="1000">
              <a:latin typeface="Liberation Sans Narrow"/>
              <a:cs typeface="Liberation Sans Narrow"/>
            </a:endParaRPr>
          </a:p>
          <a:p>
            <a:pPr lvl="1" marL="452755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52755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Anbefalinger</a:t>
            </a:r>
            <a:r>
              <a:rPr dirty="0" sz="1000" spc="1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  <a:p>
            <a:pPr marL="332105" indent="-282575">
              <a:lnSpc>
                <a:spcPct val="100000"/>
              </a:lnSpc>
              <a:spcBef>
                <a:spcPts val="1035"/>
              </a:spcBef>
              <a:buAutoNum type="arabicPeriod" startAt="2"/>
              <a:tabLst>
                <a:tab pos="332105" algn="l"/>
              </a:tabLst>
            </a:pP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fungerer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app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diabetesbehandling?</a:t>
            </a:r>
            <a:endParaRPr sz="1600">
              <a:latin typeface="Arial Black"/>
              <a:cs typeface="Arial Black"/>
            </a:endParaRPr>
          </a:p>
          <a:p>
            <a:pPr lvl="1" marL="491490" indent="-178435">
              <a:lnSpc>
                <a:spcPct val="100000"/>
              </a:lnSpc>
              <a:spcBef>
                <a:spcPts val="655"/>
              </a:spcBef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Diabetesbehandling</a:t>
            </a:r>
            <a:endParaRPr sz="1000">
              <a:latin typeface="Liberation Sans Narrow"/>
              <a:cs typeface="Liberation Sans Narrow"/>
            </a:endParaRPr>
          </a:p>
          <a:p>
            <a:pPr lvl="1" marL="4914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1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  <a:p>
            <a:pPr lvl="1">
              <a:lnSpc>
                <a:spcPct val="100000"/>
              </a:lnSpc>
              <a:spcBef>
                <a:spcPts val="225"/>
              </a:spcBef>
              <a:buFont typeface="Arial"/>
              <a:buChar char="•"/>
            </a:pPr>
            <a:endParaRPr sz="1000">
              <a:latin typeface="Liberation Sans Narrow"/>
              <a:cs typeface="Liberation Sans Narrow"/>
            </a:endParaRPr>
          </a:p>
          <a:p>
            <a:pPr marL="332105" indent="-28257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32105" algn="l"/>
              </a:tabLst>
            </a:pP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Hvordan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fu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n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g</a:t>
            </a:r>
            <a:r>
              <a:rPr dirty="0" sz="1600" spc="-100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e</a:t>
            </a:r>
            <a:r>
              <a:rPr dirty="0" sz="1600" spc="-77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baseline="111111" sz="900" spc="-12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11111" sz="900" spc="322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app</a:t>
            </a:r>
            <a:r>
              <a:rPr dirty="0" sz="1600" spc="-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til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mental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sundhed?</a:t>
            </a:r>
            <a:endParaRPr sz="1600">
              <a:latin typeface="Arial Black"/>
              <a:cs typeface="Arial Black"/>
            </a:endParaRPr>
          </a:p>
          <a:p>
            <a:pPr lvl="1" marL="491490" indent="-178435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Apps</a:t>
            </a:r>
            <a:r>
              <a:rPr dirty="0" sz="1000" spc="18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9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mental</a:t>
            </a:r>
            <a:r>
              <a:rPr dirty="0" sz="1000" spc="20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sundhed</a:t>
            </a:r>
            <a:endParaRPr sz="1000">
              <a:latin typeface="Liberation Sans Narrow"/>
              <a:cs typeface="Liberation Sans Narrow"/>
            </a:endParaRPr>
          </a:p>
          <a:p>
            <a:pPr lvl="1" marL="4914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Wysa</a:t>
            </a:r>
            <a:r>
              <a:rPr dirty="0" sz="1000" spc="13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-</a:t>
            </a:r>
            <a:r>
              <a:rPr dirty="0" sz="1000" spc="11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65">
                <a:solidFill>
                  <a:srgbClr val="585858"/>
                </a:solidFill>
                <a:latin typeface="Liberation Sans Narrow"/>
                <a:cs typeface="Liberation Sans Narrow"/>
              </a:rPr>
              <a:t>App</a:t>
            </a:r>
            <a:r>
              <a:rPr dirty="0" sz="1000" spc="10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3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>
                <a:solidFill>
                  <a:srgbClr val="585858"/>
                </a:solidFill>
                <a:latin typeface="Liberation Sans Narrow"/>
                <a:cs typeface="Liberation Sans Narrow"/>
              </a:rPr>
              <a:t>mental</a:t>
            </a:r>
            <a:r>
              <a:rPr dirty="0" sz="1000" spc="114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Liberation Sans Narrow"/>
                <a:cs typeface="Liberation Sans Narrow"/>
              </a:rPr>
              <a:t>sundhed</a:t>
            </a:r>
            <a:endParaRPr sz="1000">
              <a:latin typeface="Liberation Sans Narrow"/>
              <a:cs typeface="Liberation Sans Narrow"/>
            </a:endParaRPr>
          </a:p>
          <a:p>
            <a:pPr lvl="1" marL="491490" indent="-17843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91490" algn="l"/>
              </a:tabLst>
            </a:pPr>
            <a:r>
              <a:rPr dirty="0" sz="1000" spc="20">
                <a:solidFill>
                  <a:srgbClr val="585858"/>
                </a:solidFill>
                <a:latin typeface="Liberation Sans Narrow"/>
                <a:cs typeface="Liberation Sans Narrow"/>
              </a:rPr>
              <a:t>Anbefalinger</a:t>
            </a:r>
            <a:r>
              <a:rPr dirty="0" sz="1000" spc="165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50">
                <a:solidFill>
                  <a:srgbClr val="585858"/>
                </a:solidFill>
                <a:latin typeface="Liberation Sans Narrow"/>
                <a:cs typeface="Liberation Sans Narrow"/>
              </a:rPr>
              <a:t>til</a:t>
            </a:r>
            <a:r>
              <a:rPr dirty="0" sz="1000" spc="150">
                <a:solidFill>
                  <a:srgbClr val="585858"/>
                </a:solidFill>
                <a:latin typeface="Liberation Sans Narrow"/>
                <a:cs typeface="Liberation Sans Narrow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Liberation Sans Narrow"/>
                <a:cs typeface="Liberation Sans Narrow"/>
              </a:rPr>
              <a:t>brug</a:t>
            </a:r>
            <a:endParaRPr sz="1000">
              <a:latin typeface="Liberation Sans Narrow"/>
              <a:cs typeface="Liberation Sans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02222" y="2138298"/>
            <a:ext cx="26511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FFFFFF"/>
                </a:solidFill>
                <a:latin typeface="Arial Black"/>
                <a:cs typeface="Arial Black"/>
              </a:rPr>
              <a:t>INDHOLDS- </a:t>
            </a:r>
            <a:r>
              <a:rPr dirty="0" sz="2700" spc="-150">
                <a:solidFill>
                  <a:srgbClr val="FFFFFF"/>
                </a:solidFill>
                <a:latin typeface="Arial Black"/>
                <a:cs typeface="Arial Black"/>
              </a:rPr>
              <a:t>FORTEGNELSE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512824"/>
            <a:ext cx="515429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allerede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blevet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introduceret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flere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der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hjælpe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overvåge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sundhed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eller </a:t>
            </a:r>
            <a:r>
              <a:rPr dirty="0" sz="1800">
                <a:latin typeface="Arial"/>
                <a:cs typeface="Arial"/>
              </a:rPr>
              <a:t>personlig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livsstil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modul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enhed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4.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se </a:t>
            </a:r>
            <a:r>
              <a:rPr dirty="0" sz="1800">
                <a:latin typeface="Arial"/>
                <a:cs typeface="Arial"/>
              </a:rPr>
              <a:t>nærmere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på,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hvordan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bruger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apps </a:t>
            </a:r>
            <a:r>
              <a:rPr dirty="0" sz="1800" spc="-10">
                <a:latin typeface="Arial"/>
                <a:cs typeface="Arial"/>
              </a:rPr>
              <a:t>effektivt.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9" y="1085088"/>
            <a:ext cx="3290316" cy="32903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27419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0"/>
              <a:t>INTRODUKTION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40"/>
              <a:t> </a:t>
            </a:r>
            <a:r>
              <a:rPr dirty="0" spc="-295"/>
              <a:t>af</a:t>
            </a:r>
            <a:r>
              <a:rPr dirty="0" spc="-60"/>
              <a:t> </a:t>
            </a:r>
            <a:r>
              <a:rPr dirty="0" spc="-254"/>
              <a:t>fitness-</a:t>
            </a:r>
            <a:r>
              <a:rPr dirty="0" spc="-335"/>
              <a:t>apps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14654" y="2149805"/>
            <a:ext cx="6280150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95"/>
              </a:spcBef>
              <a:tabLst>
                <a:tab pos="194754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fungerer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5800" spc="-30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sz="5800" spc="-3135" b="1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dirty="0" baseline="356481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56481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ridttæller?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Skridttæller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3306" y="1035558"/>
            <a:ext cx="8234045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skridttæller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registrerer</a:t>
            </a:r>
            <a:r>
              <a:rPr dirty="0" sz="16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brugerens</a:t>
            </a:r>
            <a:r>
              <a:rPr dirty="0" sz="16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antal</a:t>
            </a:r>
            <a:r>
              <a:rPr dirty="0" sz="16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skridt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dem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sammen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andre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oplysninger,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f.eks.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distance,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gangtid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hastighed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pr.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time.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Regelmæssig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booste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træning 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forbedre</a:t>
            </a:r>
            <a:r>
              <a:rPr dirty="0" sz="16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konditionen.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Skridttællere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bruges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smartphone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kombineres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et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smartur.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forklarer,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Step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Tracker-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smartphone.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5064" y="3357371"/>
            <a:ext cx="1610624" cy="1490471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835" y="3130295"/>
            <a:ext cx="3048000" cy="171450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129788" y="4820818"/>
            <a:ext cx="19310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skridtmåler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971" y="2885116"/>
            <a:ext cx="2163961" cy="2133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0892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Anbefalinger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brug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73658" y="1391539"/>
            <a:ext cx="6108700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Husk,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mobilitetsniveauer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og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evner.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vil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10.000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(WHO's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anbefaling)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realistisk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dem.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primære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incitament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bevæge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sig.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8826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tæller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skridttællere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håndleddets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bevægelser.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Folk,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rollator,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skridttæller,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sættes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fast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taljebåndet.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>
              <a:latin typeface="Arial"/>
              <a:cs typeface="Arial"/>
            </a:endParaRPr>
          </a:p>
          <a:p>
            <a:pPr marL="12700" marR="4699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anbefaler,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undgår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Bluetooth-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grænseflader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forhindre</a:t>
            </a:r>
            <a:r>
              <a:rPr dirty="0" sz="15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dataoverførsel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internettet.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3475190"/>
            <a:ext cx="505968" cy="1971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92" y="2587170"/>
            <a:ext cx="505968" cy="19778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1448271"/>
            <a:ext cx="505968" cy="197191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20"/>
              <a:t> </a:t>
            </a:r>
            <a:r>
              <a:rPr dirty="0" spc="-295"/>
              <a:t>af</a:t>
            </a:r>
            <a:r>
              <a:rPr dirty="0" spc="-35"/>
              <a:t> </a:t>
            </a:r>
            <a:r>
              <a:rPr dirty="0" spc="-254"/>
              <a:t>påmindelses-</a:t>
            </a:r>
            <a:r>
              <a:rPr dirty="0" spc="-335"/>
              <a:t>apps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54377"/>
            <a:ext cx="600900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2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42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42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2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4200" spc="-5" b="1">
                <a:solidFill>
                  <a:srgbClr val="3E3E3E"/>
                </a:solidFill>
                <a:latin typeface="Arial"/>
                <a:cs typeface="Arial"/>
              </a:rPr>
              <a:t>v</a:t>
            </a:r>
            <a:r>
              <a:rPr dirty="0" sz="4200" spc="10" b="1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dirty="0" sz="4200" spc="5" b="1">
                <a:solidFill>
                  <a:srgbClr val="3E3E3E"/>
                </a:solidFill>
                <a:latin typeface="Arial"/>
                <a:cs typeface="Arial"/>
              </a:rPr>
              <a:t>nd</a:t>
            </a:r>
            <a:r>
              <a:rPr dirty="0" sz="4200" spc="-650" b="1">
                <a:solidFill>
                  <a:srgbClr val="3E3E3E"/>
                </a:solidFill>
                <a:latin typeface="Arial"/>
                <a:cs typeface="Arial"/>
              </a:rPr>
              <a:t>p</a:t>
            </a:r>
            <a:r>
              <a:rPr dirty="0" baseline="32407" sz="900" spc="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2407" sz="900" spc="367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200" spc="-20" b="1">
                <a:solidFill>
                  <a:srgbClr val="3E3E3E"/>
                </a:solidFill>
                <a:latin typeface="Arial"/>
                <a:cs typeface="Arial"/>
              </a:rPr>
              <a:t>åmindelses-app?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4">
                <a:solidFill>
                  <a:srgbClr val="379C73"/>
                </a:solidFill>
              </a:rPr>
              <a:t>Påmindelse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om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at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drikke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03985"/>
            <a:ext cx="6864984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nogle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kunder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være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udfordring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huske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drikke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regelmæssigt,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og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kæmper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nå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anbefalede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indtag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vand.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243204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Waterminder</a:t>
            </a:r>
            <a:r>
              <a:rPr dirty="0" sz="15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app,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designet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hjælpe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folk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holde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sig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hydrerede.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beregner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dit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daglige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mål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minder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drikke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vand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med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jævne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mellemrum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løbet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dagen.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dig,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fungerer: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4520" y="2766060"/>
            <a:ext cx="2962655" cy="1975104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9867" y="3293364"/>
            <a:ext cx="2927604" cy="164744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426589" y="4749800"/>
            <a:ext cx="11944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WaterMinder</a:t>
            </a:r>
            <a:r>
              <a:rPr dirty="0" sz="1000" spc="-45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til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  <a:hlinkClick r:id="rId4"/>
              </a:rPr>
              <a:t>iOS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8721" y="1978650"/>
            <a:ext cx="8225790" cy="233172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forskellige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kalendere,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bruge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på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arbejdet,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disse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mest</a:t>
            </a:r>
            <a:endParaRPr sz="1800">
              <a:latin typeface="Arial"/>
              <a:cs typeface="Arial"/>
            </a:endParaRPr>
          </a:p>
          <a:p>
            <a:pPr marL="12700" marR="354457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almindeligt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anvendte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organisationer,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nemlig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også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forbundet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til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mail: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Outlook-kalender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Kalender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9888" y="1088517"/>
            <a:ext cx="15436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C000"/>
                </a:solidFill>
                <a:latin typeface="Arial Black"/>
                <a:cs typeface="Arial Black"/>
              </a:rPr>
              <a:t>Kalendere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Hvilke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værktøjer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315">
                <a:solidFill>
                  <a:srgbClr val="379C73"/>
                </a:solidFill>
              </a:rPr>
              <a:t>kan</a:t>
            </a:r>
            <a:r>
              <a:rPr dirty="0" sz="2700" spc="-9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du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bruge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335">
                <a:solidFill>
                  <a:srgbClr val="379C73"/>
                </a:solidFill>
              </a:rPr>
              <a:t>på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14986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arbejdet?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7114" y="2799843"/>
            <a:ext cx="2270416" cy="213309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776719" y="4999735"/>
            <a:ext cx="8407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Designet</a:t>
            </a:r>
            <a:r>
              <a:rPr dirty="0" sz="7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</a:t>
            </a:r>
            <a:r>
              <a:rPr dirty="0" sz="700" spc="-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Anbefalinger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9112" y="1661871"/>
            <a:ext cx="6944359" cy="1322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findes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lignende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apps,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måler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urinproduktion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-farve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som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tegn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symptom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dehydrering.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demens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7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gavn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 vandpåmindelsesapps,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7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glemmer</a:t>
            </a:r>
            <a:r>
              <a:rPr dirty="0" sz="17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7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66666"/>
                </a:solidFill>
                <a:latin typeface="Arial"/>
                <a:cs typeface="Arial"/>
              </a:rPr>
              <a:t>drikke</a:t>
            </a:r>
            <a:r>
              <a:rPr dirty="0" sz="17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666666"/>
                </a:solidFill>
                <a:latin typeface="Arial"/>
                <a:cs typeface="Arial"/>
              </a:rPr>
              <a:t>vand.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971" y="1814031"/>
            <a:ext cx="505968" cy="1971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71" y="2529258"/>
            <a:ext cx="505968" cy="197787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40"/>
              <a:t> </a:t>
            </a:r>
            <a:r>
              <a:rPr dirty="0" spc="-295"/>
              <a:t>af</a:t>
            </a:r>
            <a:r>
              <a:rPr dirty="0" spc="-55"/>
              <a:t> </a:t>
            </a:r>
            <a:r>
              <a:rPr dirty="0" spc="-240"/>
              <a:t>diabetes-</a:t>
            </a:r>
            <a:r>
              <a:rPr dirty="0" spc="-335"/>
              <a:t>apps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4294" y="2225421"/>
            <a:ext cx="6263640" cy="127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41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4100" spc="-5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en</a:t>
            </a:r>
            <a:r>
              <a:rPr dirty="0" sz="41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spc="-25" b="1">
                <a:solidFill>
                  <a:srgbClr val="3E3E3E"/>
                </a:solidFill>
                <a:latin typeface="Arial"/>
                <a:cs typeface="Arial"/>
              </a:rPr>
              <a:t>app </a:t>
            </a:r>
            <a:r>
              <a:rPr dirty="0" sz="410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4100" spc="-1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100" spc="25" b="1">
                <a:solidFill>
                  <a:srgbClr val="3E3E3E"/>
                </a:solidFill>
                <a:latin typeface="Arial"/>
                <a:cs typeface="Arial"/>
              </a:rPr>
              <a:t>diab</a:t>
            </a:r>
            <a:r>
              <a:rPr dirty="0" sz="4100" spc="-869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64814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64814" sz="900" spc="60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100" spc="-10" b="1">
                <a:solidFill>
                  <a:srgbClr val="3E3E3E"/>
                </a:solidFill>
                <a:latin typeface="Arial"/>
                <a:cs typeface="Arial"/>
              </a:rPr>
              <a:t>tesbehandling?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5">
                <a:solidFill>
                  <a:srgbClr val="379C73"/>
                </a:solidFill>
              </a:rPr>
              <a:t>App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håndtering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95">
                <a:solidFill>
                  <a:srgbClr val="379C73"/>
                </a:solidFill>
              </a:rPr>
              <a:t>af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diabetes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7522" y="1303985"/>
            <a:ext cx="6940550" cy="162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håndtering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hjælper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overvåge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håndtere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tilstand.</a:t>
            </a:r>
            <a:endParaRPr sz="1500">
              <a:latin typeface="Arial"/>
              <a:cs typeface="Arial"/>
            </a:endParaRPr>
          </a:p>
          <a:p>
            <a:pPr marL="12700" marR="5378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Disse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indeholder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typisk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funktioner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sporing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blodsukkerniveauer,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registrering</a:t>
            </a:r>
            <a:r>
              <a:rPr dirty="0" sz="15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madindtag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fysisk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aktivitet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samt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Følgende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video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viser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dig,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One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Drop,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Management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App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fungerer: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7044" y="2982467"/>
            <a:ext cx="3092196" cy="173888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680207" y="4799482"/>
            <a:ext cx="22459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Drop</a:t>
            </a:r>
            <a:r>
              <a:rPr dirty="0" sz="10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 Management-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app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2986" y="3438397"/>
            <a:ext cx="3064510" cy="1442720"/>
            <a:chOff x="522986" y="3438397"/>
            <a:chExt cx="3064510" cy="1442720"/>
          </a:xfrm>
        </p:grpSpPr>
        <p:sp>
          <p:nvSpPr>
            <p:cNvPr id="3" name="object 3" descr=""/>
            <p:cNvSpPr/>
            <p:nvPr/>
          </p:nvSpPr>
          <p:spPr>
            <a:xfrm>
              <a:off x="535686" y="3451097"/>
              <a:ext cx="3039110" cy="1417320"/>
            </a:xfrm>
            <a:custGeom>
              <a:avLst/>
              <a:gdLst/>
              <a:ahLst/>
              <a:cxnLst/>
              <a:rect l="l" t="t" r="r" b="b"/>
              <a:pathLst>
                <a:path w="3039110" h="1417320">
                  <a:moveTo>
                    <a:pt x="2802636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19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2802636" y="1417320"/>
                  </a:lnTo>
                  <a:lnTo>
                    <a:pt x="2850233" y="1412520"/>
                  </a:lnTo>
                  <a:lnTo>
                    <a:pt x="2894570" y="1398755"/>
                  </a:lnTo>
                  <a:lnTo>
                    <a:pt x="2934694" y="1376975"/>
                  </a:lnTo>
                  <a:lnTo>
                    <a:pt x="2969656" y="1348130"/>
                  </a:lnTo>
                  <a:lnTo>
                    <a:pt x="2998504" y="1313170"/>
                  </a:lnTo>
                  <a:lnTo>
                    <a:pt x="3020288" y="1273044"/>
                  </a:lnTo>
                  <a:lnTo>
                    <a:pt x="3034055" y="1228704"/>
                  </a:lnTo>
                  <a:lnTo>
                    <a:pt x="3038855" y="1181100"/>
                  </a:lnTo>
                  <a:lnTo>
                    <a:pt x="3038855" y="236219"/>
                  </a:lnTo>
                  <a:lnTo>
                    <a:pt x="3034055" y="188622"/>
                  </a:lnTo>
                  <a:lnTo>
                    <a:pt x="3020288" y="144285"/>
                  </a:lnTo>
                  <a:lnTo>
                    <a:pt x="2998504" y="104161"/>
                  </a:lnTo>
                  <a:lnTo>
                    <a:pt x="2969656" y="69199"/>
                  </a:lnTo>
                  <a:lnTo>
                    <a:pt x="2934694" y="40351"/>
                  </a:lnTo>
                  <a:lnTo>
                    <a:pt x="2894570" y="18567"/>
                  </a:lnTo>
                  <a:lnTo>
                    <a:pt x="2850233" y="4800"/>
                  </a:lnTo>
                  <a:lnTo>
                    <a:pt x="2802636" y="0"/>
                  </a:lnTo>
                  <a:close/>
                </a:path>
              </a:pathLst>
            </a:custGeom>
            <a:solidFill>
              <a:srgbClr val="DA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5686" y="3451097"/>
              <a:ext cx="3039110" cy="1417320"/>
            </a:xfrm>
            <a:custGeom>
              <a:avLst/>
              <a:gdLst/>
              <a:ahLst/>
              <a:cxnLst/>
              <a:rect l="l" t="t" r="r" b="b"/>
              <a:pathLst>
                <a:path w="3039110" h="1417320">
                  <a:moveTo>
                    <a:pt x="0" y="236219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2802636" y="0"/>
                  </a:lnTo>
                  <a:lnTo>
                    <a:pt x="2850233" y="4800"/>
                  </a:lnTo>
                  <a:lnTo>
                    <a:pt x="2894570" y="18567"/>
                  </a:lnTo>
                  <a:lnTo>
                    <a:pt x="2934694" y="40351"/>
                  </a:lnTo>
                  <a:lnTo>
                    <a:pt x="2969656" y="69199"/>
                  </a:lnTo>
                  <a:lnTo>
                    <a:pt x="2998504" y="104161"/>
                  </a:lnTo>
                  <a:lnTo>
                    <a:pt x="3020288" y="144285"/>
                  </a:lnTo>
                  <a:lnTo>
                    <a:pt x="3034055" y="188622"/>
                  </a:lnTo>
                  <a:lnTo>
                    <a:pt x="3038855" y="236219"/>
                  </a:lnTo>
                  <a:lnTo>
                    <a:pt x="3038855" y="1181100"/>
                  </a:lnTo>
                  <a:lnTo>
                    <a:pt x="3034055" y="1228704"/>
                  </a:lnTo>
                  <a:lnTo>
                    <a:pt x="3020288" y="1273044"/>
                  </a:lnTo>
                  <a:lnTo>
                    <a:pt x="2998504" y="1313170"/>
                  </a:lnTo>
                  <a:lnTo>
                    <a:pt x="2969656" y="1348130"/>
                  </a:lnTo>
                  <a:lnTo>
                    <a:pt x="2934694" y="1376975"/>
                  </a:lnTo>
                  <a:lnTo>
                    <a:pt x="2894570" y="1398755"/>
                  </a:lnTo>
                  <a:lnTo>
                    <a:pt x="2850233" y="1412520"/>
                  </a:lnTo>
                  <a:lnTo>
                    <a:pt x="2802636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19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1847" y="2285998"/>
            <a:ext cx="3163824" cy="276301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0892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Anbefalinger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brug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74344" y="1184528"/>
            <a:ext cx="6078220" cy="3654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8445" marR="93535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findes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mange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fra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forskellige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udbydere,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herunder medicinalfirmaer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500" spc="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sundhedsforsikringsselskaber.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angår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datasikkerhed,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personer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sikre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sig,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at</a:t>
            </a:r>
            <a:endParaRPr sz="1500">
              <a:latin typeface="Arial"/>
              <a:cs typeface="Arial"/>
            </a:endParaRPr>
          </a:p>
          <a:p>
            <a:pPr marL="25844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dataene</a:t>
            </a:r>
            <a:r>
              <a:rPr dirty="0" sz="1500" spc="-6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forbliver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på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egen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smartphone,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vælger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58445" marR="5080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Kunder,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meget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erfaring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smartphone,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bør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vælge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der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enkel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nem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bruge: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150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Eksempler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tilgængelige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Østrig: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mySugr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Diabetes</a:t>
            </a:r>
            <a:r>
              <a:rPr dirty="0" sz="15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Tagebog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SiDiary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DiabetesConnect</a:t>
            </a:r>
            <a:endParaRPr sz="15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buChar char="•"/>
              <a:tabLst>
                <a:tab pos="234950" algn="l"/>
              </a:tabLst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DDG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lommevejledning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1312635"/>
            <a:ext cx="505968" cy="19719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876" y="2587170"/>
            <a:ext cx="505968" cy="19778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87" y="1974522"/>
            <a:ext cx="505968" cy="197787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Anvendelse</a:t>
            </a:r>
            <a:r>
              <a:rPr dirty="0" spc="-85"/>
              <a:t> </a:t>
            </a:r>
            <a:r>
              <a:rPr dirty="0" spc="-295"/>
              <a:t>af</a:t>
            </a:r>
            <a:r>
              <a:rPr dirty="0" spc="-100"/>
              <a:t> </a:t>
            </a:r>
            <a:r>
              <a:rPr dirty="0" spc="-315"/>
              <a:t>apps</a:t>
            </a:r>
            <a:r>
              <a:rPr dirty="0" spc="-80"/>
              <a:t> </a:t>
            </a:r>
            <a:r>
              <a:rPr dirty="0" spc="-160"/>
              <a:t>til</a:t>
            </a:r>
            <a:r>
              <a:rPr dirty="0" spc="-100"/>
              <a:t> </a:t>
            </a:r>
            <a:r>
              <a:rPr dirty="0" spc="-220"/>
              <a:t>mental</a:t>
            </a:r>
            <a:r>
              <a:rPr dirty="0" spc="-85"/>
              <a:t> </a:t>
            </a:r>
            <a:r>
              <a:rPr dirty="0" spc="-275"/>
              <a:t>sundhed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4294" y="2223897"/>
            <a:ext cx="607758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Hvordan</a:t>
            </a:r>
            <a:r>
              <a:rPr dirty="0" sz="4800" spc="-1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fungerer</a:t>
            </a:r>
            <a:r>
              <a:rPr dirty="0" sz="4800" spc="-1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en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app</a:t>
            </a:r>
            <a:r>
              <a:rPr dirty="0" sz="4800" spc="-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3E3E3E"/>
                </a:solidFill>
                <a:latin typeface="Arial"/>
                <a:cs typeface="Arial"/>
              </a:rPr>
              <a:t>til</a:t>
            </a:r>
            <a:r>
              <a:rPr dirty="0" sz="4800" spc="-8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baseline="203703" sz="90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03703" sz="900" spc="65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mental sundhed?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09720"/>
            <a:ext cx="5286375" cy="309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1130">
              <a:lnSpc>
                <a:spcPct val="14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voksne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opleve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ensomhed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udfordrende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mentale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tilstande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hukommelsestab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depression.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Søvnforstyrrelser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også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almindelige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blandt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ældre mennesker.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Selvom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apps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sundhed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ikke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erstatte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ekspertisen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fra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psykolog,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tilbyder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værdifulde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tjenester</a:t>
            </a:r>
            <a:r>
              <a:rPr dirty="0" sz="1600" spc="-7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som</a:t>
            </a:r>
            <a:r>
              <a:rPr dirty="0" sz="16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meditation,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humørsporing</a:t>
            </a:r>
            <a:r>
              <a:rPr dirty="0" sz="16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7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rådgivning,</a:t>
            </a:r>
            <a:r>
              <a:rPr dirty="0" sz="1600" spc="-8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der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støtte.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1991" y="1441703"/>
            <a:ext cx="2910840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6580505" cy="1433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Wysa-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giver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adgang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øjeblikkelig</a:t>
            </a:r>
            <a:r>
              <a:rPr dirty="0" sz="16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støtte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gennem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øvelser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kognitiv adfærdsterapi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(CBT)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journalføring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ved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hjælp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AI-teknologi.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denne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tutorial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finde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af,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WYSA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fungerer: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Wysa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App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mental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70">
                <a:solidFill>
                  <a:srgbClr val="379C73"/>
                </a:solidFill>
              </a:rPr>
              <a:t>sundhed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4911" y="2784348"/>
            <a:ext cx="3374136" cy="189737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803141" y="4749800"/>
            <a:ext cx="13760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Sådan</a:t>
            </a:r>
            <a:r>
              <a:rPr dirty="0" sz="1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bruger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dirty="0" sz="1000" spc="-20" b="1">
                <a:solidFill>
                  <a:srgbClr val="585858"/>
                </a:solidFill>
                <a:latin typeface="Arial"/>
                <a:cs typeface="Arial"/>
              </a:rPr>
              <a:t> wysa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308927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Anbefalinger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0">
                <a:solidFill>
                  <a:srgbClr val="379C73"/>
                </a:solidFill>
              </a:rPr>
              <a:t>til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brug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70584" y="1669161"/>
            <a:ext cx="6646545" cy="1976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fordel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konsultere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læge,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da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ofte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god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forståelse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af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effekten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bestemt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72453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Når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vælger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app,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anbefales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tjekke,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mental sundhedsprofessionel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har været involveret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udviklingen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af</a:t>
            </a:r>
            <a:r>
              <a:rPr dirty="0" sz="16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appen.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er</a:t>
            </a:r>
            <a:r>
              <a:rPr dirty="0" sz="16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vigtigt</a:t>
            </a:r>
            <a:r>
              <a:rPr dirty="0" sz="16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stoppe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appen,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hvis</a:t>
            </a:r>
            <a:r>
              <a:rPr dirty="0" sz="16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666666"/>
                </a:solidFill>
                <a:latin typeface="Arial"/>
                <a:cs typeface="Arial"/>
              </a:rPr>
              <a:t>brugeren</a:t>
            </a:r>
            <a:r>
              <a:rPr dirty="0" sz="16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oplever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666666"/>
                </a:solidFill>
                <a:latin typeface="Arial"/>
                <a:cs typeface="Arial"/>
              </a:rPr>
              <a:t>bivirkninger.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1799265"/>
            <a:ext cx="592835" cy="2297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515" y="2450013"/>
            <a:ext cx="592835" cy="22978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3157149"/>
            <a:ext cx="592835" cy="229781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1782" y="1270761"/>
            <a:ext cx="8083550" cy="254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Følg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videovejledning,</a:t>
            </a:r>
            <a:r>
              <a:rPr dirty="0" sz="1500" spc="-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så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begyndelsen,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download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appen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Step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Counter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eller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lignende skridttæller-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dirty="0" sz="1500" spc="-5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smartphone,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brug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1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uge.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sætte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dagligt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skridtmål.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262255">
              <a:lnSpc>
                <a:spcPct val="100000"/>
              </a:lnSpc>
            </a:pP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Verdenssundhedsorganisationen</a:t>
            </a:r>
            <a:r>
              <a:rPr dirty="0" sz="1500" spc="-6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anbefaler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10.000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skridt</a:t>
            </a:r>
            <a:r>
              <a:rPr dirty="0" sz="1500" spc="-4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om</a:t>
            </a:r>
            <a:r>
              <a:rPr dirty="0" sz="1500" spc="-3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dagen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sund</a:t>
            </a:r>
            <a:r>
              <a:rPr dirty="0" sz="1500" spc="-4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person</a:t>
            </a:r>
            <a:r>
              <a:rPr dirty="0" sz="1500" spc="-3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uden 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mobilitetsproblemer.</a:t>
            </a:r>
            <a:r>
              <a:rPr dirty="0" sz="1500" spc="-5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Lever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du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op</a:t>
            </a:r>
            <a:r>
              <a:rPr dirty="0" sz="1500" spc="-1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666666"/>
                </a:solidFill>
                <a:latin typeface="Arial"/>
                <a:cs typeface="Arial"/>
              </a:rPr>
              <a:t>dette</a:t>
            </a:r>
            <a:r>
              <a:rPr dirty="0" sz="1500" spc="-25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Arial"/>
                <a:cs typeface="Arial"/>
              </a:rPr>
              <a:t>mål?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Skriv</a:t>
            </a:r>
            <a:r>
              <a:rPr dirty="0" sz="15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følgende</a:t>
            </a:r>
            <a:r>
              <a:rPr dirty="0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i</a:t>
            </a:r>
            <a:r>
              <a:rPr dirty="0" sz="15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din</a:t>
            </a:r>
            <a:r>
              <a:rPr dirty="0" sz="15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(digitale)</a:t>
            </a:r>
            <a:r>
              <a:rPr dirty="0" sz="15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79C73"/>
                </a:solidFill>
                <a:latin typeface="Arial"/>
                <a:cs typeface="Arial"/>
              </a:rPr>
              <a:t>dagbog: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Hvad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var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erfaringer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med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bruge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en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skridtmåler?</a:t>
            </a: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Hvordan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påvirkede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det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din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motivation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tracke</a:t>
            </a:r>
            <a:r>
              <a:rPr dirty="0" sz="1500" spc="-6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dine</a:t>
            </a:r>
            <a:r>
              <a:rPr dirty="0" sz="1500" spc="-4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skridt?</a:t>
            </a:r>
            <a:endParaRPr sz="1500">
              <a:latin typeface="Arial"/>
              <a:cs typeface="Arial"/>
            </a:endParaRPr>
          </a:p>
          <a:p>
            <a:pPr marL="469265" indent="-322580">
              <a:lnSpc>
                <a:spcPct val="10000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Tror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du,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et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sådant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værktøj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kan</a:t>
            </a:r>
            <a:r>
              <a:rPr dirty="0" sz="15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motivere</a:t>
            </a:r>
            <a:r>
              <a:rPr dirty="0" sz="1500" spc="-5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ældre</a:t>
            </a:r>
            <a:r>
              <a:rPr dirty="0" sz="1500" spc="-2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mennesker</a:t>
            </a:r>
            <a:r>
              <a:rPr dirty="0" sz="1500" spc="-5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til</a:t>
            </a:r>
            <a:r>
              <a:rPr dirty="0" sz="1500" spc="-3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øge</a:t>
            </a:r>
            <a:r>
              <a:rPr dirty="0" sz="1500" spc="-30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666666"/>
                </a:solidFill>
                <a:latin typeface="Arial"/>
                <a:cs typeface="Arial"/>
              </a:rPr>
              <a:t>deres</a:t>
            </a:r>
            <a:r>
              <a:rPr dirty="0" sz="1500" spc="-45" i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666666"/>
                </a:solidFill>
                <a:latin typeface="Arial"/>
                <a:cs typeface="Arial"/>
              </a:rPr>
              <a:t>mobilitet?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3411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5"/>
              <a:t>Aktivitet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2904" y="3506723"/>
            <a:ext cx="1783079" cy="1435608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6925" y="1450974"/>
            <a:ext cx="7405370" cy="31794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Farmakoterapeutisk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Kompas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-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medicin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Her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kan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du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af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alle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lægemidler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finde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ud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af,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hvilke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virksomme </a:t>
            </a:r>
            <a:r>
              <a:rPr dirty="0" sz="900">
                <a:latin typeface="Carlito"/>
                <a:cs typeface="Carlito"/>
              </a:rPr>
              <a:t>stoffer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indeholder,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hvorfor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det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indiceret,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hvad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bivirkningerne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 spc="-25">
                <a:latin typeface="Carlito"/>
                <a:cs typeface="Carlito"/>
              </a:rPr>
              <a:t>er.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2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Apotheek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KNMP,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info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medicijnen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website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2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2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6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Heldere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uitleg over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medicijnen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op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website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beroepsvereniging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apothekers.</a:t>
            </a:r>
            <a:endParaRPr sz="900">
              <a:latin typeface="Carlito"/>
              <a:cs typeface="Carlito"/>
            </a:endParaRPr>
          </a:p>
          <a:p>
            <a:pPr marL="181610" indent="-168910">
              <a:lnSpc>
                <a:spcPct val="100000"/>
              </a:lnSpc>
              <a:spcBef>
                <a:spcPts val="170"/>
              </a:spcBef>
              <a:buAutoNum type="arabicPeriod" startAt="3"/>
              <a:tabLst>
                <a:tab pos="181610" algn="l"/>
              </a:tabLst>
            </a:pPr>
            <a:r>
              <a:rPr dirty="0" sz="900" spc="-10">
                <a:latin typeface="Carlito"/>
                <a:cs typeface="Carlito"/>
              </a:rPr>
              <a:t>MedicatieControle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7"/>
              </a:rPr>
              <a:t>Android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4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8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denne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kan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du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lave en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medicinkontrol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kollega.</a:t>
            </a:r>
            <a:endParaRPr sz="900">
              <a:latin typeface="Carlito"/>
              <a:cs typeface="Carlito"/>
            </a:endParaRPr>
          </a:p>
          <a:p>
            <a:pPr marL="180340" marR="4361180" indent="-168275">
              <a:lnSpc>
                <a:spcPct val="114399"/>
              </a:lnSpc>
              <a:spcBef>
                <a:spcPts val="15"/>
              </a:spcBef>
              <a:buAutoNum type="arabicPeriod" startAt="4"/>
              <a:tabLst>
                <a:tab pos="182880" algn="l"/>
              </a:tabLst>
            </a:pPr>
            <a:r>
              <a:rPr dirty="0" sz="900" spc="-10">
                <a:latin typeface="Carlito"/>
                <a:cs typeface="Carlito"/>
              </a:rPr>
              <a:t>Risicoscan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Zorg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voor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Beter</a:t>
            </a:r>
            <a:r>
              <a:rPr dirty="0" sz="900" spc="-10">
                <a:latin typeface="Carlito"/>
                <a:cs typeface="Carlito"/>
              </a:rPr>
              <a:t> 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ZvB-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website</a:t>
            </a:r>
            <a:r>
              <a:rPr dirty="0" u="none" sz="900">
                <a:latin typeface="Carlito"/>
                <a:cs typeface="Carlito"/>
              </a:rPr>
              <a:t>,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0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1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r>
              <a:rPr dirty="0" u="none" sz="900" spc="500">
                <a:latin typeface="Carlito"/>
                <a:cs typeface="Carlito"/>
              </a:rPr>
              <a:t> </a:t>
            </a:r>
            <a:r>
              <a:rPr dirty="0" u="none" sz="900" spc="500">
                <a:latin typeface="Carlito"/>
                <a:cs typeface="Carlito"/>
              </a:rPr>
              <a:t>	</a:t>
            </a:r>
            <a:r>
              <a:rPr dirty="0" u="none" sz="900">
                <a:latin typeface="Carlito"/>
                <a:cs typeface="Carlito"/>
              </a:rPr>
              <a:t>En</a:t>
            </a:r>
            <a:r>
              <a:rPr dirty="0" u="none" sz="900" spc="-10">
                <a:latin typeface="Carlito"/>
                <a:cs typeface="Carlito"/>
              </a:rPr>
              <a:t> spørgeliste,</a:t>
            </a:r>
            <a:r>
              <a:rPr dirty="0" u="none" sz="900" spc="20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hvor</a:t>
            </a:r>
            <a:r>
              <a:rPr dirty="0" u="none" sz="900" spc="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du</a:t>
            </a:r>
            <a:r>
              <a:rPr dirty="0" u="none" sz="900" spc="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kan</a:t>
            </a:r>
            <a:r>
              <a:rPr dirty="0" u="none" sz="900" spc="-1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se</a:t>
            </a:r>
            <a:r>
              <a:rPr dirty="0" u="none" sz="900" spc="-10">
                <a:latin typeface="Carlito"/>
                <a:cs typeface="Carlito"/>
              </a:rPr>
              <a:t> sundhedsrisici</a:t>
            </a:r>
            <a:r>
              <a:rPr dirty="0" u="none" sz="900" spc="50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hos</a:t>
            </a:r>
            <a:r>
              <a:rPr dirty="0" u="none" sz="900" spc="-5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ældre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none" sz="900">
                <a:latin typeface="Carlito"/>
                <a:cs typeface="Carlito"/>
              </a:rPr>
              <a:t>i</a:t>
            </a:r>
            <a:r>
              <a:rPr dirty="0" u="none" sz="900" spc="-10">
                <a:latin typeface="Carlito"/>
                <a:cs typeface="Carlito"/>
              </a:rPr>
              <a:t> </a:t>
            </a:r>
            <a:r>
              <a:rPr dirty="0" u="none" sz="900" spc="-20">
                <a:latin typeface="Carlito"/>
                <a:cs typeface="Carlito"/>
              </a:rPr>
              <a:t>kort.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65"/>
              </a:spcBef>
              <a:buAutoNum type="arabicPeriod" startAt="4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Sygeplejefaglige</a:t>
            </a:r>
            <a:r>
              <a:rPr dirty="0" sz="900" spc="4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beregninger</a:t>
            </a:r>
            <a:r>
              <a:rPr dirty="0" sz="900" spc="6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2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3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3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verpleegkundige</a:t>
            </a:r>
            <a:r>
              <a:rPr dirty="0" sz="900" spc="7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berekeningen</a:t>
            </a:r>
            <a:r>
              <a:rPr dirty="0" sz="900" spc="5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te maken,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o.a.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druppelsnelheid,</a:t>
            </a:r>
            <a:r>
              <a:rPr dirty="0" sz="900" spc="7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injectievloeistoffen,</a:t>
            </a:r>
            <a:r>
              <a:rPr dirty="0" sz="900" spc="6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zuurstoftoediening</a:t>
            </a:r>
            <a:r>
              <a:rPr dirty="0" sz="900" spc="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verdunningen.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6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Reanimation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-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Hartstichting</a:t>
            </a:r>
            <a:r>
              <a:rPr dirty="0" sz="90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4"/>
              </a:rPr>
              <a:t>hjemmeside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4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5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2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6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denne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din viden om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genoplivning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altid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overalt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up-to-</a:t>
            </a:r>
            <a:r>
              <a:rPr dirty="0" sz="900">
                <a:latin typeface="Carlito"/>
                <a:cs typeface="Carlito"/>
              </a:rPr>
              <a:t>date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øvelser,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videnquiz</a:t>
            </a:r>
            <a:r>
              <a:rPr dirty="0" sz="900" spc="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meget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information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genoplivning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hjertestatus.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7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Skal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jeg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dokter?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hjemmeside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20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8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9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60"/>
              </a:spcBef>
            </a:pP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app,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hjælper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dig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at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vurdere, om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du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har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brug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for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klage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hjemmet.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65"/>
              </a:spcBef>
              <a:buAutoNum type="arabicPeriod" startAt="8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NHG-standaarden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0"/>
              </a:rPr>
              <a:t>hjemmeside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5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1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3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2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Et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overblik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alle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standene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Nederlands</a:t>
            </a:r>
            <a:r>
              <a:rPr dirty="0" sz="900" spc="-10">
                <a:latin typeface="Carlito"/>
                <a:cs typeface="Carlito"/>
              </a:rPr>
              <a:t> Huisartsengenootschap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9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Meldcode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3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3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4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Den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trinplan,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som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sundhedsprofessionelle</a:t>
            </a:r>
            <a:r>
              <a:rPr dirty="0" sz="900" spc="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kan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bruge,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når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skal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finde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ud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af,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har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brug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for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hushjælp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eller </a:t>
            </a:r>
            <a:r>
              <a:rPr dirty="0" sz="900" spc="-10">
                <a:latin typeface="Carlito"/>
                <a:cs typeface="Carlito"/>
              </a:rPr>
              <a:t>børnemishandling.</a:t>
            </a:r>
            <a:endParaRPr sz="900">
              <a:latin typeface="Carlito"/>
              <a:cs typeface="Carlito"/>
            </a:endParaRPr>
          </a:p>
          <a:p>
            <a:pPr marL="181610" indent="-168910">
              <a:lnSpc>
                <a:spcPct val="100000"/>
              </a:lnSpc>
              <a:spcBef>
                <a:spcPts val="170"/>
              </a:spcBef>
              <a:buAutoNum type="arabicPeriod" startAt="10"/>
              <a:tabLst>
                <a:tab pos="181610" algn="l"/>
              </a:tabLst>
            </a:pPr>
            <a:r>
              <a:rPr dirty="0" sz="900" spc="-10">
                <a:latin typeface="Carlito"/>
                <a:cs typeface="Carlito"/>
              </a:rPr>
              <a:t>Sygeplejeberegner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5"/>
              </a:rPr>
              <a:t>filmpje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6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7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sygeplejersker</a:t>
            </a:r>
            <a:r>
              <a:rPr dirty="0" sz="900" spc="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til at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lave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beregninger.</a:t>
            </a:r>
            <a:endParaRPr sz="9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013" y="351790"/>
            <a:ext cx="68770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Flere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nyttige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sundheds-</a:t>
            </a:r>
            <a:r>
              <a:rPr dirty="0" spc="-310">
                <a:solidFill>
                  <a:srgbClr val="379C73"/>
                </a:solidFill>
              </a:rPr>
              <a:t>apps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i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dit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land: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Holland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2024-11-14T13:10:57Z</dcterms:created>
  <dcterms:modified xsi:type="dcterms:W3CDTF">2024-11-14T13:10:57Z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