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9188" y="3174"/>
            <a:ext cx="8205622" cy="79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51789" y="2676525"/>
            <a:ext cx="4407535" cy="117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25667" y="0"/>
            <a:ext cx="3418840" cy="5143500"/>
          </a:xfrm>
          <a:custGeom>
            <a:avLst/>
            <a:gdLst/>
            <a:ahLst/>
            <a:cxnLst/>
            <a:rect l="l" t="t" r="r" b="b"/>
            <a:pathLst>
              <a:path w="3418840" h="5143500">
                <a:moveTo>
                  <a:pt x="3418332" y="0"/>
                </a:moveTo>
                <a:lnTo>
                  <a:pt x="0" y="0"/>
                </a:lnTo>
                <a:lnTo>
                  <a:pt x="0" y="5143500"/>
                </a:lnTo>
                <a:lnTo>
                  <a:pt x="3418332" y="5143500"/>
                </a:lnTo>
                <a:lnTo>
                  <a:pt x="3418332" y="0"/>
                </a:lnTo>
                <a:close/>
              </a:path>
            </a:pathLst>
          </a:custGeom>
          <a:solidFill>
            <a:srgbClr val="339966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055620"/>
          </a:xfrm>
          <a:custGeom>
            <a:avLst/>
            <a:gdLst/>
            <a:ahLst/>
            <a:cxnLst/>
            <a:rect l="l" t="t" r="r" b="b"/>
            <a:pathLst>
              <a:path w="9144000" h="3055620">
                <a:moveTo>
                  <a:pt x="0" y="3055620"/>
                </a:moveTo>
                <a:lnTo>
                  <a:pt x="9144000" y="3055620"/>
                </a:lnTo>
                <a:lnTo>
                  <a:pt x="9144000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9271" y="222504"/>
            <a:ext cx="2156460" cy="8656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055620"/>
            <a:ext cx="9144000" cy="2087880"/>
          </a:xfrm>
          <a:custGeom>
            <a:avLst/>
            <a:gdLst/>
            <a:ahLst/>
            <a:cxnLst/>
            <a:rect l="l" t="t" r="r" b="b"/>
            <a:pathLst>
              <a:path w="9144000" h="2087879">
                <a:moveTo>
                  <a:pt x="9144000" y="0"/>
                </a:moveTo>
                <a:lnTo>
                  <a:pt x="0" y="0"/>
                </a:lnTo>
                <a:lnTo>
                  <a:pt x="0" y="2087880"/>
                </a:lnTo>
                <a:lnTo>
                  <a:pt x="9144000" y="208788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00733" y="4086605"/>
            <a:ext cx="6543040" cy="9525"/>
          </a:xfrm>
          <a:custGeom>
            <a:avLst/>
            <a:gdLst/>
            <a:ahLst/>
            <a:cxnLst/>
            <a:rect l="l" t="t" r="r" b="b"/>
            <a:pathLst>
              <a:path w="6543040" h="9525">
                <a:moveTo>
                  <a:pt x="0" y="0"/>
                </a:moveTo>
                <a:lnTo>
                  <a:pt x="654304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979" y="4361688"/>
            <a:ext cx="2313431" cy="4617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4332" y="3462528"/>
            <a:ext cx="856488" cy="2834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904" y="3377184"/>
            <a:ext cx="864107" cy="3688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3964" y="3316223"/>
            <a:ext cx="339851" cy="50291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7384" y="3377184"/>
            <a:ext cx="1240536" cy="3794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320" y="3243072"/>
            <a:ext cx="958596" cy="502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987" y="134492"/>
            <a:ext cx="7465059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593330" cy="258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a4nu0JKhdvQ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1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apotheken.de/medikamente/wirkstoffe/11019-diabetes-selbstmanagement-mit-apps" TargetMode="External"/><Relationship Id="rId4" Type="http://schemas.openxmlformats.org/officeDocument/2006/relationships/hyperlink" Target="https://www.explainthatstuff.com/how-pedometers-work.html" TargetMode="External"/><Relationship Id="rId5" Type="http://schemas.openxmlformats.org/officeDocument/2006/relationships/hyperlink" Target="http://www.explainthatstuff.com/how-pedometers-" TargetMode="External"/><Relationship Id="rId6" Type="http://schemas.openxmlformats.org/officeDocument/2006/relationships/hyperlink" Target="https://www.makeuseof.com/mental-health-apps-for-seniors/" TargetMode="External"/><Relationship Id="rId7" Type="http://schemas.openxmlformats.org/officeDocument/2006/relationships/hyperlink" Target="https://waterminder.com/" TargetMode="External"/><Relationship Id="rId8" Type="http://schemas.openxmlformats.org/officeDocument/2006/relationships/hyperlink" Target="https://www.uniqa.at/versicherung/carpediem/gesundheit/smarte-gesundheit-via-app.html" TargetMode="Externa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8.png"/><Relationship Id="rId4" Type="http://schemas.openxmlformats.org/officeDocument/2006/relationships/image" Target="../media/image59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0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1.png"/><Relationship Id="rId4" Type="http://schemas.openxmlformats.org/officeDocument/2006/relationships/hyperlink" Target="http://www.youtube.com/watch?v=dd_OFjR8dBI" TargetMode="External"/><Relationship Id="rId5" Type="http://schemas.openxmlformats.org/officeDocument/2006/relationships/image" Target="../media/image6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jpg"/><Relationship Id="rId4" Type="http://schemas.openxmlformats.org/officeDocument/2006/relationships/image" Target="../media/image65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6.png"/><Relationship Id="rId4" Type="http://schemas.openxmlformats.org/officeDocument/2006/relationships/hyperlink" Target="http://www.youtube.com/watch?v=pS7uAESUy7g" TargetMode="External"/><Relationship Id="rId5" Type="http://schemas.openxmlformats.org/officeDocument/2006/relationships/image" Target="../media/image67.jpg"/><Relationship Id="rId6" Type="http://schemas.openxmlformats.org/officeDocument/2006/relationships/image" Target="../media/image68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12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hyperlink" Target="http://www.youtube.com/watch?v=ot6p-UAhXXo" TargetMode="External"/><Relationship Id="rId6" Type="http://schemas.openxmlformats.org/officeDocument/2006/relationships/image" Target="../media/image72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3.png"/><Relationship Id="rId4" Type="http://schemas.openxmlformats.org/officeDocument/2006/relationships/hyperlink" Target="http://www.youtube.com/watch?v=b76UKipZmz8" TargetMode="External"/><Relationship Id="rId5" Type="http://schemas.openxmlformats.org/officeDocument/2006/relationships/image" Target="../media/image74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dictation.io/speech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ekMo595b1GI" TargetMode="External"/><Relationship Id="rId4" Type="http://schemas.openxmlformats.org/officeDocument/2006/relationships/image" Target="../media/image75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bRCCXqu2Zgg" TargetMode="External"/><Relationship Id="rId4" Type="http://schemas.openxmlformats.org/officeDocument/2006/relationships/image" Target="../media/image76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X_c60edMajM" TargetMode="External"/><Relationship Id="rId4" Type="http://schemas.openxmlformats.org/officeDocument/2006/relationships/image" Target="../media/image77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T1DX3GI73HU" TargetMode="External"/><Relationship Id="rId4" Type="http://schemas.openxmlformats.org/officeDocument/2006/relationships/image" Target="../media/image78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9.jp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1.pn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><Relationship Id="rId4" Type="http://schemas.openxmlformats.org/officeDocument/2006/relationships/hyperlink" Target="http://www.washington.edu/doit/programs/accessengineering/adept/adept-" TargetMode="External"/><Relationship Id="rId5" Type="http://schemas.openxmlformats.org/officeDocument/2006/relationships/hyperlink" Target="https://www.researchgate.net/publication/343611471_Application_Areas_of_AI" TargetMode="External"/><Relationship Id="rId6" Type="http://schemas.openxmlformats.org/officeDocument/2006/relationships/hyperlink" Target="http://www.researchgate.net/publication/343611471_Application_Areas_of_AI" TargetMode="External"/><Relationship Id="rId7" Type="http://schemas.openxmlformats.org/officeDocument/2006/relationships/hyperlink" Target="https://link.springer.com/article/10.1007/s12369-023-01024-x" TargetMode="External"/><Relationship Id="rId8" Type="http://schemas.openxmlformats.org/officeDocument/2006/relationships/hyperlink" Target="https://www.paroseal.co.uk/" TargetMode="External"/><Relationship Id="rId9" Type="http://schemas.openxmlformats.org/officeDocument/2006/relationships/hyperlink" Target="https://researchoutreach.org/articles/social-robots-new-perspective-healthcare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bMTvCNWAV9k" TargetMode="External"/><Relationship Id="rId4" Type="http://schemas.openxmlformats.org/officeDocument/2006/relationships/hyperlink" Target="http://www.youtube.com/watch?v=rpZKy0rp4yM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81aArYQXlF" TargetMode="External"/><Relationship Id="rId4" Type="http://schemas.openxmlformats.org/officeDocument/2006/relationships/hyperlink" Target="http://www.youtube.com/watch?v=LhbM-wfLS5c" TargetMode="External"/><Relationship Id="rId5" Type="http://schemas.openxmlformats.org/officeDocument/2006/relationships/image" Target="../media/image2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1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3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crosoft.com/en-us/hololens/industry-healthcare" TargetMode="External"/><Relationship Id="rId3" Type="http://schemas.openxmlformats.org/officeDocument/2006/relationships/image" Target="../media/image1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9lH7KPRVDWw" TargetMode="External"/><Relationship Id="rId4" Type="http://schemas.openxmlformats.org/officeDocument/2006/relationships/image" Target="../media/image32.jpg"/><Relationship Id="rId5" Type="http://schemas.openxmlformats.org/officeDocument/2006/relationships/image" Target="../media/image1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3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health.ec.europa.eu/ehealth-digital-health-and-care/eu-cooperation/ehealth-network_en" TargetMode="External"/><Relationship Id="rId4" Type="http://schemas.openxmlformats.org/officeDocument/2006/relationships/hyperlink" Target="https://www.siilo.com/" TargetMode="External"/><Relationship Id="rId5" Type="http://schemas.openxmlformats.org/officeDocument/2006/relationships/hyperlink" Target="https://www.medtext.eu/en" TargetMode="External"/><Relationship Id="rId6" Type="http://schemas.openxmlformats.org/officeDocument/2006/relationships/hyperlink" Target="https://www.microsoft.com/en-us/hololens/industry-healthcare" TargetMode="External"/><Relationship Id="rId7" Type="http://schemas.openxmlformats.org/officeDocument/2006/relationships/hyperlink" Target="https://dictation.io/speech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7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LoUlFlMhXeM" TargetMode="External"/><Relationship Id="rId4" Type="http://schemas.openxmlformats.org/officeDocument/2006/relationships/image" Target="../media/image38.jpg"/><Relationship Id="rId5" Type="http://schemas.openxmlformats.org/officeDocument/2006/relationships/image" Target="../media/image16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g-Aomlmt8VQ" TargetMode="External"/><Relationship Id="rId4" Type="http://schemas.openxmlformats.org/officeDocument/2006/relationships/image" Target="../media/image39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0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zuEBJu03kCo" TargetMode="External"/><Relationship Id="rId4" Type="http://schemas.openxmlformats.org/officeDocument/2006/relationships/image" Target="../media/image41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2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livy-care.com/de/" TargetMode="Externa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1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36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livy-care.com/en/" TargetMode="External"/><Relationship Id="rId4" Type="http://schemas.openxmlformats.org/officeDocument/2006/relationships/hyperlink" Target="https://youtu.be/YW99DHOl098?si=2UwE_Y8Ka-4uGiGZ" TargetMode="External"/><Relationship Id="rId5" Type="http://schemas.openxmlformats.org/officeDocument/2006/relationships/hyperlink" Target="https://www.youtube.com/watch?v=YW99DHOl098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4.jpg"/><Relationship Id="rId4" Type="http://schemas.openxmlformats.org/officeDocument/2006/relationships/hyperlink" Target="http://www.youtube.com/watch?v=EWpoBMPeTnI" TargetMode="External"/><Relationship Id="rId5" Type="http://schemas.openxmlformats.org/officeDocument/2006/relationships/image" Target="../media/image45.jpg"/><Relationship Id="rId6" Type="http://schemas.openxmlformats.org/officeDocument/2006/relationships/image" Target="../media/image16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12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9.jpg"/><Relationship Id="rId4" Type="http://schemas.openxmlformats.org/officeDocument/2006/relationships/hyperlink" Target="http://www.youtube.com/watch?v=2RaASr6PGAI" TargetMode="External"/><Relationship Id="rId5" Type="http://schemas.openxmlformats.org/officeDocument/2006/relationships/image" Target="../media/image50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5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4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_1Va6BnA-Jk" TargetMode="External"/><Relationship Id="rId4" Type="http://schemas.openxmlformats.org/officeDocument/2006/relationships/image" Target="../media/image52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12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4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bz5FsN_43-A" TargetMode="External"/><Relationship Id="rId4" Type="http://schemas.openxmlformats.org/officeDocument/2006/relationships/image" Target="../media/image55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6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7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2015" y="1932508"/>
            <a:ext cx="1930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Outlook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Calendar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2015" y="2591307"/>
            <a:ext cx="452818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lernen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möchten,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Outlook-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bucht,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organisieren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Zeitplan!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5236" y="4181957"/>
            <a:ext cx="318008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Outlook-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Kalender</a:t>
            </a:r>
            <a:r>
              <a:rPr dirty="0" sz="9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optimal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nutzen: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im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Outlook-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Kalender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richtig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eintragen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/www.youtube.com/watch?v=a4nu0JKhdvQ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29303" y="1273505"/>
            <a:ext cx="136207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Kalendar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5335" y="2292095"/>
            <a:ext cx="3048000" cy="17145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1490" y="1157070"/>
            <a:ext cx="353756" cy="35347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538721" y="1138554"/>
            <a:ext cx="1779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Untertitel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 </a:t>
            </a:r>
            <a:r>
              <a:rPr dirty="0" sz="1200" spc="-20" b="1">
                <a:latin typeface="Arial"/>
                <a:cs typeface="Arial"/>
              </a:rPr>
              <a:t>Ihrer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38721" y="1321434"/>
            <a:ext cx="20167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bevorzugten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Sprache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zu </a:t>
            </a:r>
            <a:r>
              <a:rPr dirty="0" sz="1200">
                <a:latin typeface="Arial"/>
                <a:cs typeface="Arial"/>
              </a:rPr>
              <a:t>erhalten,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gehen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auf </a:t>
            </a:r>
            <a:r>
              <a:rPr dirty="0" sz="1200">
                <a:latin typeface="Arial"/>
                <a:cs typeface="Arial"/>
              </a:rPr>
              <a:t>Einstellungen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rechts</a:t>
            </a:r>
            <a:r>
              <a:rPr dirty="0" sz="1200" spc="-25">
                <a:latin typeface="Arial"/>
                <a:cs typeface="Arial"/>
              </a:rPr>
              <a:t> im </a:t>
            </a:r>
            <a:r>
              <a:rPr dirty="0" sz="1200" spc="-10">
                <a:latin typeface="Arial"/>
                <a:cs typeface="Arial"/>
              </a:rPr>
              <a:t>Video.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38326"/>
            <a:ext cx="8033384" cy="2266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gibt viele</a:t>
            </a:r>
            <a:r>
              <a:rPr dirty="0" sz="15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Gesundheitstools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Selbstüberwachungs-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Lebensqualität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von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pflegebedürftigen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verbessern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damit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auch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Pflegekraft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erleichtern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können.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ausgewählten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Schrittzähler,</a:t>
            </a:r>
            <a:r>
              <a:rPr dirty="0" sz="1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Erinnerung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Trinken,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Diabetesmanagement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psychische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Gesundheit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vier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Beispiele,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Kunden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nützlich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sein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können.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haben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vielleicht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festgestellt,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dass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diese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Regel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intuitiv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benutzerfreundlich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gestaltet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sind.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Sobald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Funktionen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verstanden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haben,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sollte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durch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meisten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einfacher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Prozess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sein.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7768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85">
                <a:solidFill>
                  <a:srgbClr val="FFFFFF"/>
                </a:solidFill>
              </a:rPr>
              <a:t>Zusammenfassung</a:t>
            </a:r>
            <a:endParaRPr sz="25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/>
              <a:t>Im</a:t>
            </a:r>
            <a:r>
              <a:rPr dirty="0" spc="-75"/>
              <a:t> </a:t>
            </a:r>
            <a:r>
              <a:rPr dirty="0"/>
              <a:t>Folgenden</a:t>
            </a:r>
            <a:r>
              <a:rPr dirty="0" spc="-35"/>
              <a:t> </a:t>
            </a:r>
            <a:r>
              <a:rPr dirty="0"/>
              <a:t>finden</a:t>
            </a:r>
            <a:r>
              <a:rPr dirty="0" spc="-65"/>
              <a:t> </a:t>
            </a:r>
            <a:r>
              <a:rPr dirty="0"/>
              <a:t>Sie</a:t>
            </a:r>
            <a:r>
              <a:rPr dirty="0" spc="-50"/>
              <a:t> </a:t>
            </a:r>
            <a:r>
              <a:rPr dirty="0"/>
              <a:t>Fragen,</a:t>
            </a:r>
            <a:r>
              <a:rPr dirty="0" spc="-65"/>
              <a:t> </a:t>
            </a:r>
            <a:r>
              <a:rPr dirty="0"/>
              <a:t>die</a:t>
            </a:r>
            <a:r>
              <a:rPr dirty="0" spc="-60"/>
              <a:t> </a:t>
            </a:r>
            <a:r>
              <a:rPr dirty="0"/>
              <a:t>sich</a:t>
            </a:r>
            <a:r>
              <a:rPr dirty="0" spc="-60"/>
              <a:t> </a:t>
            </a:r>
            <a:r>
              <a:rPr dirty="0"/>
              <a:t>auf</a:t>
            </a:r>
            <a:r>
              <a:rPr dirty="0" spc="-65"/>
              <a:t> </a:t>
            </a:r>
            <a:r>
              <a:rPr dirty="0"/>
              <a:t>den</a:t>
            </a:r>
            <a:r>
              <a:rPr dirty="0" spc="-60"/>
              <a:t> </a:t>
            </a:r>
            <a:r>
              <a:rPr dirty="0" spc="-10"/>
              <a:t>Inhalt </a:t>
            </a:r>
            <a:r>
              <a:rPr dirty="0"/>
              <a:t>dieser</a:t>
            </a:r>
            <a:r>
              <a:rPr dirty="0" spc="-90"/>
              <a:t> </a:t>
            </a:r>
            <a:r>
              <a:rPr dirty="0"/>
              <a:t>Einheit</a:t>
            </a:r>
            <a:r>
              <a:rPr dirty="0" spc="-70"/>
              <a:t> </a:t>
            </a:r>
            <a:r>
              <a:rPr dirty="0" spc="-10"/>
              <a:t>beziehen.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algn="ctr" marL="485140" marR="5080" indent="-63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schriftlich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Ihrem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(digitalen)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Tagebuch!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8963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Fühlen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Lage,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Kunden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Funktionen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dieser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Anwendungen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erklären?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müssen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noch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wissen?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stellen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vor,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Ihren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Kunden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über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einen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Schrittzähler,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Wassererinnerung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Diabetesmanagement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sprechen?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0766" y="1873453"/>
            <a:ext cx="321881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06780">
              <a:lnSpc>
                <a:spcPct val="100000"/>
              </a:lnSpc>
              <a:spcBef>
                <a:spcPts val="100"/>
              </a:spcBef>
            </a:pPr>
            <a:r>
              <a:rPr dirty="0" sz="6900" spc="-25">
                <a:solidFill>
                  <a:srgbClr val="FFC000"/>
                </a:solidFill>
                <a:latin typeface="Arial"/>
                <a:cs typeface="Arial"/>
              </a:rPr>
              <a:t>Gut </a:t>
            </a:r>
            <a:r>
              <a:rPr dirty="0" sz="6900" spc="-430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650" y="633806"/>
            <a:ext cx="69723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6510" marR="5080" indent="-1274445">
              <a:lnSpc>
                <a:spcPct val="100000"/>
              </a:lnSpc>
              <a:spcBef>
                <a:spcPts val="10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2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00">
                <a:solidFill>
                  <a:srgbClr val="339966"/>
                </a:solidFill>
                <a:latin typeface="Verdana"/>
                <a:cs typeface="Verdana"/>
              </a:rPr>
              <a:t>Glückwunsch</a:t>
            </a:r>
            <a:r>
              <a:rPr dirty="0" sz="3000" spc="-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3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Moduls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abgeschlossen.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7257" y="4313631"/>
            <a:ext cx="53447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68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Gefördert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sind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>
                <a:latin typeface="Arial"/>
                <a:cs typeface="Arial"/>
              </a:rPr>
              <a:t> Autors/der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unbedingt 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die</a:t>
            </a:r>
            <a:r>
              <a:rPr dirty="0" sz="800">
                <a:latin typeface="Arial"/>
                <a:cs typeface="Arial"/>
              </a:rPr>
              <a:t> Europäische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Bewilligungsbehörde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verantwortlich gemacht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9955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Lerneinheit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wurde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Rahmen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KA2-Projekts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entwickelt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Unterstützung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Europäischen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finanziert.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Bildungszwecke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bestimmt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Commons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 International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(mit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Ausnahme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referenzierten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Literaturverzeichnis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1251" y="1155953"/>
            <a:ext cx="713676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361950" indent="-304800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●"/>
              <a:tabLst>
                <a:tab pos="31750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Apotheken.de: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bringen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Diabetes-Apps?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Diabetes-Selbstmanagement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(2015).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https://www.apotheken.de/medikamente/wirkstoffe/11019-diabetes-selbstmanagement-mit-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apps</a:t>
            </a:r>
            <a:endParaRPr sz="12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●"/>
              <a:tabLst>
                <a:tab pos="316865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Erklären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 diese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Dinge: Schrittzähler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www.explainthatstuff.com/how-pedometers-</a:t>
            </a:r>
            <a:endParaRPr sz="12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575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work.html</a:t>
            </a:r>
            <a:endParaRPr sz="1200">
              <a:latin typeface="Arial"/>
              <a:cs typeface="Arial"/>
            </a:endParaRPr>
          </a:p>
          <a:p>
            <a:pPr marL="317500" marR="173990" indent="-30480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●"/>
              <a:tabLst>
                <a:tab pos="31750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Machen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Gebrauch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davon.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besten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psychischen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Senioren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(2023).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makeuseof.com/mental-health-apps-for-seniors/</a:t>
            </a:r>
            <a:endParaRPr sz="12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●"/>
              <a:tabLst>
                <a:tab pos="316865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WaterMinder:</a:t>
            </a:r>
            <a:r>
              <a:rPr dirty="0" sz="1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//waterminder.com/</a:t>
            </a:r>
            <a:endParaRPr sz="1200">
              <a:latin typeface="Arial"/>
              <a:cs typeface="Arial"/>
            </a:endParaRPr>
          </a:p>
          <a:p>
            <a:pPr marL="317500" marR="5080" indent="-304800">
              <a:lnSpc>
                <a:spcPts val="2020"/>
              </a:lnSpc>
              <a:spcBef>
                <a:spcPts val="95"/>
              </a:spcBef>
              <a:buClr>
                <a:srgbClr val="000000"/>
              </a:buClr>
              <a:buChar char="●"/>
              <a:tabLst>
                <a:tab pos="31750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Uniqa.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B1B"/>
                </a:solidFill>
                <a:latin typeface="Arial"/>
                <a:cs typeface="Arial"/>
              </a:rPr>
              <a:t>Smarte</a:t>
            </a:r>
            <a:r>
              <a:rPr dirty="0" sz="12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B1B"/>
                </a:solidFill>
                <a:latin typeface="Arial"/>
                <a:cs typeface="Arial"/>
              </a:rPr>
              <a:t>Gesundheit</a:t>
            </a:r>
            <a:r>
              <a:rPr dirty="0" sz="1200" spc="-5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B1B"/>
                </a:solidFill>
                <a:latin typeface="Arial"/>
                <a:cs typeface="Arial"/>
              </a:rPr>
              <a:t>via</a:t>
            </a:r>
            <a:r>
              <a:rPr dirty="0" sz="12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B1B1B"/>
                </a:solidFill>
                <a:latin typeface="Arial"/>
                <a:cs typeface="Arial"/>
              </a:rPr>
              <a:t>App.</a:t>
            </a:r>
            <a:r>
              <a:rPr dirty="0" sz="12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https://www.uniqa.at/versicherung/carpediem/gesundheit/smarte-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gesundheit-via-app.html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7120" y="1496059"/>
            <a:ext cx="440563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Anwenduną</a:t>
            </a:r>
            <a:r>
              <a:rPr dirty="0" sz="2600" spc="3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diąitaler</a:t>
            </a:r>
            <a:r>
              <a:rPr dirty="0" sz="26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Werkzeuąe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87016" y="2284602"/>
            <a:ext cx="4646930" cy="1109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2075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Robotik </a:t>
            </a:r>
            <a:r>
              <a:rPr dirty="0" sz="24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und</a:t>
            </a:r>
            <a:r>
              <a:rPr dirty="0" sz="24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physische</a:t>
            </a:r>
            <a:r>
              <a:rPr dirty="0" sz="24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Unterstützuną</a:t>
            </a:r>
            <a:endParaRPr sz="2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222821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85">
                <a:solidFill>
                  <a:srgbClr val="FFC000"/>
                </a:solidFill>
              </a:rPr>
              <a:t>Arten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von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Robotern</a:t>
            </a:r>
            <a:endParaRPr sz="1600"/>
          </a:p>
        </p:txBody>
      </p:sp>
      <p:sp>
        <p:nvSpPr>
          <p:cNvPr id="3" name="object 3" descr=""/>
          <p:cNvSpPr txBox="1"/>
          <p:nvPr/>
        </p:nvSpPr>
        <p:spPr>
          <a:xfrm>
            <a:off x="346151" y="1094359"/>
            <a:ext cx="3906520" cy="3679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73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Übersicht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Robotik</a:t>
            </a:r>
            <a:endParaRPr sz="1000">
              <a:latin typeface="Verdana"/>
              <a:cs typeface="Verdana"/>
            </a:endParaRPr>
          </a:p>
          <a:p>
            <a:pPr marL="306705" indent="-282575">
              <a:lnSpc>
                <a:spcPct val="100000"/>
              </a:lnSpc>
              <a:spcBef>
                <a:spcPts val="1205"/>
              </a:spcBef>
              <a:buAutoNum type="arabicPeriod" startAt="2"/>
              <a:tabLst>
                <a:tab pos="3067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Robotik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physische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Unterstützung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Tools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Pflegekräfte</a:t>
            </a:r>
            <a:endParaRPr sz="1000">
              <a:latin typeface="Verdana"/>
              <a:cs typeface="Verdana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Tools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Kunden</a:t>
            </a:r>
            <a:endParaRPr sz="1000">
              <a:latin typeface="Verdana"/>
              <a:cs typeface="Verdana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Beispiele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Videos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6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06705" indent="-282575">
              <a:lnSpc>
                <a:spcPct val="100000"/>
              </a:lnSpc>
              <a:buAutoNum type="arabicPeriod" startAt="2"/>
              <a:tabLst>
                <a:tab pos="306705" algn="l"/>
              </a:tabLst>
            </a:pP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Soziale</a:t>
            </a:r>
            <a:r>
              <a:rPr dirty="0" sz="16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Roboter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Technische</a:t>
            </a:r>
            <a:r>
              <a:rPr dirty="0" sz="1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Einblicke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Kennen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Pepper?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endParaRPr sz="1000">
              <a:latin typeface="Arial"/>
              <a:cs typeface="Arial"/>
            </a:endParaRPr>
          </a:p>
          <a:p>
            <a:pPr marL="306705" indent="-282575">
              <a:lnSpc>
                <a:spcPct val="100000"/>
              </a:lnSpc>
              <a:spcBef>
                <a:spcPts val="484"/>
              </a:spcBef>
              <a:buAutoNum type="arabicPeriod" startAt="2"/>
              <a:tabLst>
                <a:tab pos="3067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Kognitive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Assiste</a:t>
            </a:r>
            <a:r>
              <a:rPr dirty="0" baseline="27777" sz="900" spc="-13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nzroboter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635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Kognitive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Assistenzroboter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Kennen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Pepper?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Beispiel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Netherland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Tessa</a:t>
            </a:r>
            <a:endParaRPr sz="1000">
              <a:latin typeface="Arial"/>
              <a:cs typeface="Arial"/>
            </a:endParaRPr>
          </a:p>
          <a:p>
            <a:pPr marL="306705" indent="-282575">
              <a:lnSpc>
                <a:spcPct val="100000"/>
              </a:lnSpc>
              <a:spcBef>
                <a:spcPts val="700"/>
              </a:spcBef>
              <a:buAutoNum type="arabicPeriod" startAt="2"/>
              <a:tabLst>
                <a:tab pos="306705" algn="l"/>
              </a:tabLst>
            </a:pP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Akzeptanz</a:t>
            </a:r>
            <a:r>
              <a:rPr dirty="0" sz="16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von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Robotern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ts val="1195"/>
              </a:lnSpc>
              <a:spcBef>
                <a:spcPts val="445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Akzeptanz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Robotik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Ethische</a:t>
            </a:r>
            <a:r>
              <a:rPr dirty="0" sz="1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Bedenken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69278" y="2135251"/>
            <a:ext cx="27266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65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8721" y="1273505"/>
            <a:ext cx="8230234" cy="3420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20">
                <a:solidFill>
                  <a:srgbClr val="FFC000"/>
                </a:solidFill>
                <a:latin typeface="Arial Black"/>
                <a:cs typeface="Arial Black"/>
              </a:rPr>
              <a:t>Kalendar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25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Verwendung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Koordinierung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Ihres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Zeitplans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Kolleg:innen,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effizienter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leichter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planen,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Kolleg:innen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Einblick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Zeitplan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haben.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diese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Weise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innerhalb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Teams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verbessert!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ctr" marL="123825" marR="123825">
              <a:lnSpc>
                <a:spcPct val="1401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Erkennen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Vorteile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Verwendung</a:t>
            </a:r>
            <a:r>
              <a:rPr dirty="0" sz="1800" spc="-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von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digitalen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Kalendern?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Falls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noch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nicht,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planen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Sie,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Zukunft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nutzen?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6082" y="1379347"/>
            <a:ext cx="4954905" cy="179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1020">
              <a:lnSpc>
                <a:spcPct val="129299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Reihe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Robotern,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Pflege-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Therapiebereich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eingesetzt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Einsatz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Robotern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körperlicher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9000"/>
              </a:lnSpc>
              <a:spcBef>
                <a:spcPts val="1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Beschäftigten</a:t>
            </a:r>
            <a:r>
              <a:rPr dirty="0" sz="15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besser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erledigen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selbst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gesund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bleiben.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929127" y="1508760"/>
            <a:ext cx="5758180" cy="3394075"/>
            <a:chOff x="2929127" y="1508760"/>
            <a:chExt cx="5758180" cy="339407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127" y="3662172"/>
              <a:ext cx="1240536" cy="12405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276" y="1508760"/>
              <a:ext cx="3049524" cy="25862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76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45">
                <a:solidFill>
                  <a:srgbClr val="FFFFFF"/>
                </a:solidFill>
              </a:rPr>
              <a:t>INHALT</a:t>
            </a:r>
            <a:endParaRPr sz="25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60775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Robotische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FFFFFF"/>
                </a:solidFill>
                <a:latin typeface="Arial Black"/>
                <a:cs typeface="Arial Black"/>
              </a:rPr>
              <a:t>und</a:t>
            </a:r>
            <a:r>
              <a:rPr dirty="0" sz="25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10">
                <a:solidFill>
                  <a:srgbClr val="FFFFFF"/>
                </a:solidFill>
                <a:latin typeface="Arial Black"/>
                <a:cs typeface="Arial Black"/>
              </a:rPr>
              <a:t>physische</a:t>
            </a:r>
            <a:r>
              <a:rPr dirty="0" sz="2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65">
                <a:solidFill>
                  <a:srgbClr val="FFFFFF"/>
                </a:solidFill>
                <a:latin typeface="Arial Black"/>
                <a:cs typeface="Arial Black"/>
              </a:rPr>
              <a:t>Unterstützung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23672" y="2004136"/>
            <a:ext cx="618109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4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endParaRPr sz="4800">
              <a:latin typeface="Arial"/>
              <a:cs typeface="Arial"/>
            </a:endParaRPr>
          </a:p>
          <a:p>
            <a:pPr marL="76200" marR="55880">
              <a:lnSpc>
                <a:spcPct val="100000"/>
              </a:lnSpc>
              <a:spcBef>
                <a:spcPts val="5"/>
              </a:spcBef>
              <a:tabLst>
                <a:tab pos="2040889" algn="l"/>
              </a:tabLst>
            </a:pPr>
            <a:r>
              <a:rPr dirty="0" sz="4800" spc="160" b="1">
                <a:solidFill>
                  <a:srgbClr val="585858"/>
                </a:solidFill>
                <a:latin typeface="Arial"/>
                <a:cs typeface="Arial"/>
              </a:rPr>
              <a:t>versc</a:t>
            </a:r>
            <a:r>
              <a:rPr dirty="0" sz="4800" spc="-1415" b="1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baseline="46296" sz="900" spc="25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iedenen</a:t>
            </a:r>
            <a:r>
              <a:rPr dirty="0" sz="4800" spc="-1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Arten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48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Robotern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1375"/>
            </a:xfrm>
            <a:custGeom>
              <a:avLst/>
              <a:gdLst/>
              <a:ahLst/>
              <a:cxnLst/>
              <a:rect l="l" t="t" r="r" b="b"/>
              <a:pathLst>
                <a:path w="9144000" h="841375">
                  <a:moveTo>
                    <a:pt x="0" y="841248"/>
                  </a:moveTo>
                  <a:lnTo>
                    <a:pt x="9144000" y="84124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1247"/>
              <a:ext cx="9144000" cy="4302760"/>
            </a:xfrm>
            <a:custGeom>
              <a:avLst/>
              <a:gdLst/>
              <a:ahLst/>
              <a:cxnLst/>
              <a:rect l="l" t="t" r="r" b="b"/>
              <a:pathLst>
                <a:path w="9144000" h="4302760">
                  <a:moveTo>
                    <a:pt x="9144000" y="0"/>
                  </a:moveTo>
                  <a:lnTo>
                    <a:pt x="0" y="0"/>
                  </a:lnTo>
                  <a:lnTo>
                    <a:pt x="0" y="4302250"/>
                  </a:lnTo>
                  <a:lnTo>
                    <a:pt x="9144000" y="43022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135">
                <a:solidFill>
                  <a:srgbClr val="FFFFFF"/>
                </a:solidFill>
              </a:rPr>
              <a:t>Arten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235">
                <a:solidFill>
                  <a:srgbClr val="FFFFFF"/>
                </a:solidFill>
              </a:rPr>
              <a:t>von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65">
                <a:solidFill>
                  <a:srgbClr val="FFFFFF"/>
                </a:solidFill>
              </a:rPr>
              <a:t>Robotern</a:t>
            </a:r>
            <a:endParaRPr sz="2500"/>
          </a:p>
        </p:txBody>
      </p:sp>
      <p:sp>
        <p:nvSpPr>
          <p:cNvPr id="7" name="object 7" descr=""/>
          <p:cNvSpPr txBox="1"/>
          <p:nvPr/>
        </p:nvSpPr>
        <p:spPr>
          <a:xfrm>
            <a:off x="461568" y="1468653"/>
            <a:ext cx="7043420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1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Pepper,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Zora,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Paro,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Tessa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alles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Namen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Robotern,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eingesetzt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Übungen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zur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täglichen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gedacht,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unterstützen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täglichen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Routine.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Arten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Robotern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es,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wie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unterstützen?</a:t>
            </a:r>
            <a:endParaRPr sz="1600">
              <a:latin typeface="Arial"/>
              <a:cs typeface="Arial"/>
            </a:endParaRPr>
          </a:p>
          <a:p>
            <a:pPr marL="1804670">
              <a:lnSpc>
                <a:spcPct val="100000"/>
              </a:lnSpc>
              <a:spcBef>
                <a:spcPts val="129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89125" y="1107186"/>
            <a:ext cx="3049905" cy="1877695"/>
          </a:xfrm>
          <a:prstGeom prst="rect">
            <a:avLst/>
          </a:prstGeom>
          <a:solidFill>
            <a:srgbClr val="BE504D"/>
          </a:solidFill>
        </p:spPr>
        <p:txBody>
          <a:bodyPr wrap="square" lIns="0" tIns="191135" rIns="0" bIns="0" rtlCol="0" vert="horz">
            <a:spAutoFit/>
          </a:bodyPr>
          <a:lstStyle/>
          <a:p>
            <a:pPr algn="ctr" marL="313055" marR="306705">
              <a:lnSpc>
                <a:spcPct val="90000"/>
              </a:lnSpc>
              <a:spcBef>
                <a:spcPts val="150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Körperliche Assistenzroboter: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zur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Pflegepersonals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Ausführung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körperlicher Aufgaben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06873" y="1107186"/>
            <a:ext cx="2927985" cy="1877695"/>
          </a:xfrm>
          <a:prstGeom prst="rect">
            <a:avLst/>
          </a:prstGeom>
          <a:solidFill>
            <a:srgbClr val="BE504D"/>
          </a:solidFill>
        </p:spPr>
        <p:txBody>
          <a:bodyPr wrap="square" lIns="0" tIns="255270" rIns="0" bIns="0" rtlCol="0" vert="horz">
            <a:spAutoFit/>
          </a:bodyPr>
          <a:lstStyle/>
          <a:p>
            <a:pPr algn="ctr" marL="207010" marR="200025" indent="1270">
              <a:lnSpc>
                <a:spcPct val="90000"/>
              </a:lnSpc>
              <a:spcBef>
                <a:spcPts val="201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Soziale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Roboter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Sie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sollen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allgemeine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Wohlbefinden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Nutzer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durch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Gesellschaft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verbessern.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31642" y="3124961"/>
            <a:ext cx="2790825" cy="1805939"/>
          </a:xfrm>
          <a:prstGeom prst="rect">
            <a:avLst/>
          </a:prstGeom>
          <a:solidFill>
            <a:srgbClr val="BE504D"/>
          </a:solidFill>
        </p:spPr>
        <p:txBody>
          <a:bodyPr wrap="square" lIns="0" tIns="1143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88595" marR="180340">
              <a:lnSpc>
                <a:spcPct val="9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Kognitive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Robotik: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zur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Benutzer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der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Ausführung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kognitiver Aufgaben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1906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5"/>
              <a:t>Robotik</a:t>
            </a:r>
            <a:endParaRPr sz="2500"/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FFFFFF"/>
                </a:solidFill>
              </a:rPr>
              <a:t>Robotische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25">
                <a:solidFill>
                  <a:srgbClr val="FFFFFF"/>
                </a:solidFill>
              </a:rPr>
              <a:t>und</a:t>
            </a:r>
            <a:r>
              <a:rPr dirty="0" sz="2500" spc="-80">
                <a:solidFill>
                  <a:srgbClr val="FFFFFF"/>
                </a:solidFill>
              </a:rPr>
              <a:t> </a:t>
            </a:r>
            <a:r>
              <a:rPr dirty="0" sz="2500" spc="-310">
                <a:solidFill>
                  <a:srgbClr val="FFFFFF"/>
                </a:solidFill>
              </a:rPr>
              <a:t>physische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65">
                <a:solidFill>
                  <a:srgbClr val="FFFFFF"/>
                </a:solidFill>
              </a:rPr>
              <a:t>Unterstützung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87172" y="2004136"/>
            <a:ext cx="558863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4800" spc="-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4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Robotik</a:t>
            </a:r>
            <a:r>
              <a:rPr dirty="0" sz="48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physische Unterstützung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1717490"/>
            <a:ext cx="8370570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körperlichen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Robotik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darum,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praktische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Hilfe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bei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verschiedenen körperlichen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Bedürfnissen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leisten.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Dazu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gehören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Hilfe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Mobilität,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Umlagern,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Bett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alltäglichen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 Kochen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Putzen.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204">
                <a:solidFill>
                  <a:srgbClr val="FFFFFF"/>
                </a:solidFill>
              </a:rPr>
              <a:t>Robotik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225">
                <a:solidFill>
                  <a:srgbClr val="FFFFFF"/>
                </a:solidFill>
              </a:rPr>
              <a:t>und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310">
                <a:solidFill>
                  <a:srgbClr val="FFFFFF"/>
                </a:solidFill>
              </a:rPr>
              <a:t>physische</a:t>
            </a:r>
            <a:r>
              <a:rPr dirty="0" sz="2500" spc="-80">
                <a:solidFill>
                  <a:srgbClr val="FFFFFF"/>
                </a:solidFill>
              </a:rPr>
              <a:t> </a:t>
            </a:r>
            <a:r>
              <a:rPr dirty="0" sz="2500" spc="-170">
                <a:solidFill>
                  <a:srgbClr val="FFFFFF"/>
                </a:solidFill>
              </a:rPr>
              <a:t>Unterstützung</a:t>
            </a:r>
            <a:endParaRPr sz="2500"/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1614" y="1368708"/>
            <a:ext cx="7978775" cy="248221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630"/>
              </a:spcBef>
              <a:buClr>
                <a:srgbClr val="1F2023"/>
              </a:buClr>
              <a:buFont typeface="Arial"/>
              <a:buChar char="●"/>
              <a:tabLst>
                <a:tab pos="219710" algn="l"/>
              </a:tabLst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Das</a:t>
            </a:r>
            <a:r>
              <a:rPr dirty="0" sz="15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Vendlet</a:t>
            </a:r>
            <a:r>
              <a:rPr dirty="0" sz="15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elektrisches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Drehsystem,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Pflegekraft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Pflegebedürftigen</a:t>
            </a:r>
            <a:endParaRPr sz="15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53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Bett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leicht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bewegen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drehen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kann.</a:t>
            </a:r>
            <a:endParaRPr sz="1500">
              <a:latin typeface="Arial"/>
              <a:cs typeface="Arial"/>
            </a:endParaRPr>
          </a:p>
          <a:p>
            <a:pPr marL="219075" marR="504825" indent="-207010">
              <a:lnSpc>
                <a:spcPts val="2330"/>
              </a:lnSpc>
              <a:spcBef>
                <a:spcPts val="155"/>
              </a:spcBef>
              <a:buClr>
                <a:srgbClr val="1F2023"/>
              </a:buClr>
              <a:buFont typeface="Arial"/>
              <a:buChar char="●"/>
              <a:tabLst>
                <a:tab pos="220979" algn="l"/>
              </a:tabLst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5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HelpSoq</a:t>
            </a:r>
            <a:r>
              <a:rPr dirty="0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Hilfsmittel,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Stützstrümpfe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einfach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Kraftaufwand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Schmerzen</a:t>
            </a:r>
            <a:r>
              <a:rPr dirty="0" sz="15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anzuziehen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500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Aufzüge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5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Elektrisch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verstellbares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Bett.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Verstellbarer</a:t>
            </a:r>
            <a:r>
              <a:rPr dirty="0" sz="15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Duschstuhl.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Gleitende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Segel.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10"/>
              <a:t>Tools</a:t>
            </a:r>
            <a:r>
              <a:rPr dirty="0" sz="2500" spc="-114"/>
              <a:t> </a:t>
            </a:r>
            <a:r>
              <a:rPr dirty="0" sz="2500" spc="-155"/>
              <a:t>für</a:t>
            </a:r>
            <a:r>
              <a:rPr dirty="0" sz="2500" spc="-110"/>
              <a:t> </a:t>
            </a:r>
            <a:r>
              <a:rPr dirty="0" sz="2500" spc="-220"/>
              <a:t>Pflegekräfte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704" y="1583045"/>
            <a:ext cx="6920865" cy="162750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825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Armstütze,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Besteck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selbst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halten.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5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Becherhalter,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Halten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Glases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Tasse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erleichtert.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Schiene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Klammer,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Stift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halten.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Vorrichtung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Umblättern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Buches,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Hand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halten.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lr>
                <a:srgbClr val="1F2023"/>
              </a:buClr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Griffeinstellungen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Sicherheitsgurt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Zahnbürste.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892" y="422910"/>
            <a:ext cx="41878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35"/>
              <a:t>Arten</a:t>
            </a:r>
            <a:r>
              <a:rPr dirty="0" sz="2500" spc="-95"/>
              <a:t> </a:t>
            </a:r>
            <a:r>
              <a:rPr dirty="0" sz="2500" spc="-235"/>
              <a:t>von</a:t>
            </a:r>
            <a:r>
              <a:rPr dirty="0" sz="2500" spc="-85"/>
              <a:t> </a:t>
            </a:r>
            <a:r>
              <a:rPr dirty="0" sz="2500" spc="-210"/>
              <a:t>Tools</a:t>
            </a:r>
            <a:r>
              <a:rPr dirty="0" sz="2500" spc="-110"/>
              <a:t> </a:t>
            </a:r>
            <a:r>
              <a:rPr dirty="0" sz="2500" spc="-155"/>
              <a:t>für</a:t>
            </a:r>
            <a:r>
              <a:rPr dirty="0" sz="2500" spc="-110"/>
              <a:t> </a:t>
            </a:r>
            <a:r>
              <a:rPr dirty="0" sz="2500" spc="-210"/>
              <a:t>Kunden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4209" y="1166215"/>
            <a:ext cx="3972560" cy="3033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9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Vendlet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elektrisches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Drehsystem,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Pflegekraft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Patienten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Bett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leicht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bewegen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drehen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kann.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reduziert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körperliche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Belastung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Pflegepersonals,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optimiert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Abläufe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Gesundheitswesen,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verbessert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Effizienz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wirksam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Behandlung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Prävention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Dekubitus.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54"/>
              <a:t>Beispiel</a:t>
            </a:r>
            <a:r>
              <a:rPr dirty="0" sz="2500" spc="-80"/>
              <a:t> </a:t>
            </a:r>
            <a:r>
              <a:rPr dirty="0" sz="2500" spc="-195"/>
              <a:t>Vendlet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217726"/>
            <a:ext cx="4076700" cy="2896362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4643"/>
            <a:ext cx="7730490" cy="69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7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folgende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zeigt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Ihnen,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7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Vendlet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ähnliche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elektrische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Wendetücher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verwenden,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7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7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Kunden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wenden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umzupositionieren.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88709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5"/>
              <a:t>Video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4101084"/>
            <a:ext cx="688847" cy="6888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50721" y="3655821"/>
            <a:ext cx="6134100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394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benutzt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Vendlet?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Glauben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Sie,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dieses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Hilfsmittel</a:t>
            </a:r>
            <a:r>
              <a:rPr dirty="0" sz="17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körperlichen</a:t>
            </a:r>
            <a:r>
              <a:rPr dirty="0" sz="17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Aufgaben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erleichtern</a:t>
            </a:r>
            <a:r>
              <a:rPr dirty="0" sz="17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würde?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5327" y="186232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330579"/>
            <a:ext cx="8229600" cy="3258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9375">
              <a:lnSpc>
                <a:spcPct val="100000"/>
              </a:lnSpc>
              <a:spcBef>
                <a:spcPts val="95"/>
              </a:spcBef>
            </a:pPr>
            <a:r>
              <a:rPr dirty="0" sz="2500" spc="-165">
                <a:solidFill>
                  <a:srgbClr val="FFC000"/>
                </a:solidFill>
                <a:latin typeface="Arial Black"/>
                <a:cs typeface="Arial Black"/>
              </a:rPr>
              <a:t>KI-</a:t>
            </a:r>
            <a:r>
              <a:rPr dirty="0" sz="2500" spc="-195">
                <a:solidFill>
                  <a:srgbClr val="FFC000"/>
                </a:solidFill>
                <a:latin typeface="Arial Black"/>
                <a:cs typeface="Arial Black"/>
              </a:rPr>
              <a:t>unterstützte</a:t>
            </a:r>
            <a:r>
              <a:rPr dirty="0" sz="25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65">
                <a:solidFill>
                  <a:srgbClr val="FFC000"/>
                </a:solidFill>
                <a:latin typeface="Arial Black"/>
                <a:cs typeface="Arial Black"/>
              </a:rPr>
              <a:t>Pflegedokumentation</a:t>
            </a:r>
            <a:endParaRPr sz="2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500">
              <a:latin typeface="Arial Black"/>
              <a:cs typeface="Arial Black"/>
            </a:endParaRPr>
          </a:p>
          <a:p>
            <a:pPr algn="just" marL="12700" marR="762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 etwas über die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KI-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gestützte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Pflegedokumentation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sowie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Einschränkungen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erfahren.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Notizen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freihändig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Patient:innenakte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diktieren,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Arbeitsablauf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rationalisiert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Effizienz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Ihres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Arbeitstages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erhöht.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FFFFFF"/>
                </a:solidFill>
              </a:rPr>
              <a:t>Robotische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25">
                <a:solidFill>
                  <a:srgbClr val="FFFFFF"/>
                </a:solidFill>
              </a:rPr>
              <a:t>und</a:t>
            </a:r>
            <a:r>
              <a:rPr dirty="0" sz="2500" spc="-80">
                <a:solidFill>
                  <a:srgbClr val="FFFFFF"/>
                </a:solidFill>
              </a:rPr>
              <a:t> </a:t>
            </a:r>
            <a:r>
              <a:rPr dirty="0" sz="2500" spc="-310">
                <a:solidFill>
                  <a:srgbClr val="FFFFFF"/>
                </a:solidFill>
              </a:rPr>
              <a:t>physische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65">
                <a:solidFill>
                  <a:srgbClr val="FFFFFF"/>
                </a:solidFill>
              </a:rPr>
              <a:t>Unterstützung</a:t>
            </a:r>
            <a:endParaRPr sz="2500"/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1999564"/>
            <a:ext cx="498411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053589" algn="l"/>
              </a:tabLst>
            </a:pPr>
            <a:r>
              <a:rPr dirty="0" sz="60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6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0" spc="-20" b="1">
                <a:solidFill>
                  <a:srgbClr val="585858"/>
                </a:solidFill>
                <a:latin typeface="Arial"/>
                <a:cs typeface="Arial"/>
              </a:rPr>
              <a:t>sind </a:t>
            </a:r>
            <a:r>
              <a:rPr dirty="0" sz="6000" spc="-15" b="1">
                <a:solidFill>
                  <a:srgbClr val="585858"/>
                </a:solidFill>
                <a:latin typeface="Arial"/>
                <a:cs typeface="Arial"/>
              </a:rPr>
              <a:t>Sozi</a:t>
            </a:r>
            <a:r>
              <a:rPr dirty="0" sz="6000" spc="-1775" b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287037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8703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6000" spc="-10" b="1">
                <a:solidFill>
                  <a:srgbClr val="585858"/>
                </a:solidFill>
                <a:latin typeface="Arial"/>
                <a:cs typeface="Arial"/>
              </a:rPr>
              <a:t>lroboter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1050" y="1338477"/>
            <a:ext cx="7531734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6610" marR="5080" indent="-2074545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Soziale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Roboter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kommunizieren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interagieren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sozialen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Verhaltensweisen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Regeln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folgen.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FFFF"/>
                </a:solidFill>
              </a:rPr>
              <a:t>Soziale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65">
                <a:solidFill>
                  <a:srgbClr val="FFFFFF"/>
                </a:solidFill>
              </a:rPr>
              <a:t>Roboter</a:t>
            </a:r>
            <a:endParaRPr sz="2500"/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2100072"/>
            <a:ext cx="3456432" cy="2577084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23366"/>
            <a:ext cx="835660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Soziale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Roboter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verwenden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Kameras,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um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ein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Bild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Person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erfassen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und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analysieren.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Zusätzlich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werden</a:t>
            </a:r>
            <a:r>
              <a:rPr dirty="0" sz="1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Stimme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Bewegungsmuster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analysiert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um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Emotionen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verstehen.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3302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Ähnlich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wie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unsere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Gehirne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neuronale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Netze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verwenden,</a:t>
            </a:r>
            <a:r>
              <a:rPr dirty="0" sz="18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stützen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sich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Roboter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auf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Algorithmen der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künstlichen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Intelligenz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,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um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emotionalen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Zustand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einer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Person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bestimmen.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70"/>
              <a:t>Technische</a:t>
            </a:r>
            <a:r>
              <a:rPr dirty="0" sz="2500" spc="-90"/>
              <a:t> </a:t>
            </a:r>
            <a:r>
              <a:rPr dirty="0" sz="2500" spc="-235"/>
              <a:t>Einblicke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49768" y="129539"/>
            <a:ext cx="966469" cy="527685"/>
            <a:chOff x="8049768" y="129539"/>
            <a:chExt cx="966469" cy="527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9768" y="129539"/>
              <a:ext cx="966216" cy="5273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270" rIns="0" bIns="0" rtlCol="0" vert="horz">
            <a:sp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39966"/>
                </a:solidFill>
              </a:rPr>
              <a:t>Kennen</a:t>
            </a:r>
            <a:r>
              <a:rPr dirty="0" sz="2500" spc="-120">
                <a:solidFill>
                  <a:srgbClr val="339966"/>
                </a:solidFill>
              </a:rPr>
              <a:t> </a:t>
            </a:r>
            <a:r>
              <a:rPr dirty="0" sz="2500" spc="-260">
                <a:solidFill>
                  <a:srgbClr val="339966"/>
                </a:solidFill>
              </a:rPr>
              <a:t>Sie</a:t>
            </a:r>
            <a:r>
              <a:rPr dirty="0" sz="2500" spc="-135">
                <a:solidFill>
                  <a:srgbClr val="339966"/>
                </a:solidFill>
              </a:rPr>
              <a:t> </a:t>
            </a:r>
            <a:r>
              <a:rPr dirty="0" sz="2500" spc="-265">
                <a:solidFill>
                  <a:srgbClr val="339966"/>
                </a:solidFill>
              </a:rPr>
              <a:t>Pepper?</a:t>
            </a:r>
            <a:endParaRPr sz="2500"/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48665" y="1866900"/>
            <a:ext cx="6214745" cy="2621280"/>
            <a:chOff x="248665" y="1866900"/>
            <a:chExt cx="6214745" cy="262128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39" y="1866900"/>
              <a:ext cx="3933444" cy="26212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2473249" y="1043939"/>
                  </a:moveTo>
                  <a:lnTo>
                    <a:pt x="2121408" y="1043939"/>
                  </a:lnTo>
                  <a:lnTo>
                    <a:pt x="2967482" y="1483868"/>
                  </a:lnTo>
                  <a:lnTo>
                    <a:pt x="2473249" y="1043939"/>
                  </a:lnTo>
                  <a:close/>
                </a:path>
                <a:path w="2967990" h="1483995">
                  <a:moveTo>
                    <a:pt x="1912620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2620" y="1252727"/>
                  </a:lnTo>
                  <a:lnTo>
                    <a:pt x="1960494" y="1247214"/>
                  </a:lnTo>
                  <a:lnTo>
                    <a:pt x="2004442" y="1231507"/>
                  </a:lnTo>
                  <a:lnTo>
                    <a:pt x="2043208" y="1206861"/>
                  </a:lnTo>
                  <a:lnTo>
                    <a:pt x="2075541" y="1174528"/>
                  </a:lnTo>
                  <a:lnTo>
                    <a:pt x="2100187" y="1135762"/>
                  </a:lnTo>
                  <a:lnTo>
                    <a:pt x="2115894" y="1091814"/>
                  </a:lnTo>
                  <a:lnTo>
                    <a:pt x="2121408" y="1043939"/>
                  </a:lnTo>
                  <a:lnTo>
                    <a:pt x="2473249" y="1043939"/>
                  </a:lnTo>
                  <a:lnTo>
                    <a:pt x="2121408" y="730757"/>
                  </a:lnTo>
                  <a:lnTo>
                    <a:pt x="2121408" y="208787"/>
                  </a:lnTo>
                  <a:lnTo>
                    <a:pt x="2115894" y="160913"/>
                  </a:lnTo>
                  <a:lnTo>
                    <a:pt x="2100187" y="116965"/>
                  </a:lnTo>
                  <a:lnTo>
                    <a:pt x="2075541" y="78199"/>
                  </a:lnTo>
                  <a:lnTo>
                    <a:pt x="2043208" y="45866"/>
                  </a:lnTo>
                  <a:lnTo>
                    <a:pt x="2004442" y="21220"/>
                  </a:lnTo>
                  <a:lnTo>
                    <a:pt x="1960494" y="5513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620" y="0"/>
                  </a:lnTo>
                  <a:lnTo>
                    <a:pt x="1960494" y="5513"/>
                  </a:lnTo>
                  <a:lnTo>
                    <a:pt x="2004442" y="21220"/>
                  </a:lnTo>
                  <a:lnTo>
                    <a:pt x="2043208" y="45866"/>
                  </a:lnTo>
                  <a:lnTo>
                    <a:pt x="2075541" y="78199"/>
                  </a:lnTo>
                  <a:lnTo>
                    <a:pt x="2100187" y="116965"/>
                  </a:lnTo>
                  <a:lnTo>
                    <a:pt x="2115894" y="160913"/>
                  </a:lnTo>
                  <a:lnTo>
                    <a:pt x="2121408" y="208787"/>
                  </a:lnTo>
                  <a:lnTo>
                    <a:pt x="2121408" y="730757"/>
                  </a:lnTo>
                  <a:lnTo>
                    <a:pt x="2967482" y="1483868"/>
                  </a:lnTo>
                  <a:lnTo>
                    <a:pt x="2121408" y="1043939"/>
                  </a:lnTo>
                  <a:lnTo>
                    <a:pt x="2115894" y="1091814"/>
                  </a:lnTo>
                  <a:lnTo>
                    <a:pt x="2100187" y="1135762"/>
                  </a:lnTo>
                  <a:lnTo>
                    <a:pt x="2075541" y="1174528"/>
                  </a:lnTo>
                  <a:lnTo>
                    <a:pt x="2043208" y="1206861"/>
                  </a:lnTo>
                  <a:lnTo>
                    <a:pt x="2004442" y="1231507"/>
                  </a:lnTo>
                  <a:lnTo>
                    <a:pt x="1960494" y="1247214"/>
                  </a:lnTo>
                  <a:lnTo>
                    <a:pt x="1912620" y="1252727"/>
                  </a:lnTo>
                  <a:lnTo>
                    <a:pt x="1767839" y="1252727"/>
                  </a:lnTo>
                  <a:lnTo>
                    <a:pt x="1237488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399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35355" y="1278382"/>
            <a:ext cx="77336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Pepper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1,20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großer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Roboter,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Pflegeheimen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Einsatz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5355" y="2044954"/>
            <a:ext cx="2051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Dank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eines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Mikrofons,</a:t>
            </a:r>
            <a:r>
              <a:rPr dirty="0" sz="1200" spc="-20" b="1" i="1">
                <a:latin typeface="Arial"/>
                <a:cs typeface="Arial"/>
              </a:rPr>
              <a:t> einer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3D-</a:t>
            </a:r>
            <a:r>
              <a:rPr dirty="0" sz="1200" b="1" i="1">
                <a:latin typeface="Arial"/>
                <a:cs typeface="Arial"/>
              </a:rPr>
              <a:t>Kamera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und</a:t>
            </a:r>
            <a:r>
              <a:rPr dirty="0" sz="1200" spc="1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Sensoren </a:t>
            </a:r>
            <a:r>
              <a:rPr dirty="0" sz="1200" b="1" i="1">
                <a:latin typeface="Arial"/>
                <a:cs typeface="Arial"/>
              </a:rPr>
              <a:t>kann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ich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meine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Umgebung </a:t>
            </a:r>
            <a:r>
              <a:rPr dirty="0" sz="1200" b="1" i="1">
                <a:latin typeface="Arial"/>
                <a:cs typeface="Arial"/>
              </a:rPr>
              <a:t>wahrnehmen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und </a:t>
            </a:r>
            <a:r>
              <a:rPr dirty="0" sz="1200" b="1" i="1">
                <a:latin typeface="Arial"/>
                <a:cs typeface="Arial"/>
              </a:rPr>
              <a:t>Gespräche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führen.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731509" y="1877822"/>
            <a:ext cx="3248025" cy="1568450"/>
            <a:chOff x="5731509" y="1877822"/>
            <a:chExt cx="3248025" cy="1568450"/>
          </a:xfrm>
        </p:grpSpPr>
        <p:sp>
          <p:nvSpPr>
            <p:cNvPr id="14" name="object 14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3013201" y="0"/>
                  </a:moveTo>
                  <a:lnTo>
                    <a:pt x="1309878" y="0"/>
                  </a:lnTo>
                  <a:lnTo>
                    <a:pt x="1261949" y="5521"/>
                  </a:lnTo>
                  <a:lnTo>
                    <a:pt x="1217949" y="21248"/>
                  </a:lnTo>
                  <a:lnTo>
                    <a:pt x="1179136" y="45926"/>
                  </a:lnTo>
                  <a:lnTo>
                    <a:pt x="1146762" y="78300"/>
                  </a:lnTo>
                  <a:lnTo>
                    <a:pt x="1122084" y="117113"/>
                  </a:lnTo>
                  <a:lnTo>
                    <a:pt x="1106357" y="161113"/>
                  </a:lnTo>
                  <a:lnTo>
                    <a:pt x="1100836" y="209041"/>
                  </a:lnTo>
                  <a:lnTo>
                    <a:pt x="1100836" y="731646"/>
                  </a:lnTo>
                  <a:lnTo>
                    <a:pt x="0" y="1542795"/>
                  </a:lnTo>
                  <a:lnTo>
                    <a:pt x="1100836" y="1045209"/>
                  </a:lnTo>
                  <a:lnTo>
                    <a:pt x="3222243" y="1045209"/>
                  </a:lnTo>
                  <a:lnTo>
                    <a:pt x="3222243" y="209041"/>
                  </a:lnTo>
                  <a:lnTo>
                    <a:pt x="3216722" y="161113"/>
                  </a:lnTo>
                  <a:lnTo>
                    <a:pt x="3200995" y="117113"/>
                  </a:lnTo>
                  <a:lnTo>
                    <a:pt x="3176317" y="78300"/>
                  </a:lnTo>
                  <a:lnTo>
                    <a:pt x="3143943" y="45926"/>
                  </a:lnTo>
                  <a:lnTo>
                    <a:pt x="3105130" y="21248"/>
                  </a:lnTo>
                  <a:lnTo>
                    <a:pt x="3061130" y="5521"/>
                  </a:lnTo>
                  <a:lnTo>
                    <a:pt x="3013201" y="0"/>
                  </a:lnTo>
                  <a:close/>
                </a:path>
                <a:path w="3222625" h="1543050">
                  <a:moveTo>
                    <a:pt x="3222243" y="1045209"/>
                  </a:moveTo>
                  <a:lnTo>
                    <a:pt x="1100836" y="1045209"/>
                  </a:lnTo>
                  <a:lnTo>
                    <a:pt x="1106357" y="1093138"/>
                  </a:lnTo>
                  <a:lnTo>
                    <a:pt x="1122084" y="1137138"/>
                  </a:lnTo>
                  <a:lnTo>
                    <a:pt x="1146762" y="1175951"/>
                  </a:lnTo>
                  <a:lnTo>
                    <a:pt x="1179136" y="1208325"/>
                  </a:lnTo>
                  <a:lnTo>
                    <a:pt x="1217949" y="1233003"/>
                  </a:lnTo>
                  <a:lnTo>
                    <a:pt x="1261949" y="1248730"/>
                  </a:lnTo>
                  <a:lnTo>
                    <a:pt x="1309878" y="1254252"/>
                  </a:lnTo>
                  <a:lnTo>
                    <a:pt x="3013201" y="1254252"/>
                  </a:lnTo>
                  <a:lnTo>
                    <a:pt x="3061130" y="1248730"/>
                  </a:lnTo>
                  <a:lnTo>
                    <a:pt x="3105130" y="1233003"/>
                  </a:lnTo>
                  <a:lnTo>
                    <a:pt x="3143943" y="1208325"/>
                  </a:lnTo>
                  <a:lnTo>
                    <a:pt x="3176317" y="1175951"/>
                  </a:lnTo>
                  <a:lnTo>
                    <a:pt x="3200995" y="1137138"/>
                  </a:lnTo>
                  <a:lnTo>
                    <a:pt x="3216722" y="1093138"/>
                  </a:lnTo>
                  <a:lnTo>
                    <a:pt x="3222243" y="1045209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1100836" y="209041"/>
                  </a:moveTo>
                  <a:lnTo>
                    <a:pt x="1106357" y="161113"/>
                  </a:lnTo>
                  <a:lnTo>
                    <a:pt x="1122084" y="117113"/>
                  </a:lnTo>
                  <a:lnTo>
                    <a:pt x="1146762" y="78300"/>
                  </a:lnTo>
                  <a:lnTo>
                    <a:pt x="1179136" y="45926"/>
                  </a:lnTo>
                  <a:lnTo>
                    <a:pt x="1217949" y="21248"/>
                  </a:lnTo>
                  <a:lnTo>
                    <a:pt x="1261949" y="5521"/>
                  </a:lnTo>
                  <a:lnTo>
                    <a:pt x="1309878" y="0"/>
                  </a:lnTo>
                  <a:lnTo>
                    <a:pt x="1454404" y="0"/>
                  </a:lnTo>
                  <a:lnTo>
                    <a:pt x="1984756" y="0"/>
                  </a:lnTo>
                  <a:lnTo>
                    <a:pt x="3013201" y="0"/>
                  </a:lnTo>
                  <a:lnTo>
                    <a:pt x="3061130" y="5521"/>
                  </a:lnTo>
                  <a:lnTo>
                    <a:pt x="3105130" y="21248"/>
                  </a:lnTo>
                  <a:lnTo>
                    <a:pt x="3143943" y="45926"/>
                  </a:lnTo>
                  <a:lnTo>
                    <a:pt x="3176317" y="78300"/>
                  </a:lnTo>
                  <a:lnTo>
                    <a:pt x="3200995" y="117113"/>
                  </a:lnTo>
                  <a:lnTo>
                    <a:pt x="3216722" y="161113"/>
                  </a:lnTo>
                  <a:lnTo>
                    <a:pt x="3222243" y="209041"/>
                  </a:lnTo>
                  <a:lnTo>
                    <a:pt x="3222243" y="731646"/>
                  </a:lnTo>
                  <a:lnTo>
                    <a:pt x="3222243" y="1045209"/>
                  </a:lnTo>
                  <a:lnTo>
                    <a:pt x="3216722" y="1093138"/>
                  </a:lnTo>
                  <a:lnTo>
                    <a:pt x="3200995" y="1137138"/>
                  </a:lnTo>
                  <a:lnTo>
                    <a:pt x="3176317" y="1175951"/>
                  </a:lnTo>
                  <a:lnTo>
                    <a:pt x="3143943" y="1208325"/>
                  </a:lnTo>
                  <a:lnTo>
                    <a:pt x="3105130" y="1233003"/>
                  </a:lnTo>
                  <a:lnTo>
                    <a:pt x="3061130" y="1248730"/>
                  </a:lnTo>
                  <a:lnTo>
                    <a:pt x="3013201" y="1254252"/>
                  </a:lnTo>
                  <a:lnTo>
                    <a:pt x="1984756" y="1254252"/>
                  </a:lnTo>
                  <a:lnTo>
                    <a:pt x="1454404" y="1254252"/>
                  </a:lnTo>
                  <a:lnTo>
                    <a:pt x="1309878" y="1254252"/>
                  </a:lnTo>
                  <a:lnTo>
                    <a:pt x="1261949" y="1248730"/>
                  </a:lnTo>
                  <a:lnTo>
                    <a:pt x="1217949" y="1233003"/>
                  </a:lnTo>
                  <a:lnTo>
                    <a:pt x="1179136" y="1208325"/>
                  </a:lnTo>
                  <a:lnTo>
                    <a:pt x="1146762" y="1175951"/>
                  </a:lnTo>
                  <a:lnTo>
                    <a:pt x="1122084" y="1137138"/>
                  </a:lnTo>
                  <a:lnTo>
                    <a:pt x="1106357" y="1093138"/>
                  </a:lnTo>
                  <a:lnTo>
                    <a:pt x="1100836" y="1045209"/>
                  </a:lnTo>
                  <a:lnTo>
                    <a:pt x="0" y="1542795"/>
                  </a:lnTo>
                  <a:lnTo>
                    <a:pt x="1100836" y="731646"/>
                  </a:lnTo>
                  <a:lnTo>
                    <a:pt x="1100836" y="209041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022972" y="2052573"/>
            <a:ext cx="1790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Ich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kann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Witze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erzählen,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Märchen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vorlesen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spc="-20" b="1" i="1">
                <a:latin typeface="Arial"/>
                <a:cs typeface="Arial"/>
              </a:rPr>
              <a:t>oder </a:t>
            </a:r>
            <a:r>
              <a:rPr dirty="0" sz="1200" b="1" i="1">
                <a:latin typeface="Arial"/>
                <a:cs typeface="Arial"/>
              </a:rPr>
              <a:t>Tiere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imitieren.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23366"/>
            <a:ext cx="745490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Sehen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verstehen,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Pepper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älteren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umgeht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umgehen.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4185615"/>
            <a:ext cx="7261859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0">
              <a:lnSpc>
                <a:spcPct val="140000"/>
              </a:lnSpc>
              <a:spcBef>
                <a:spcPts val="100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Glauben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Sie,</a:t>
            </a:r>
            <a:r>
              <a:rPr dirty="0" sz="17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soziale</a:t>
            </a:r>
            <a:r>
              <a:rPr dirty="0" sz="17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Roboter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Pepper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helfen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können,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chronische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Einsamkeit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bekämpfen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180"/>
              <a:t>Video-</a:t>
            </a:r>
            <a:r>
              <a:rPr dirty="0" sz="2500" spc="-185"/>
              <a:t>Pepper</a:t>
            </a:r>
            <a:endParaRPr sz="25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7" y="4067555"/>
            <a:ext cx="582168" cy="58369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655570" y="3669036"/>
            <a:ext cx="4183379" cy="45910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Robot.Care:</a:t>
            </a:r>
            <a:r>
              <a:rPr dirty="0" sz="11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Roboter</a:t>
            </a:r>
            <a:r>
              <a:rPr dirty="0" sz="11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Pepper</a:t>
            </a:r>
            <a:r>
              <a:rPr dirty="0" sz="11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1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Pflegeunterstützung</a:t>
            </a:r>
            <a:r>
              <a:rPr dirty="0" sz="11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1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Senioren</a:t>
            </a:r>
            <a:r>
              <a:rPr dirty="0" sz="11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666666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DRK</a:t>
            </a:r>
            <a:r>
              <a:rPr dirty="0" sz="11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666666"/>
                </a:solidFill>
                <a:latin typeface="Arial"/>
                <a:cs typeface="Arial"/>
              </a:rPr>
              <a:t>Fulda</a:t>
            </a:r>
            <a:r>
              <a:rPr dirty="0" sz="11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"/>
                <a:cs typeface="Arial"/>
              </a:rPr>
              <a:t>Erfolgsgeschichte</a:t>
            </a:r>
            <a:r>
              <a:rPr dirty="0" sz="11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666666"/>
                </a:solidFill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0" y="1901951"/>
            <a:ext cx="3048000" cy="17145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17817" y="2116327"/>
            <a:ext cx="14681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Untertitel</a:t>
            </a:r>
            <a:r>
              <a:rPr dirty="0" sz="1200" spc="-25" b="1">
                <a:latin typeface="Arial"/>
                <a:cs typeface="Arial"/>
              </a:rPr>
              <a:t> in </a:t>
            </a:r>
            <a:r>
              <a:rPr dirty="0" sz="1200" b="1">
                <a:latin typeface="Arial"/>
                <a:cs typeface="Arial"/>
              </a:rPr>
              <a:t>Ihrer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bevorzugten </a:t>
            </a:r>
            <a:r>
              <a:rPr dirty="0" sz="1200" b="1">
                <a:latin typeface="Arial"/>
                <a:cs typeface="Arial"/>
              </a:rPr>
              <a:t>Sprache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zu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erhalten, </a:t>
            </a:r>
            <a:r>
              <a:rPr dirty="0" sz="1200">
                <a:latin typeface="Arial"/>
                <a:cs typeface="Arial"/>
              </a:rPr>
              <a:t>gehen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auf </a:t>
            </a:r>
            <a:r>
              <a:rPr dirty="0" sz="1200">
                <a:latin typeface="Arial"/>
                <a:cs typeface="Arial"/>
              </a:rPr>
              <a:t>Einstellungen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unten </a:t>
            </a:r>
            <a:r>
              <a:rPr dirty="0" sz="1200">
                <a:latin typeface="Arial"/>
                <a:cs typeface="Arial"/>
              </a:rPr>
              <a:t>rechts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Video.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6798" y="2159507"/>
            <a:ext cx="450974" cy="435077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FFFFFF"/>
                </a:solidFill>
              </a:rPr>
              <a:t>Robotische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25">
                <a:solidFill>
                  <a:srgbClr val="FFFFFF"/>
                </a:solidFill>
              </a:rPr>
              <a:t>und</a:t>
            </a:r>
            <a:r>
              <a:rPr dirty="0" sz="2500" spc="-80">
                <a:solidFill>
                  <a:srgbClr val="FFFFFF"/>
                </a:solidFill>
              </a:rPr>
              <a:t> </a:t>
            </a:r>
            <a:r>
              <a:rPr dirty="0" sz="2500" spc="-310">
                <a:solidFill>
                  <a:srgbClr val="FFFFFF"/>
                </a:solidFill>
              </a:rPr>
              <a:t>physische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65">
                <a:solidFill>
                  <a:srgbClr val="FFFFFF"/>
                </a:solidFill>
              </a:rPr>
              <a:t>Unterstützung</a:t>
            </a:r>
            <a:endParaRPr sz="2500"/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2004136"/>
            <a:ext cx="560324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4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kognitive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Assis</a:t>
            </a:r>
            <a:r>
              <a:rPr dirty="0" sz="4800" spc="-535" b="1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baseline="46296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 spc="14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enzroboter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3886" y="2104898"/>
            <a:ext cx="2419985" cy="1278255"/>
            <a:chOff x="103886" y="2104898"/>
            <a:chExt cx="2419985" cy="1278255"/>
          </a:xfrm>
        </p:grpSpPr>
        <p:sp>
          <p:nvSpPr>
            <p:cNvPr id="4" name="object 4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1911095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1095" y="1252727"/>
                  </a:lnTo>
                  <a:lnTo>
                    <a:pt x="1958970" y="1247214"/>
                  </a:lnTo>
                  <a:lnTo>
                    <a:pt x="2002918" y="1231507"/>
                  </a:lnTo>
                  <a:lnTo>
                    <a:pt x="2041684" y="1206861"/>
                  </a:lnTo>
                  <a:lnTo>
                    <a:pt x="2074017" y="1174528"/>
                  </a:lnTo>
                  <a:lnTo>
                    <a:pt x="2098663" y="1135762"/>
                  </a:lnTo>
                  <a:lnTo>
                    <a:pt x="2114370" y="1091814"/>
                  </a:lnTo>
                  <a:lnTo>
                    <a:pt x="2119884" y="1043939"/>
                  </a:lnTo>
                  <a:lnTo>
                    <a:pt x="2394204" y="979551"/>
                  </a:lnTo>
                  <a:lnTo>
                    <a:pt x="2119884" y="730757"/>
                  </a:lnTo>
                  <a:lnTo>
                    <a:pt x="2119884" y="208787"/>
                  </a:lnTo>
                  <a:lnTo>
                    <a:pt x="2114370" y="160913"/>
                  </a:lnTo>
                  <a:lnTo>
                    <a:pt x="2098663" y="116965"/>
                  </a:lnTo>
                  <a:lnTo>
                    <a:pt x="2074017" y="78199"/>
                  </a:lnTo>
                  <a:lnTo>
                    <a:pt x="2041684" y="45866"/>
                  </a:lnTo>
                  <a:lnTo>
                    <a:pt x="2002918" y="21220"/>
                  </a:lnTo>
                  <a:lnTo>
                    <a:pt x="1958970" y="5513"/>
                  </a:lnTo>
                  <a:lnTo>
                    <a:pt x="191109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6599" y="0"/>
                  </a:lnTo>
                  <a:lnTo>
                    <a:pt x="1766570" y="0"/>
                  </a:lnTo>
                  <a:lnTo>
                    <a:pt x="1911095" y="0"/>
                  </a:lnTo>
                  <a:lnTo>
                    <a:pt x="1958970" y="5513"/>
                  </a:lnTo>
                  <a:lnTo>
                    <a:pt x="2002918" y="21220"/>
                  </a:lnTo>
                  <a:lnTo>
                    <a:pt x="2041684" y="45866"/>
                  </a:lnTo>
                  <a:lnTo>
                    <a:pt x="2074017" y="78199"/>
                  </a:lnTo>
                  <a:lnTo>
                    <a:pt x="2098663" y="116965"/>
                  </a:lnTo>
                  <a:lnTo>
                    <a:pt x="2114370" y="160913"/>
                  </a:lnTo>
                  <a:lnTo>
                    <a:pt x="2119884" y="208787"/>
                  </a:lnTo>
                  <a:lnTo>
                    <a:pt x="2119884" y="730757"/>
                  </a:lnTo>
                  <a:lnTo>
                    <a:pt x="2394204" y="979551"/>
                  </a:lnTo>
                  <a:lnTo>
                    <a:pt x="2119884" y="1043939"/>
                  </a:lnTo>
                  <a:lnTo>
                    <a:pt x="2114370" y="1091814"/>
                  </a:lnTo>
                  <a:lnTo>
                    <a:pt x="2098663" y="1135762"/>
                  </a:lnTo>
                  <a:lnTo>
                    <a:pt x="2074017" y="1174528"/>
                  </a:lnTo>
                  <a:lnTo>
                    <a:pt x="2041684" y="1206861"/>
                  </a:lnTo>
                  <a:lnTo>
                    <a:pt x="2002918" y="1231507"/>
                  </a:lnTo>
                  <a:lnTo>
                    <a:pt x="1958970" y="1247214"/>
                  </a:lnTo>
                  <a:lnTo>
                    <a:pt x="1911095" y="1252727"/>
                  </a:lnTo>
                  <a:lnTo>
                    <a:pt x="1766570" y="1252727"/>
                  </a:lnTo>
                  <a:lnTo>
                    <a:pt x="1236599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88721" y="1164158"/>
            <a:ext cx="8136255" cy="1595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Paro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künstliche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Sattelrobbe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Japan,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2009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therapeutischen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Zwecken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eingesetzt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positive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Wirkung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Demenzkranke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klinisch erwiesen.</a:t>
            </a:r>
            <a:endParaRPr sz="1800">
              <a:latin typeface="Arial"/>
              <a:cs typeface="Arial"/>
            </a:endParaRPr>
          </a:p>
          <a:p>
            <a:pPr marL="46355" marR="7115175">
              <a:lnSpc>
                <a:spcPct val="100000"/>
              </a:lnSpc>
              <a:spcBef>
                <a:spcPts val="1560"/>
              </a:spcBef>
            </a:pPr>
            <a:r>
              <a:rPr dirty="0" sz="1200" b="1" i="1">
                <a:latin typeface="Arial"/>
                <a:cs typeface="Arial"/>
              </a:rPr>
              <a:t>Ich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habe</a:t>
            </a:r>
            <a:r>
              <a:rPr dirty="0" sz="1200" spc="-20" b="1" i="1">
                <a:latin typeface="Arial"/>
                <a:cs typeface="Arial"/>
              </a:rPr>
              <a:t> eine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beruhigende </a:t>
            </a:r>
            <a:r>
              <a:rPr dirty="0" sz="1200" b="1" i="1">
                <a:latin typeface="Arial"/>
                <a:cs typeface="Arial"/>
              </a:rPr>
              <a:t>Wirkung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auf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2554" y="2734436"/>
            <a:ext cx="15697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Patienten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und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spc="-20" b="1" i="1">
                <a:latin typeface="Arial"/>
                <a:cs typeface="Arial"/>
              </a:rPr>
              <a:t>kann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helfen,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Depressionen </a:t>
            </a:r>
            <a:r>
              <a:rPr dirty="0" sz="1200" b="1" i="1">
                <a:latin typeface="Arial"/>
                <a:cs typeface="Arial"/>
              </a:rPr>
              <a:t>zu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bekämpfen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08579" y="4849164"/>
            <a:ext cx="28917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Quelle:</a:t>
            </a:r>
            <a:r>
              <a:rPr dirty="0" sz="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National</a:t>
            </a:r>
            <a:r>
              <a:rPr dirty="0" sz="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Institute</a:t>
            </a:r>
            <a:r>
              <a:rPr dirty="0" sz="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Advanced</a:t>
            </a:r>
            <a:r>
              <a:rPr dirty="0" sz="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Industrial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448805" y="2627629"/>
            <a:ext cx="2580640" cy="1280160"/>
            <a:chOff x="6448805" y="2627629"/>
            <a:chExt cx="2580640" cy="1280160"/>
          </a:xfrm>
        </p:grpSpPr>
        <p:sp>
          <p:nvSpPr>
            <p:cNvPr id="10" name="object 10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2346198" y="0"/>
                  </a:moveTo>
                  <a:lnTo>
                    <a:pt x="642874" y="0"/>
                  </a:lnTo>
                  <a:lnTo>
                    <a:pt x="594945" y="5521"/>
                  </a:lnTo>
                  <a:lnTo>
                    <a:pt x="550945" y="21248"/>
                  </a:lnTo>
                  <a:lnTo>
                    <a:pt x="512132" y="45926"/>
                  </a:lnTo>
                  <a:lnTo>
                    <a:pt x="479758" y="78300"/>
                  </a:lnTo>
                  <a:lnTo>
                    <a:pt x="455080" y="117113"/>
                  </a:lnTo>
                  <a:lnTo>
                    <a:pt x="439353" y="161113"/>
                  </a:lnTo>
                  <a:lnTo>
                    <a:pt x="433832" y="209042"/>
                  </a:lnTo>
                  <a:lnTo>
                    <a:pt x="0" y="390144"/>
                  </a:lnTo>
                  <a:lnTo>
                    <a:pt x="433832" y="522605"/>
                  </a:lnTo>
                  <a:lnTo>
                    <a:pt x="433832" y="1045210"/>
                  </a:lnTo>
                  <a:lnTo>
                    <a:pt x="439353" y="1093138"/>
                  </a:lnTo>
                  <a:lnTo>
                    <a:pt x="455080" y="1137138"/>
                  </a:lnTo>
                  <a:lnTo>
                    <a:pt x="479758" y="1175951"/>
                  </a:lnTo>
                  <a:lnTo>
                    <a:pt x="512132" y="1208325"/>
                  </a:lnTo>
                  <a:lnTo>
                    <a:pt x="550945" y="1233003"/>
                  </a:lnTo>
                  <a:lnTo>
                    <a:pt x="594945" y="1248730"/>
                  </a:lnTo>
                  <a:lnTo>
                    <a:pt x="642874" y="1254252"/>
                  </a:lnTo>
                  <a:lnTo>
                    <a:pt x="2346198" y="1254252"/>
                  </a:lnTo>
                  <a:lnTo>
                    <a:pt x="2394126" y="1248730"/>
                  </a:lnTo>
                  <a:lnTo>
                    <a:pt x="2438126" y="1233003"/>
                  </a:lnTo>
                  <a:lnTo>
                    <a:pt x="2476939" y="1208325"/>
                  </a:lnTo>
                  <a:lnTo>
                    <a:pt x="2509313" y="1175951"/>
                  </a:lnTo>
                  <a:lnTo>
                    <a:pt x="2533991" y="1137138"/>
                  </a:lnTo>
                  <a:lnTo>
                    <a:pt x="2549718" y="1093138"/>
                  </a:lnTo>
                  <a:lnTo>
                    <a:pt x="2555240" y="1045210"/>
                  </a:lnTo>
                  <a:lnTo>
                    <a:pt x="2555240" y="209042"/>
                  </a:lnTo>
                  <a:lnTo>
                    <a:pt x="2549718" y="161113"/>
                  </a:lnTo>
                  <a:lnTo>
                    <a:pt x="2533991" y="117113"/>
                  </a:lnTo>
                  <a:lnTo>
                    <a:pt x="2509313" y="78300"/>
                  </a:lnTo>
                  <a:lnTo>
                    <a:pt x="2476939" y="45926"/>
                  </a:lnTo>
                  <a:lnTo>
                    <a:pt x="2438126" y="21248"/>
                  </a:lnTo>
                  <a:lnTo>
                    <a:pt x="2394126" y="5521"/>
                  </a:lnTo>
                  <a:lnTo>
                    <a:pt x="2346198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433832" y="209042"/>
                  </a:moveTo>
                  <a:lnTo>
                    <a:pt x="439353" y="161113"/>
                  </a:lnTo>
                  <a:lnTo>
                    <a:pt x="455080" y="117113"/>
                  </a:lnTo>
                  <a:lnTo>
                    <a:pt x="479758" y="78300"/>
                  </a:lnTo>
                  <a:lnTo>
                    <a:pt x="512132" y="45926"/>
                  </a:lnTo>
                  <a:lnTo>
                    <a:pt x="550945" y="21248"/>
                  </a:lnTo>
                  <a:lnTo>
                    <a:pt x="594945" y="5521"/>
                  </a:lnTo>
                  <a:lnTo>
                    <a:pt x="642874" y="0"/>
                  </a:lnTo>
                  <a:lnTo>
                    <a:pt x="787400" y="0"/>
                  </a:lnTo>
                  <a:lnTo>
                    <a:pt x="1317752" y="0"/>
                  </a:lnTo>
                  <a:lnTo>
                    <a:pt x="2346198" y="0"/>
                  </a:lnTo>
                  <a:lnTo>
                    <a:pt x="2394126" y="5521"/>
                  </a:lnTo>
                  <a:lnTo>
                    <a:pt x="2438126" y="21248"/>
                  </a:lnTo>
                  <a:lnTo>
                    <a:pt x="2476939" y="45926"/>
                  </a:lnTo>
                  <a:lnTo>
                    <a:pt x="2509313" y="78300"/>
                  </a:lnTo>
                  <a:lnTo>
                    <a:pt x="2533991" y="117113"/>
                  </a:lnTo>
                  <a:lnTo>
                    <a:pt x="2549718" y="161113"/>
                  </a:lnTo>
                  <a:lnTo>
                    <a:pt x="2555240" y="209042"/>
                  </a:lnTo>
                  <a:lnTo>
                    <a:pt x="2555240" y="522605"/>
                  </a:lnTo>
                  <a:lnTo>
                    <a:pt x="2555240" y="1045210"/>
                  </a:lnTo>
                  <a:lnTo>
                    <a:pt x="2549718" y="1093138"/>
                  </a:lnTo>
                  <a:lnTo>
                    <a:pt x="2533991" y="1137138"/>
                  </a:lnTo>
                  <a:lnTo>
                    <a:pt x="2509313" y="1175951"/>
                  </a:lnTo>
                  <a:lnTo>
                    <a:pt x="2476939" y="1208325"/>
                  </a:lnTo>
                  <a:lnTo>
                    <a:pt x="2438126" y="1233003"/>
                  </a:lnTo>
                  <a:lnTo>
                    <a:pt x="2394126" y="1248730"/>
                  </a:lnTo>
                  <a:lnTo>
                    <a:pt x="2346198" y="1254252"/>
                  </a:lnTo>
                  <a:lnTo>
                    <a:pt x="1317752" y="1254252"/>
                  </a:lnTo>
                  <a:lnTo>
                    <a:pt x="787400" y="1254252"/>
                  </a:lnTo>
                  <a:lnTo>
                    <a:pt x="642874" y="1254252"/>
                  </a:lnTo>
                  <a:lnTo>
                    <a:pt x="594945" y="1248730"/>
                  </a:lnTo>
                  <a:lnTo>
                    <a:pt x="550945" y="1233003"/>
                  </a:lnTo>
                  <a:lnTo>
                    <a:pt x="512132" y="1208325"/>
                  </a:lnTo>
                  <a:lnTo>
                    <a:pt x="479758" y="1175951"/>
                  </a:lnTo>
                  <a:lnTo>
                    <a:pt x="455080" y="1137138"/>
                  </a:lnTo>
                  <a:lnTo>
                    <a:pt x="439353" y="1093138"/>
                  </a:lnTo>
                  <a:lnTo>
                    <a:pt x="433832" y="1045210"/>
                  </a:lnTo>
                  <a:lnTo>
                    <a:pt x="433832" y="522605"/>
                  </a:lnTo>
                  <a:lnTo>
                    <a:pt x="0" y="390144"/>
                  </a:lnTo>
                  <a:lnTo>
                    <a:pt x="433832" y="209042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52654" y="1979676"/>
            <a:ext cx="5969635" cy="2822575"/>
            <a:chOff x="152654" y="1979676"/>
            <a:chExt cx="5969635" cy="2822575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59" y="1979676"/>
              <a:ext cx="3546348" cy="27813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1912365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1"/>
                  </a:lnTo>
                  <a:lnTo>
                    <a:pt x="0" y="1045209"/>
                  </a:lnTo>
                  <a:lnTo>
                    <a:pt x="5521" y="1093138"/>
                  </a:lnTo>
                  <a:lnTo>
                    <a:pt x="21248" y="1137138"/>
                  </a:lnTo>
                  <a:lnTo>
                    <a:pt x="45926" y="1175951"/>
                  </a:lnTo>
                  <a:lnTo>
                    <a:pt x="78300" y="1208325"/>
                  </a:lnTo>
                  <a:lnTo>
                    <a:pt x="117113" y="1233003"/>
                  </a:lnTo>
                  <a:lnTo>
                    <a:pt x="161113" y="1248730"/>
                  </a:lnTo>
                  <a:lnTo>
                    <a:pt x="209042" y="1254251"/>
                  </a:lnTo>
                  <a:lnTo>
                    <a:pt x="1912365" y="1254251"/>
                  </a:lnTo>
                  <a:lnTo>
                    <a:pt x="1960294" y="1248730"/>
                  </a:lnTo>
                  <a:lnTo>
                    <a:pt x="2004294" y="1233003"/>
                  </a:lnTo>
                  <a:lnTo>
                    <a:pt x="2043107" y="1208325"/>
                  </a:lnTo>
                  <a:lnTo>
                    <a:pt x="2075481" y="1175951"/>
                  </a:lnTo>
                  <a:lnTo>
                    <a:pt x="2100159" y="1137138"/>
                  </a:lnTo>
                  <a:lnTo>
                    <a:pt x="2115886" y="1093138"/>
                  </a:lnTo>
                  <a:lnTo>
                    <a:pt x="2121408" y="1045209"/>
                  </a:lnTo>
                  <a:lnTo>
                    <a:pt x="2121408" y="522604"/>
                  </a:lnTo>
                  <a:lnTo>
                    <a:pt x="2357754" y="256793"/>
                  </a:lnTo>
                  <a:lnTo>
                    <a:pt x="2121408" y="209041"/>
                  </a:lnTo>
                  <a:lnTo>
                    <a:pt x="2115886" y="161113"/>
                  </a:lnTo>
                  <a:lnTo>
                    <a:pt x="2100159" y="117113"/>
                  </a:lnTo>
                  <a:lnTo>
                    <a:pt x="2075481" y="78300"/>
                  </a:lnTo>
                  <a:lnTo>
                    <a:pt x="2043107" y="45926"/>
                  </a:lnTo>
                  <a:lnTo>
                    <a:pt x="2004294" y="21248"/>
                  </a:lnTo>
                  <a:lnTo>
                    <a:pt x="1960294" y="5521"/>
                  </a:lnTo>
                  <a:lnTo>
                    <a:pt x="191236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0" y="209041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365" y="0"/>
                  </a:lnTo>
                  <a:lnTo>
                    <a:pt x="1960294" y="5521"/>
                  </a:lnTo>
                  <a:lnTo>
                    <a:pt x="2004294" y="21248"/>
                  </a:lnTo>
                  <a:lnTo>
                    <a:pt x="2043107" y="45926"/>
                  </a:lnTo>
                  <a:lnTo>
                    <a:pt x="2075481" y="78300"/>
                  </a:lnTo>
                  <a:lnTo>
                    <a:pt x="2100159" y="117113"/>
                  </a:lnTo>
                  <a:lnTo>
                    <a:pt x="2115886" y="161113"/>
                  </a:lnTo>
                  <a:lnTo>
                    <a:pt x="2121408" y="209041"/>
                  </a:lnTo>
                  <a:lnTo>
                    <a:pt x="2357754" y="256793"/>
                  </a:lnTo>
                  <a:lnTo>
                    <a:pt x="2121408" y="522604"/>
                  </a:lnTo>
                  <a:lnTo>
                    <a:pt x="2121408" y="1045209"/>
                  </a:lnTo>
                  <a:lnTo>
                    <a:pt x="2115886" y="1093138"/>
                  </a:lnTo>
                  <a:lnTo>
                    <a:pt x="2100159" y="1137138"/>
                  </a:lnTo>
                  <a:lnTo>
                    <a:pt x="2075481" y="1175951"/>
                  </a:lnTo>
                  <a:lnTo>
                    <a:pt x="2043107" y="1208325"/>
                  </a:lnTo>
                  <a:lnTo>
                    <a:pt x="2004294" y="1233003"/>
                  </a:lnTo>
                  <a:lnTo>
                    <a:pt x="1960294" y="1248730"/>
                  </a:lnTo>
                  <a:lnTo>
                    <a:pt x="1912365" y="1254251"/>
                  </a:lnTo>
                  <a:lnTo>
                    <a:pt x="1767839" y="1254251"/>
                  </a:lnTo>
                  <a:lnTo>
                    <a:pt x="1237488" y="1254251"/>
                  </a:lnTo>
                  <a:lnTo>
                    <a:pt x="209042" y="1254251"/>
                  </a:lnTo>
                  <a:lnTo>
                    <a:pt x="161113" y="1248730"/>
                  </a:lnTo>
                  <a:lnTo>
                    <a:pt x="117113" y="1233003"/>
                  </a:lnTo>
                  <a:lnTo>
                    <a:pt x="78300" y="1208325"/>
                  </a:lnTo>
                  <a:lnTo>
                    <a:pt x="45926" y="1175951"/>
                  </a:lnTo>
                  <a:lnTo>
                    <a:pt x="21248" y="1137138"/>
                  </a:lnTo>
                  <a:lnTo>
                    <a:pt x="5521" y="1093138"/>
                  </a:lnTo>
                  <a:lnTo>
                    <a:pt x="0" y="1045209"/>
                  </a:lnTo>
                  <a:lnTo>
                    <a:pt x="0" y="522604"/>
                  </a:lnTo>
                  <a:lnTo>
                    <a:pt x="0" y="209041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073645" y="2786252"/>
            <a:ext cx="18065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Ich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einen</a:t>
            </a:r>
            <a:r>
              <a:rPr dirty="0" sz="1200" spc="-20" b="1" i="1">
                <a:latin typeface="Arial"/>
                <a:cs typeface="Arial"/>
              </a:rPr>
              <a:t> Namen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lernen,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Stimmen </a:t>
            </a:r>
            <a:r>
              <a:rPr dirty="0" sz="1200" b="1" i="1">
                <a:latin typeface="Arial"/>
                <a:cs typeface="Arial"/>
              </a:rPr>
              <a:t>erkennen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und</a:t>
            </a:r>
            <a:r>
              <a:rPr dirty="0" sz="1200" spc="-20" b="1" i="1">
                <a:latin typeface="Arial"/>
                <a:cs typeface="Arial"/>
              </a:rPr>
              <a:t> mich </a:t>
            </a:r>
            <a:r>
              <a:rPr dirty="0" sz="1200" b="1" i="1">
                <a:latin typeface="Arial"/>
                <a:cs typeface="Arial"/>
              </a:rPr>
              <a:t>bewegen,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um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auf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andere </a:t>
            </a:r>
            <a:r>
              <a:rPr dirty="0" sz="1200" b="1" i="1">
                <a:latin typeface="Arial"/>
                <a:cs typeface="Arial"/>
              </a:rPr>
              <a:t>zu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reagieren.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2554" y="3692474"/>
            <a:ext cx="152781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Ich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liebe</a:t>
            </a:r>
            <a:r>
              <a:rPr dirty="0" sz="1200" spc="-10" b="1" i="1">
                <a:latin typeface="Arial"/>
                <a:cs typeface="Arial"/>
              </a:rPr>
              <a:t> Aufmerksamkeit</a:t>
            </a:r>
            <a:r>
              <a:rPr dirty="0" sz="1200" spc="3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und </a:t>
            </a:r>
            <a:r>
              <a:rPr dirty="0" sz="1200" b="1" i="1">
                <a:latin typeface="Arial"/>
                <a:cs typeface="Arial"/>
              </a:rPr>
              <a:t>zeige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als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Reaktion </a:t>
            </a:r>
            <a:r>
              <a:rPr dirty="0" sz="1200" b="1" i="1">
                <a:latin typeface="Arial"/>
                <a:cs typeface="Arial"/>
              </a:rPr>
              <a:t>darauf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eine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Reihe </a:t>
            </a:r>
            <a:r>
              <a:rPr dirty="0" sz="1200" b="1" i="1">
                <a:latin typeface="Arial"/>
                <a:cs typeface="Arial"/>
              </a:rPr>
              <a:t>von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Emotionen.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95"/>
              </a:spcBef>
            </a:pPr>
            <a:r>
              <a:rPr dirty="0" sz="2500" spc="-245"/>
              <a:t>Hast</a:t>
            </a:r>
            <a:r>
              <a:rPr dirty="0" sz="2500" spc="-90"/>
              <a:t> </a:t>
            </a:r>
            <a:r>
              <a:rPr dirty="0" sz="2500" spc="-225"/>
              <a:t>du</a:t>
            </a:r>
            <a:r>
              <a:rPr dirty="0" sz="2500" spc="-90"/>
              <a:t> </a:t>
            </a:r>
            <a:r>
              <a:rPr dirty="0" sz="2500" spc="-185"/>
              <a:t>Paro</a:t>
            </a:r>
            <a:r>
              <a:rPr dirty="0" sz="2500" spc="-90"/>
              <a:t> </a:t>
            </a:r>
            <a:r>
              <a:rPr dirty="0" sz="2500" spc="-229"/>
              <a:t>getroffen?</a:t>
            </a:r>
            <a:endParaRPr sz="2500"/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043" y="36576"/>
            <a:ext cx="964692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8415"/>
            <a:ext cx="7724140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Sehen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erfahren, wie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Demenz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Paro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interagieren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Fachleute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Demenzpflege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darüber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denken: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682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5"/>
              <a:t>Video</a:t>
            </a:r>
            <a:r>
              <a:rPr dirty="0" sz="2500" spc="-85"/>
              <a:t> </a:t>
            </a:r>
            <a:r>
              <a:rPr dirty="0" sz="2500" spc="-155"/>
              <a:t>Paro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23366" y="3583304"/>
            <a:ext cx="7049134" cy="1240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987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Pflege-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Roboter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„Robbe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Paro“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|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Wiener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Gesundheitsverbund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  <a:spcBef>
                <a:spcPts val="894"/>
              </a:spcBef>
            </a:pP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Welche</a:t>
            </a:r>
            <a:r>
              <a:rPr dirty="0" sz="16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Erfahrungen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haben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Experten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Nutzung</a:t>
            </a:r>
            <a:r>
              <a:rPr dirty="0" sz="1600" spc="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dieser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6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gemacht?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Könnten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vorstellen,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Arbeit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nutzen?</a:t>
            </a:r>
            <a:r>
              <a:rPr dirty="0" sz="1600" spc="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Warum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(nicht)?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695" y="3718559"/>
            <a:ext cx="498347" cy="49682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63" y="4431791"/>
            <a:ext cx="478536" cy="478536"/>
          </a:xfrm>
          <a:prstGeom prst="rect">
            <a:avLst/>
          </a:prstGeom>
        </p:spPr>
      </p:pic>
      <p:pic>
        <p:nvPicPr>
          <p:cNvPr id="8" name="object 8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0483" y="1872995"/>
            <a:ext cx="2836164" cy="1595627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0712" y="1210716"/>
            <a:ext cx="7684134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gibt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Einblick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Einsatz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Robotern,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dazu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beitragen,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Stimmung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Bewohner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aufzuhellen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kognitiven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Funktionen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fördern.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180"/>
              <a:t>Video-</a:t>
            </a:r>
            <a:r>
              <a:rPr dirty="0" sz="2500" spc="-204"/>
              <a:t>Roboterhaustiere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93749" y="3924401"/>
            <a:ext cx="4676775" cy="1136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0975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Roboter-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Hund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wird</a:t>
            </a:r>
            <a:r>
              <a:rPr dirty="0" sz="14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4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Altenheim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zum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Hit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halten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Verwendung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von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Roboter-Haustieren?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364735"/>
            <a:ext cx="509016" cy="510540"/>
          </a:xfrm>
          <a:prstGeom prst="rect">
            <a:avLst/>
          </a:prstGeom>
        </p:spPr>
      </p:pic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7583" y="2090927"/>
            <a:ext cx="2987040" cy="1680972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49304"/>
            <a:ext cx="7995284" cy="3173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bietet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Menschen</a:t>
            </a:r>
            <a:r>
              <a:rPr dirty="0" sz="1600" spc="-5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mit</a:t>
            </a:r>
            <a:r>
              <a:rPr dirty="0" sz="16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kognitiven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Behinderungen</a:t>
            </a:r>
            <a:r>
              <a:rPr dirty="0" sz="16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verbale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Unterstützung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und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Tagesstruktur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Durch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verbale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Anleitung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Betroffenen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mehr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Aufgaben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selbstständig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erledigen.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Betreuer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Ihren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Klienten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Fähigkeiten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zum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Selbstmanagement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vermitteln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unterstützen,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anwesend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sind.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600">
              <a:latin typeface="Arial"/>
              <a:cs typeface="Arial"/>
            </a:endParaRPr>
          </a:p>
          <a:p>
            <a:pPr marL="12700" marR="178435">
              <a:lnSpc>
                <a:spcPct val="129099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gibt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Hilfestellung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durch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gesprochene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Nachrichten,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Abfragen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von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Ihnen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Betreuer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eingestellte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individuelle</a:t>
            </a:r>
            <a:r>
              <a:rPr dirty="0" sz="16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Musikauswahl.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wurde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speziell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kognitiven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Behinderungen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entwickelt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fördert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nachweislich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Selbstständigkeit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Demenz,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Autismus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erworbenen Hirnverletzungen.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54"/>
              <a:t>Beispiel</a:t>
            </a:r>
            <a:r>
              <a:rPr dirty="0" sz="2500" spc="-70"/>
              <a:t> </a:t>
            </a:r>
            <a:r>
              <a:rPr dirty="0" sz="2500" spc="-204"/>
              <a:t>Niederlande:</a:t>
            </a:r>
            <a:r>
              <a:rPr dirty="0" sz="2500" spc="-30"/>
              <a:t> </a:t>
            </a:r>
            <a:r>
              <a:rPr dirty="0" sz="2500" spc="-330"/>
              <a:t>Tessa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1030" y="1330579"/>
            <a:ext cx="8488680" cy="2029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77165">
              <a:lnSpc>
                <a:spcPct val="100000"/>
              </a:lnSpc>
              <a:spcBef>
                <a:spcPts val="95"/>
              </a:spcBef>
            </a:pPr>
            <a:r>
              <a:rPr dirty="0" sz="2500" spc="-165">
                <a:solidFill>
                  <a:srgbClr val="FFC000"/>
                </a:solidFill>
                <a:latin typeface="Arial Black"/>
                <a:cs typeface="Arial Black"/>
              </a:rPr>
              <a:t>KI-</a:t>
            </a:r>
            <a:r>
              <a:rPr dirty="0" sz="2500" spc="-195">
                <a:solidFill>
                  <a:srgbClr val="FFC000"/>
                </a:solidFill>
                <a:latin typeface="Arial Black"/>
                <a:cs typeface="Arial Black"/>
              </a:rPr>
              <a:t>unterstützte</a:t>
            </a:r>
            <a:r>
              <a:rPr dirty="0" sz="25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65">
                <a:solidFill>
                  <a:srgbClr val="FFC000"/>
                </a:solidFill>
                <a:latin typeface="Arial Black"/>
                <a:cs typeface="Arial Black"/>
              </a:rPr>
              <a:t>Pflegedokumentation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181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erkunden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möchten,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KI-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gestützte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Pflegedokumentation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funktioniert,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probieren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5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ein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allgemeines</a:t>
            </a:r>
            <a:r>
              <a:rPr dirty="0" sz="15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Spracherkennungstool</a:t>
            </a:r>
            <a:r>
              <a:rPr dirty="0" sz="1500" spc="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aus.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Klicken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einfach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folgenden</a:t>
            </a:r>
            <a:r>
              <a:rPr dirty="0" u="sng" sz="15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Link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u="none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wählen</a:t>
            </a:r>
            <a:r>
              <a:rPr dirty="0" u="none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u="none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bevorzugte</a:t>
            </a:r>
            <a:r>
              <a:rPr dirty="0" u="none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Sprache</a:t>
            </a:r>
            <a:r>
              <a:rPr dirty="0" u="none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u="none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drücken</a:t>
            </a:r>
            <a:r>
              <a:rPr dirty="0" u="none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u="none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u="none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b="1">
                <a:solidFill>
                  <a:srgbClr val="379C73"/>
                </a:solidFill>
                <a:latin typeface="Arial"/>
                <a:cs typeface="Arial"/>
              </a:rPr>
              <a:t>Start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u="none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u="none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u="none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u="none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Aufnahme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u="none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beginnen.</a:t>
            </a:r>
            <a:endParaRPr sz="1500">
              <a:latin typeface="Arial"/>
              <a:cs typeface="Arial"/>
            </a:endParaRPr>
          </a:p>
          <a:p>
            <a:pPr marL="741045">
              <a:lnSpc>
                <a:spcPct val="100000"/>
              </a:lnSpc>
              <a:spcBef>
                <a:spcPts val="1370"/>
              </a:spcBef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Während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sprechen,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transkribiert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das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Tool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Ihre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Worte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Echtzeit!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697464" y="3564592"/>
            <a:ext cx="3660775" cy="1274445"/>
            <a:chOff x="2697464" y="3564592"/>
            <a:chExt cx="3660775" cy="127444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64" y="3564592"/>
              <a:ext cx="3660678" cy="12741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639" y="3685031"/>
              <a:ext cx="3390900" cy="100279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790189" y="3640581"/>
              <a:ext cx="3479800" cy="1092200"/>
            </a:xfrm>
            <a:custGeom>
              <a:avLst/>
              <a:gdLst/>
              <a:ahLst/>
              <a:cxnLst/>
              <a:rect l="l" t="t" r="r" b="b"/>
              <a:pathLst>
                <a:path w="3479800" h="1092200">
                  <a:moveTo>
                    <a:pt x="0" y="1091692"/>
                  </a:moveTo>
                  <a:lnTo>
                    <a:pt x="3479800" y="1091692"/>
                  </a:lnTo>
                  <a:lnTo>
                    <a:pt x="3479800" y="0"/>
                  </a:lnTo>
                  <a:lnTo>
                    <a:pt x="0" y="0"/>
                  </a:lnTo>
                  <a:lnTo>
                    <a:pt x="0" y="1091692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070098" y="4830267"/>
            <a:ext cx="30054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Wurde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Satz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genau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aufgezeichnet?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2119" y="1455983"/>
            <a:ext cx="7828280" cy="6534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folgende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hilft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Ihnen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verstehen,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dazu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beiträgt,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Leben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eines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strukturieren: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54"/>
              <a:t>Beispiel</a:t>
            </a:r>
            <a:r>
              <a:rPr dirty="0" sz="2500" spc="-70"/>
              <a:t> </a:t>
            </a:r>
            <a:r>
              <a:rPr dirty="0" sz="2500" spc="-204"/>
              <a:t>Niederlande:</a:t>
            </a:r>
            <a:r>
              <a:rPr dirty="0" sz="2500" spc="-30"/>
              <a:t> </a:t>
            </a:r>
            <a:r>
              <a:rPr dirty="0" sz="2500" spc="-330"/>
              <a:t>Tessa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2368295"/>
            <a:ext cx="3048000" cy="1714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994784" y="4214876"/>
            <a:ext cx="5118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616" y="1012088"/>
            <a:ext cx="78740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Gemino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Parkinson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speziell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Parkinson-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Krankheit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entwickelt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worden.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Besondere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Art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Laser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ausgestattet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ist.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erzeugt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imaginäre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Gehlinie,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überqueren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sobald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"einfrieren".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Außerdem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Rückwärtsbremsen"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ausgestattet: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betätigen,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loszulassen.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Sobald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loslassen,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steht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Bremse.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54"/>
              <a:t>Beispiel</a:t>
            </a:r>
            <a:r>
              <a:rPr dirty="0" sz="2500" spc="-85"/>
              <a:t> </a:t>
            </a:r>
            <a:r>
              <a:rPr dirty="0" sz="2500" spc="-185"/>
              <a:t>Gemino</a:t>
            </a:r>
            <a:r>
              <a:rPr dirty="0" sz="2500" spc="-55"/>
              <a:t> </a:t>
            </a:r>
            <a:r>
              <a:rPr dirty="0" sz="2500" spc="-215"/>
              <a:t>Parkinson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58795" y="4823561"/>
            <a:ext cx="3052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Sunrise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Gemino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Parkinson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1171" y="3264408"/>
            <a:ext cx="2581655" cy="1450847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95147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Neben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Hüftairbag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(Gürtel) hat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jetzt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Shorts.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Hose,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mehr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falsch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anziehen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kann.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Hüftschutz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automatisch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richtigen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Stelle.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Materialien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Design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wurden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gewählt,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Shorts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optimalen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Komfort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Träger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bieten;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leichtem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atmungsaktivem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Material.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Darüber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hinaus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Funktion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Hüftschutzes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jetzt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noch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effektiver.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54"/>
              <a:t>Beispiel</a:t>
            </a:r>
            <a:r>
              <a:rPr dirty="0" sz="2500" spc="-30"/>
              <a:t> </a:t>
            </a:r>
            <a:r>
              <a:rPr dirty="0" sz="2500" spc="-130"/>
              <a:t>Hüft-</a:t>
            </a:r>
            <a:r>
              <a:rPr dirty="0" sz="2500" spc="-155"/>
              <a:t>Airbag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7227" y="303885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634605" cy="1123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Versetzen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Lage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werdender Menschen!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steht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für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GERontological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Clothing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(GERontologische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Testkleidung)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erleben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Folgen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altersbedingten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Einschränkungen.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9243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dirty="0" sz="2500" spc="-254"/>
              <a:t>Beispiel</a:t>
            </a:r>
            <a:r>
              <a:rPr dirty="0" sz="2500" spc="-80"/>
              <a:t> </a:t>
            </a:r>
            <a:r>
              <a:rPr dirty="0" sz="2500" spc="-130"/>
              <a:t>GERT!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49829" y="4341672"/>
            <a:ext cx="413512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37995" marR="5080" indent="-1725930">
              <a:lnSpc>
                <a:spcPct val="129200"/>
              </a:lnSpc>
              <a:spcBef>
                <a:spcPts val="100"/>
              </a:spcBef>
            </a:pP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Alterssimulationsanzug</a:t>
            </a: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 GERT:</a:t>
            </a:r>
            <a:r>
              <a:rPr dirty="0" sz="13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Verständnis</a:t>
            </a:r>
            <a:r>
              <a:rPr dirty="0" sz="13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fördern</a:t>
            </a:r>
            <a:r>
              <a:rPr dirty="0" sz="13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3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666666"/>
                </a:solidFill>
                <a:latin typeface="Arial"/>
                <a:cs typeface="Arial"/>
              </a:rPr>
              <a:t>mit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Untertitel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5432" y="2506979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00">
                <a:solidFill>
                  <a:srgbClr val="FFFFFF"/>
                </a:solidFill>
              </a:rPr>
              <a:t>Akzeptanz</a:t>
            </a:r>
            <a:r>
              <a:rPr dirty="0" sz="2500" spc="-55">
                <a:solidFill>
                  <a:srgbClr val="FFFFFF"/>
                </a:solidFill>
              </a:rPr>
              <a:t> </a:t>
            </a:r>
            <a:r>
              <a:rPr dirty="0" sz="2500" spc="-235">
                <a:solidFill>
                  <a:srgbClr val="FFFFFF"/>
                </a:solidFill>
              </a:rPr>
              <a:t>von</a:t>
            </a:r>
            <a:r>
              <a:rPr dirty="0" sz="2500" spc="-65">
                <a:solidFill>
                  <a:srgbClr val="FFFFFF"/>
                </a:solidFill>
              </a:rPr>
              <a:t> </a:t>
            </a:r>
            <a:r>
              <a:rPr dirty="0" sz="2500" spc="-160">
                <a:solidFill>
                  <a:srgbClr val="FFFFFF"/>
                </a:solidFill>
              </a:rPr>
              <a:t>Robotern</a:t>
            </a:r>
            <a:endParaRPr sz="2500"/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63321" y="2190445"/>
            <a:ext cx="6570980" cy="2403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200" b="1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52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200" b="1">
                <a:solidFill>
                  <a:srgbClr val="585858"/>
                </a:solidFill>
                <a:latin typeface="Arial"/>
                <a:cs typeface="Arial"/>
              </a:rPr>
              <a:t>Roboter</a:t>
            </a:r>
            <a:r>
              <a:rPr dirty="0" sz="52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200" spc="-25" b="1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5200" spc="5" b="1">
                <a:solidFill>
                  <a:srgbClr val="585858"/>
                </a:solidFill>
                <a:latin typeface="Arial"/>
                <a:cs typeface="Arial"/>
              </a:rPr>
              <a:t>Patie</a:t>
            </a:r>
            <a:r>
              <a:rPr dirty="0" sz="5200" spc="-910" b="1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baseline="263888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63888" sz="900" spc="47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5200" spc="-10" b="1">
                <a:solidFill>
                  <a:srgbClr val="585858"/>
                </a:solidFill>
                <a:latin typeface="Arial"/>
                <a:cs typeface="Arial"/>
              </a:rPr>
              <a:t>t:innen akzeptiert</a:t>
            </a:r>
            <a:endParaRPr sz="5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76834" y="1209146"/>
            <a:ext cx="820102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praktische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Erfolg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Robotern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hängt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stark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ab,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dieser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nach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individuellen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Erfahrungen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Überzeugungen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sehr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unterschiedlich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sein.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Arial"/>
              <a:cs typeface="Arial"/>
            </a:endParaRPr>
          </a:p>
          <a:p>
            <a:pPr marL="76200" marR="2621915" indent="-64135">
              <a:lnSpc>
                <a:spcPct val="1639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Normative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Überzeugungen,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zum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Beispiel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etablierte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Regeln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Standards,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Richtlinie</a:t>
            </a:r>
            <a:endParaRPr sz="1800">
              <a:latin typeface="Arial"/>
              <a:cs typeface="Arial"/>
            </a:endParaRPr>
          </a:p>
          <a:p>
            <a:pPr marL="12700" marR="3291840">
              <a:lnSpc>
                <a:spcPct val="1639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festgelegt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Gemeinschaft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stark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auswirken.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Absicht,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benutzen.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200">
                <a:solidFill>
                  <a:srgbClr val="FFFFFF"/>
                </a:solidFill>
              </a:rPr>
              <a:t>Akzeptanz</a:t>
            </a:r>
            <a:r>
              <a:rPr dirty="0" sz="2500" spc="-55">
                <a:solidFill>
                  <a:srgbClr val="FFFFFF"/>
                </a:solidFill>
              </a:rPr>
              <a:t> </a:t>
            </a:r>
            <a:r>
              <a:rPr dirty="0" sz="2500" spc="-235">
                <a:solidFill>
                  <a:srgbClr val="FFFFFF"/>
                </a:solidFill>
              </a:rPr>
              <a:t>von</a:t>
            </a:r>
            <a:r>
              <a:rPr dirty="0" sz="2500" spc="-65">
                <a:solidFill>
                  <a:srgbClr val="FFFFFF"/>
                </a:solidFill>
              </a:rPr>
              <a:t> </a:t>
            </a:r>
            <a:r>
              <a:rPr dirty="0" sz="2500" spc="-160">
                <a:solidFill>
                  <a:srgbClr val="FFFFFF"/>
                </a:solidFill>
              </a:rPr>
              <a:t>Robotern</a:t>
            </a:r>
            <a:endParaRPr sz="25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979" y="3025139"/>
            <a:ext cx="2699004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9960" y="1361059"/>
            <a:ext cx="777049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Bisher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wurden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viele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Effekte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Demenz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beobachtet.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Experten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zufolge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Pflegeroboter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allem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dann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akzeptiert,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klaren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Mehrwert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bringen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Beispiel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Frau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Bett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gefesselt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Pflegeroboter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ihr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Glas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Wasser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Zeitung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reicht,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stärkt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persönliche Autonomie.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466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5"/>
              <a:t>Akzeptanz</a:t>
            </a:r>
            <a:r>
              <a:rPr dirty="0" sz="2500" spc="-80"/>
              <a:t> </a:t>
            </a:r>
            <a:r>
              <a:rPr dirty="0" sz="2500" spc="-175"/>
              <a:t>der</a:t>
            </a:r>
            <a:r>
              <a:rPr dirty="0" sz="2500" spc="-85"/>
              <a:t> </a:t>
            </a:r>
            <a:r>
              <a:rPr dirty="0" sz="2500" spc="-180"/>
              <a:t>Robotik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74547"/>
            <a:ext cx="8148320" cy="3844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002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meisten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anderen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Pflege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eingesetzt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werden,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werfen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Reihe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ethischen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Fragen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auf: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weniger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menschlicher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Kontakt,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Verletzung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Privatsphäre,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Einverständniserklärungen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Verlust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Freiheit.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100"/>
              </a:lnSpc>
              <a:spcBef>
                <a:spcPts val="29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erfordert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Neubewertung</a:t>
            </a:r>
            <a:r>
              <a:rPr dirty="0" sz="1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ethischen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Grundsätze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Autonomie, Nicht-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Schaden,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Gutes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tun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Fairness.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5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werden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mehr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Datenschutz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Ethik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diesem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Zusammenhang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erfahren.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65"/>
              <a:t>Ethische</a:t>
            </a:r>
            <a:r>
              <a:rPr dirty="0" sz="2500" spc="-105"/>
              <a:t> </a:t>
            </a:r>
            <a:r>
              <a:rPr dirty="0" sz="2500" spc="-265"/>
              <a:t>Bedenken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86334" y="1209146"/>
            <a:ext cx="8482965" cy="2083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müssen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verstehen,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verschiedenen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Arten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Robotik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im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Gesundheitswesen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funktionieren.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haben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bereits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einige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Robotik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physische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Gesundheitswesen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gesehen,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aber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jetzt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Zeit,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erster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Hand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erleben und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lernen,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8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sie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einsetzt.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6334" y="3305331"/>
            <a:ext cx="8139430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Schule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Ihrem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Arbeitsplatz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stehen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Ihnen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vielleicht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Materialien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zur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Verfügung,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nutzen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ausprobieren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Vielleicht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gibt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ein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technisches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Labor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Klassenraum,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Umgang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diesen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Technologien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üben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28587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4">
                <a:solidFill>
                  <a:srgbClr val="FFFFFF"/>
                </a:solidFill>
              </a:rPr>
              <a:t>Erleben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5">
                <a:solidFill>
                  <a:srgbClr val="FFFFFF"/>
                </a:solidFill>
              </a:rPr>
              <a:t>und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180">
                <a:solidFill>
                  <a:srgbClr val="FFFFFF"/>
                </a:solidFill>
              </a:rPr>
              <a:t>lernen</a:t>
            </a:r>
            <a:endParaRPr sz="2500"/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572510"/>
            </a:xfrm>
            <a:custGeom>
              <a:avLst/>
              <a:gdLst/>
              <a:ahLst/>
              <a:cxnLst/>
              <a:rect l="l" t="t" r="r" b="b"/>
              <a:pathLst>
                <a:path w="9144000" h="3572510">
                  <a:moveTo>
                    <a:pt x="0" y="3572256"/>
                  </a:moveTo>
                  <a:lnTo>
                    <a:pt x="9144000" y="357225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57225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572255"/>
              <a:ext cx="9144000" cy="1571625"/>
            </a:xfrm>
            <a:custGeom>
              <a:avLst/>
              <a:gdLst/>
              <a:ahLst/>
              <a:cxnLst/>
              <a:rect l="l" t="t" r="r" b="b"/>
              <a:pathLst>
                <a:path w="9144000" h="1571625">
                  <a:moveTo>
                    <a:pt x="9144000" y="0"/>
                  </a:moveTo>
                  <a:lnTo>
                    <a:pt x="0" y="0"/>
                  </a:lnTo>
                  <a:lnTo>
                    <a:pt x="0" y="1571243"/>
                  </a:lnTo>
                  <a:lnTo>
                    <a:pt x="9144000" y="157124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29538"/>
            <a:ext cx="8025765" cy="2051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wurden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mehrere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Einsatzbereiche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Altenpflege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identifiziert,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z.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B.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affektive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Therapie,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kognitives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Training,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soziale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Unterstützung,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Begleitung,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physiologische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Therapie,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Haushaltsaufgaben,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Aufgaben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persönlichen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Pflege,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Aufgaben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Begleitung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Kommunikationsaufgaben.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15100"/>
              </a:lnSpc>
              <a:spcBef>
                <a:spcPts val="49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Auch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wenn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Roboter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Mangel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Pflegekräften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nicht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beheben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können,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versprechen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doch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Erleichterung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Ihrer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Routineaufgaben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Pflegekraft,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indem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beim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Heben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Transferieren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Patienten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helfen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Erfrischungen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ausliefern.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438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95"/>
              </a:spcBef>
            </a:pPr>
            <a:r>
              <a:rPr dirty="0" sz="2500" spc="-285">
                <a:solidFill>
                  <a:srgbClr val="FFFFFF"/>
                </a:solidFill>
              </a:rPr>
              <a:t>Zusammenfassung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1451" y="1330579"/>
            <a:ext cx="8176259" cy="276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86995">
              <a:lnSpc>
                <a:spcPct val="100000"/>
              </a:lnSpc>
              <a:spcBef>
                <a:spcPts val="95"/>
              </a:spcBef>
            </a:pPr>
            <a:r>
              <a:rPr dirty="0" sz="2500" spc="-165">
                <a:solidFill>
                  <a:srgbClr val="FFC000"/>
                </a:solidFill>
                <a:latin typeface="Arial Black"/>
                <a:cs typeface="Arial Black"/>
              </a:rPr>
              <a:t>KI-</a:t>
            </a:r>
            <a:r>
              <a:rPr dirty="0" sz="2500" spc="-195">
                <a:solidFill>
                  <a:srgbClr val="FFC000"/>
                </a:solidFill>
                <a:latin typeface="Arial Black"/>
                <a:cs typeface="Arial Black"/>
              </a:rPr>
              <a:t>unterstützte</a:t>
            </a:r>
            <a:r>
              <a:rPr dirty="0" sz="25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65">
                <a:solidFill>
                  <a:srgbClr val="FFC000"/>
                </a:solidFill>
                <a:latin typeface="Arial Black"/>
                <a:cs typeface="Arial Black"/>
              </a:rPr>
              <a:t>Pflegedokumentation</a:t>
            </a:r>
            <a:endParaRPr sz="2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Nachdem</a:t>
            </a:r>
            <a:r>
              <a:rPr dirty="0" sz="17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nun</a:t>
            </a:r>
            <a:r>
              <a:rPr dirty="0" sz="17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Gelegenheit</a:t>
            </a:r>
            <a:r>
              <a:rPr dirty="0" sz="17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hatten,</a:t>
            </a:r>
            <a:r>
              <a:rPr dirty="0" sz="17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7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KI-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gestütztes</a:t>
            </a:r>
            <a:r>
              <a:rPr dirty="0" sz="17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</a:t>
            </a:r>
            <a:r>
              <a:rPr dirty="0" sz="17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auszuprobieren,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7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Pflegedokumentation</a:t>
            </a:r>
            <a:r>
              <a:rPr dirty="0" sz="17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vereinfacht,</a:t>
            </a:r>
            <a:r>
              <a:rPr dirty="0" sz="17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glauben</a:t>
            </a:r>
            <a:r>
              <a:rPr dirty="0" sz="17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17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7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künstliche</a:t>
            </a:r>
            <a:r>
              <a:rPr dirty="0" sz="17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Intelligenz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Option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Zukunft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ist?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70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Sehen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Vorteile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des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Einsatzes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solcher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17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Ihrer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täglichen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Arbeit?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/>
              <a:t>Im</a:t>
            </a:r>
            <a:r>
              <a:rPr dirty="0" spc="-75"/>
              <a:t> </a:t>
            </a:r>
            <a:r>
              <a:rPr dirty="0"/>
              <a:t>Folgenden</a:t>
            </a:r>
            <a:r>
              <a:rPr dirty="0" spc="-35"/>
              <a:t> </a:t>
            </a:r>
            <a:r>
              <a:rPr dirty="0"/>
              <a:t>finden</a:t>
            </a:r>
            <a:r>
              <a:rPr dirty="0" spc="-65"/>
              <a:t> </a:t>
            </a:r>
            <a:r>
              <a:rPr dirty="0"/>
              <a:t>Sie</a:t>
            </a:r>
            <a:r>
              <a:rPr dirty="0" spc="-50"/>
              <a:t> </a:t>
            </a:r>
            <a:r>
              <a:rPr dirty="0"/>
              <a:t>Fragen,</a:t>
            </a:r>
            <a:r>
              <a:rPr dirty="0" spc="-65"/>
              <a:t> </a:t>
            </a:r>
            <a:r>
              <a:rPr dirty="0"/>
              <a:t>die</a:t>
            </a:r>
            <a:r>
              <a:rPr dirty="0" spc="-60"/>
              <a:t> </a:t>
            </a:r>
            <a:r>
              <a:rPr dirty="0"/>
              <a:t>sich</a:t>
            </a:r>
            <a:r>
              <a:rPr dirty="0" spc="-60"/>
              <a:t> </a:t>
            </a:r>
            <a:r>
              <a:rPr dirty="0"/>
              <a:t>auf</a:t>
            </a:r>
            <a:r>
              <a:rPr dirty="0" spc="-65"/>
              <a:t> </a:t>
            </a:r>
            <a:r>
              <a:rPr dirty="0"/>
              <a:t>den</a:t>
            </a:r>
            <a:r>
              <a:rPr dirty="0" spc="-60"/>
              <a:t> </a:t>
            </a:r>
            <a:r>
              <a:rPr dirty="0" spc="-10"/>
              <a:t>Inhalt </a:t>
            </a:r>
            <a:r>
              <a:rPr dirty="0"/>
              <a:t>dieser</a:t>
            </a:r>
            <a:r>
              <a:rPr dirty="0" spc="-90"/>
              <a:t> </a:t>
            </a:r>
            <a:r>
              <a:rPr dirty="0"/>
              <a:t>Einheit</a:t>
            </a:r>
            <a:r>
              <a:rPr dirty="0" spc="-70"/>
              <a:t> </a:t>
            </a:r>
            <a:r>
              <a:rPr dirty="0" spc="-10"/>
              <a:t>beziehen.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algn="ctr" marL="485140" marR="5080" indent="-63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schriftlich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Ihrem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(digitalen)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Tagebuch!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438" rIns="0" bIns="0" rtlCol="0" vert="horz">
            <a:spAutoFit/>
          </a:bodyPr>
          <a:lstStyle/>
          <a:p>
            <a:pPr marL="3184525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7" name="object 7" descr=""/>
          <p:cNvSpPr txBox="1"/>
          <p:nvPr/>
        </p:nvSpPr>
        <p:spPr>
          <a:xfrm>
            <a:off x="3462654" y="1127421"/>
            <a:ext cx="5525135" cy="2117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Hilfsmittel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Robotertechniken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wären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Meinung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nach</a:t>
            </a:r>
            <a:r>
              <a:rPr dirty="0" sz="14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Hausmeister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nützlich?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Warum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glauben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Sie,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dass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sie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nützlich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sein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könnten?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marL="12700" marR="26034">
              <a:lnSpc>
                <a:spcPct val="140100"/>
              </a:lnSpc>
              <a:spcBef>
                <a:spcPts val="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Robotik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physische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dazu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beitragen,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Qualität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Pflegedienstleistungen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Arbeitsbedingungen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Pflegesektor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verbessern?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62654" y="3516596"/>
            <a:ext cx="5512435" cy="1221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sicher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fühlen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Umgang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Ihnen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Verfügung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stehenden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Werkzeugen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Robotik?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Gibt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Bereiche,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denen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Gefühl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haben,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dass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mehr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benötigen?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Wenn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ja,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welchen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Bereichen?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0766" y="1873453"/>
            <a:ext cx="321881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06780">
              <a:lnSpc>
                <a:spcPct val="100000"/>
              </a:lnSpc>
              <a:spcBef>
                <a:spcPts val="100"/>
              </a:spcBef>
            </a:pPr>
            <a:r>
              <a:rPr dirty="0" sz="6900" spc="-25">
                <a:solidFill>
                  <a:srgbClr val="FFC000"/>
                </a:solidFill>
                <a:latin typeface="Arial"/>
                <a:cs typeface="Arial"/>
              </a:rPr>
              <a:t>Gut </a:t>
            </a:r>
            <a:r>
              <a:rPr dirty="0" sz="6900" spc="-430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650" y="633806"/>
            <a:ext cx="69723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6510" marR="5080" indent="-1274445">
              <a:lnSpc>
                <a:spcPct val="100000"/>
              </a:lnSpc>
              <a:spcBef>
                <a:spcPts val="10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2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00">
                <a:solidFill>
                  <a:srgbClr val="339966"/>
                </a:solidFill>
                <a:latin typeface="Verdana"/>
                <a:cs typeface="Verdana"/>
              </a:rPr>
              <a:t>Glückwunsch</a:t>
            </a:r>
            <a:r>
              <a:rPr dirty="0" sz="3000" spc="-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4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Moduls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abgeschlossen.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7257" y="4313631"/>
            <a:ext cx="53447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68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Gefördert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sind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>
                <a:latin typeface="Arial"/>
                <a:cs typeface="Arial"/>
              </a:rPr>
              <a:t> Autors/der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unbedingt 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die</a:t>
            </a:r>
            <a:r>
              <a:rPr dirty="0" sz="800">
                <a:latin typeface="Arial"/>
                <a:cs typeface="Arial"/>
              </a:rPr>
              <a:t> Europäische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Bewilligungsbehörde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verantwortlich gemacht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9955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Lerneinheit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wurde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Rahmen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KA2-Projekts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entwickelt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Unterstützung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Europäischen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finanziert.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Bildungszwecke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bestimmt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Commons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 International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(mit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Ausnahme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referenzierten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Liste</a:t>
            </a:r>
            <a:r>
              <a:rPr dirty="0" spc="-125"/>
              <a:t> </a:t>
            </a:r>
            <a:r>
              <a:rPr dirty="0" spc="-185"/>
              <a:t>der</a:t>
            </a:r>
            <a:r>
              <a:rPr dirty="0" spc="-135"/>
              <a:t> </a:t>
            </a:r>
            <a:r>
              <a:rPr dirty="0" spc="-225"/>
              <a:t>Referenzen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9059" y="1341246"/>
            <a:ext cx="6541770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marR="28702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</a:tabLst>
            </a:pPr>
            <a:r>
              <a:rPr dirty="0" sz="1400" spc="-10">
                <a:latin typeface="Arial"/>
                <a:cs typeface="Arial"/>
              </a:rPr>
              <a:t>Assistenzroboter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für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Aktivitäten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 täglichen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Lebens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(2023):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</a:t>
            </a:r>
            <a:r>
              <a:rPr dirty="0" u="none" sz="1400" spc="-10">
                <a:latin typeface="Arial"/>
                <a:cs typeface="Arial"/>
              </a:rPr>
              <a:t>//</a:t>
            </a:r>
            <a:r>
              <a:rPr dirty="0" u="none" sz="1400" spc="-10">
                <a:latin typeface="Arial"/>
                <a:cs typeface="Arial"/>
                <a:hlinkClick r:id="rId4"/>
              </a:rPr>
              <a:t>www.washington.edu/doit/programs/accessengineering/adept/adept-</a:t>
            </a:r>
            <a:r>
              <a:rPr dirty="0" u="none" sz="1400" spc="-10">
                <a:latin typeface="Arial"/>
                <a:cs typeface="Arial"/>
              </a:rPr>
              <a:t> accessibility-briefs/assistive-robotics-activities-daily</a:t>
            </a:r>
            <a:endParaRPr sz="1400">
              <a:latin typeface="Arial"/>
              <a:cs typeface="Arial"/>
            </a:endParaRPr>
          </a:p>
          <a:p>
            <a:pPr marL="329565" marR="29845" indent="-317500">
              <a:lnSpc>
                <a:spcPct val="100000"/>
              </a:lnSpc>
              <a:buChar char="●"/>
              <a:tabLst>
                <a:tab pos="329565" algn="l"/>
              </a:tabLst>
            </a:pPr>
            <a:r>
              <a:rPr dirty="0" sz="1400">
                <a:latin typeface="Arial"/>
                <a:cs typeface="Arial"/>
              </a:rPr>
              <a:t>Bartneck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(2021):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Eine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Einführung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Ethik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Robotik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und</a:t>
            </a:r>
            <a:r>
              <a:rPr dirty="0" sz="1400" spc="-25">
                <a:latin typeface="Arial"/>
                <a:cs typeface="Arial"/>
              </a:rPr>
              <a:t> KI. </a:t>
            </a:r>
            <a:r>
              <a:rPr dirty="0" sz="1400" spc="-10">
                <a:latin typeface="Arial"/>
                <a:cs typeface="Arial"/>
              </a:rPr>
              <a:t>Anwendungsbereiche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der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KI: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</a:t>
            </a:r>
            <a:r>
              <a:rPr dirty="0" u="none" sz="1400" spc="-10">
                <a:latin typeface="Arial"/>
                <a:cs typeface="Arial"/>
              </a:rPr>
              <a:t>//</a:t>
            </a:r>
            <a:r>
              <a:rPr dirty="0" u="none" sz="1400" spc="-10">
                <a:latin typeface="Arial"/>
                <a:cs typeface="Arial"/>
                <a:hlinkClick r:id="rId6"/>
              </a:rPr>
              <a:t>www.researchgate.net/publication/343611471_Application_Areas_of_AI</a:t>
            </a:r>
            <a:endParaRPr sz="140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●"/>
              <a:tabLst>
                <a:tab pos="329565" algn="l"/>
              </a:tabLst>
            </a:pPr>
            <a:r>
              <a:rPr dirty="0" sz="1400">
                <a:latin typeface="Arial"/>
                <a:cs typeface="Arial"/>
              </a:rPr>
              <a:t>Chatzoglou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(2023):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Factors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Affecting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Acceptance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Among </a:t>
            </a:r>
            <a:r>
              <a:rPr dirty="0" sz="1400">
                <a:latin typeface="Arial"/>
                <a:cs typeface="Arial"/>
              </a:rPr>
              <a:t>Prospective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Users;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in:International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Journal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Robotics.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https://link.</a:t>
            </a:r>
            <a:r>
              <a:rPr dirty="0" u="none" sz="1400" spc="-10">
                <a:latin typeface="Arial"/>
                <a:cs typeface="Arial"/>
              </a:rPr>
              <a:t>springer.com/article/10.1007/s12369-023-01024-</a:t>
            </a:r>
            <a:r>
              <a:rPr dirty="0" u="none" sz="1400" spc="-5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9059" y="3261436"/>
            <a:ext cx="6649720" cy="1307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</a:tabLst>
            </a:pPr>
            <a:r>
              <a:rPr dirty="0" sz="1400" spc="-10">
                <a:latin typeface="Arial"/>
                <a:cs typeface="Arial"/>
              </a:rPr>
              <a:t>Nabelrobotik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(2023).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ein sozialer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Roboter?</a:t>
            </a:r>
            <a:endParaRPr sz="14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"/>
                <a:cs typeface="Arial"/>
              </a:rPr>
              <a:t>https://navelrobotics.com/en/social-robots/</a:t>
            </a:r>
            <a:endParaRPr sz="14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Char char="●"/>
              <a:tabLst>
                <a:tab pos="329565" algn="l"/>
              </a:tabLst>
            </a:pPr>
            <a:r>
              <a:rPr dirty="0" sz="1400">
                <a:latin typeface="Arial"/>
                <a:cs typeface="Arial"/>
              </a:rPr>
              <a:t>Paro.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Therapeutischer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Roboter: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https://www.paroseal.co.uk/</a:t>
            </a:r>
            <a:endParaRPr sz="140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●"/>
              <a:tabLst>
                <a:tab pos="329565" algn="l"/>
              </a:tabLst>
            </a:pPr>
            <a:r>
              <a:rPr dirty="0" sz="1400" spc="-10">
                <a:latin typeface="Arial"/>
                <a:cs typeface="Arial"/>
              </a:rPr>
              <a:t>Forschungsaufenthalt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(2020):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Soziale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eine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neue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Perspektive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der </a:t>
            </a:r>
            <a:r>
              <a:rPr dirty="0" sz="1400" spc="-10">
                <a:latin typeface="Arial"/>
                <a:cs typeface="Arial"/>
              </a:rPr>
              <a:t>Gesundheitsversorgung: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https://researchoutreach.org/articles/social-robots-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new-</a:t>
            </a:r>
            <a:r>
              <a:rPr dirty="0" u="none" sz="1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perspective-healthcare/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89125" y="1162558"/>
            <a:ext cx="5949950" cy="1460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65">
                <a:solidFill>
                  <a:srgbClr val="FFC000"/>
                </a:solidFill>
                <a:latin typeface="Arial Black"/>
                <a:cs typeface="Arial Black"/>
              </a:rPr>
              <a:t>KI-</a:t>
            </a:r>
            <a:r>
              <a:rPr dirty="0" sz="2500" spc="-195">
                <a:solidFill>
                  <a:srgbClr val="FFC000"/>
                </a:solidFill>
                <a:latin typeface="Arial Black"/>
                <a:cs typeface="Arial Black"/>
              </a:rPr>
              <a:t>unterstützte</a:t>
            </a:r>
            <a:r>
              <a:rPr dirty="0" sz="25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FFC000"/>
                </a:solidFill>
                <a:latin typeface="Arial Black"/>
                <a:cs typeface="Arial Black"/>
              </a:rPr>
              <a:t>Tools</a:t>
            </a:r>
            <a:r>
              <a:rPr dirty="0" sz="2500" spc="-8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FFC000"/>
                </a:solidFill>
                <a:latin typeface="Arial Black"/>
                <a:cs typeface="Arial Black"/>
              </a:rPr>
              <a:t>im</a:t>
            </a:r>
            <a:r>
              <a:rPr dirty="0" sz="25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05">
                <a:solidFill>
                  <a:srgbClr val="FFC000"/>
                </a:solidFill>
                <a:latin typeface="Arial Black"/>
                <a:cs typeface="Arial Black"/>
              </a:rPr>
              <a:t>Allgemeinen</a:t>
            </a:r>
            <a:endParaRPr sz="2500">
              <a:latin typeface="Arial Black"/>
              <a:cs typeface="Arial Black"/>
            </a:endParaRPr>
          </a:p>
          <a:p>
            <a:pPr algn="ctr" marL="25400" marR="5080">
              <a:lnSpc>
                <a:spcPct val="100000"/>
              </a:lnSpc>
              <a:spcBef>
                <a:spcPts val="253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Entdecken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transformativen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Auswirkungen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Integration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beiden aufschlussreichen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Videos!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04434" y="4506874"/>
            <a:ext cx="3010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dirty="0" sz="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Medizin: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Einsatzmöglichkeiten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Potenziale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/www.youtube.com/watch?v=bMTvCNWAV9k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1659" y="4507179"/>
            <a:ext cx="2755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Altenpflege: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Zukunft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Pflege?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(DE)</a:t>
            </a:r>
            <a:endParaRPr sz="9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/www.youtube.com/watch?v=rpZKy0rp4yM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504" y="2766060"/>
            <a:ext cx="2712720" cy="1525523"/>
          </a:xfrm>
          <a:prstGeom prst="rect">
            <a:avLst/>
          </a:prstGeom>
        </p:spPr>
      </p:pic>
      <p:pic>
        <p:nvPicPr>
          <p:cNvPr id="8" name="object 8" descr="">
            <a:hlinkClick r:id="rId3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4040" y="2851404"/>
            <a:ext cx="2712719" cy="15255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2651" y="1133983"/>
            <a:ext cx="8383905" cy="307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Krankenakte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(EHR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Electronich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Health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Record)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1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Derzeit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es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kein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universelles</a:t>
            </a:r>
            <a:r>
              <a:rPr dirty="0" sz="16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EHR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auf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EU-Ebene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125730">
              <a:lnSpc>
                <a:spcPct val="130100"/>
              </a:lnSpc>
              <a:spcBef>
                <a:spcPts val="6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jedoch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EEHRxF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entwickelt,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sicheren,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interoperablen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Gesundheitsdaten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ermöglichen.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600">
              <a:latin typeface="Arial"/>
              <a:cs typeface="Arial"/>
            </a:endParaRPr>
          </a:p>
          <a:p>
            <a:pPr algn="ctr" marL="10795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soll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Bürger:innen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helfen,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schnell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Gesundheitsdaten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zuzugreifen</a:t>
            </a:r>
            <a:endParaRPr sz="1600">
              <a:latin typeface="Arial"/>
              <a:cs typeface="Arial"/>
            </a:endParaRPr>
          </a:p>
          <a:p>
            <a:pPr algn="ctr" marL="175260" marR="5080">
              <a:lnSpc>
                <a:spcPct val="130000"/>
              </a:lnSpc>
              <a:spcBef>
                <a:spcPts val="6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Ausland,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Notfällen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Facharztbesuchen,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Gesundheitsfachkräften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teilen.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2971" y="4790033"/>
            <a:ext cx="21951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9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Commission.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eHealth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network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003804" y="2918472"/>
            <a:ext cx="2981325" cy="2085339"/>
            <a:chOff x="3003804" y="2918472"/>
            <a:chExt cx="2981325" cy="2085339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3804" y="2918472"/>
              <a:ext cx="2980944" cy="20848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8" y="3047999"/>
              <a:ext cx="2692908" cy="17952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105658" y="3003549"/>
              <a:ext cx="2781935" cy="1884680"/>
            </a:xfrm>
            <a:custGeom>
              <a:avLst/>
              <a:gdLst/>
              <a:ahLst/>
              <a:cxnLst/>
              <a:rect l="l" t="t" r="r" b="b"/>
              <a:pathLst>
                <a:path w="2781935" h="1884679">
                  <a:moveTo>
                    <a:pt x="0" y="1884172"/>
                  </a:moveTo>
                  <a:lnTo>
                    <a:pt x="2781808" y="1884172"/>
                  </a:lnTo>
                  <a:lnTo>
                    <a:pt x="2781808" y="0"/>
                  </a:lnTo>
                  <a:lnTo>
                    <a:pt x="0" y="0"/>
                  </a:lnTo>
                  <a:lnTo>
                    <a:pt x="0" y="1884172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115561" y="4959502"/>
            <a:ext cx="8851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Designed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1076" y="1246378"/>
            <a:ext cx="8153400" cy="171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Krankenakte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(EHR</a:t>
            </a:r>
            <a:r>
              <a:rPr dirty="0" sz="21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Electronich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Health</a:t>
            </a:r>
            <a:r>
              <a:rPr dirty="0" sz="21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Record)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100">
              <a:latin typeface="Arial"/>
              <a:cs typeface="Arial"/>
            </a:endParaRPr>
          </a:p>
          <a:p>
            <a:pPr algn="ctr" marL="12065" marR="5080">
              <a:lnSpc>
                <a:spcPct val="13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kein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EU-weites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EHR-System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gibt,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doch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einige,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on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Organisationen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EU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häufig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verwendet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werden</a:t>
            </a:r>
            <a:r>
              <a:rPr dirty="0" sz="17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denen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vielleicht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auch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Arbeitsplatz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begegnen.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20166" y="2962910"/>
            <a:ext cx="2211070" cy="1616710"/>
            <a:chOff x="820166" y="2962910"/>
            <a:chExt cx="2211070" cy="1616710"/>
          </a:xfrm>
        </p:grpSpPr>
        <p:sp>
          <p:nvSpPr>
            <p:cNvPr id="4" name="object 4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1920239" y="0"/>
                  </a:moveTo>
                  <a:lnTo>
                    <a:pt x="265175" y="0"/>
                  </a:lnTo>
                  <a:lnTo>
                    <a:pt x="217509" y="4273"/>
                  </a:lnTo>
                  <a:lnTo>
                    <a:pt x="172645" y="16592"/>
                  </a:lnTo>
                  <a:lnTo>
                    <a:pt x="131334" y="36209"/>
                  </a:lnTo>
                  <a:lnTo>
                    <a:pt x="94324" y="62373"/>
                  </a:lnTo>
                  <a:lnTo>
                    <a:pt x="62364" y="94335"/>
                  </a:lnTo>
                  <a:lnTo>
                    <a:pt x="36203" y="131346"/>
                  </a:lnTo>
                  <a:lnTo>
                    <a:pt x="16589" y="172656"/>
                  </a:lnTo>
                  <a:lnTo>
                    <a:pt x="4272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2" y="1373546"/>
                  </a:lnTo>
                  <a:lnTo>
                    <a:pt x="16589" y="1418410"/>
                  </a:lnTo>
                  <a:lnTo>
                    <a:pt x="36203" y="1459721"/>
                  </a:lnTo>
                  <a:lnTo>
                    <a:pt x="62364" y="1496731"/>
                  </a:lnTo>
                  <a:lnTo>
                    <a:pt x="94324" y="1528691"/>
                  </a:lnTo>
                  <a:lnTo>
                    <a:pt x="131334" y="1554852"/>
                  </a:lnTo>
                  <a:lnTo>
                    <a:pt x="172645" y="1574466"/>
                  </a:lnTo>
                  <a:lnTo>
                    <a:pt x="217509" y="1586783"/>
                  </a:lnTo>
                  <a:lnTo>
                    <a:pt x="265175" y="1591055"/>
                  </a:lnTo>
                  <a:lnTo>
                    <a:pt x="1920239" y="1591055"/>
                  </a:lnTo>
                  <a:lnTo>
                    <a:pt x="1967900" y="1586783"/>
                  </a:lnTo>
                  <a:lnTo>
                    <a:pt x="2012759" y="1574466"/>
                  </a:lnTo>
                  <a:lnTo>
                    <a:pt x="2054069" y="1554852"/>
                  </a:lnTo>
                  <a:lnTo>
                    <a:pt x="2091080" y="1528691"/>
                  </a:lnTo>
                  <a:lnTo>
                    <a:pt x="2123042" y="1496731"/>
                  </a:lnTo>
                  <a:lnTo>
                    <a:pt x="2149206" y="1459721"/>
                  </a:lnTo>
                  <a:lnTo>
                    <a:pt x="2168823" y="1418410"/>
                  </a:lnTo>
                  <a:lnTo>
                    <a:pt x="2181142" y="1373546"/>
                  </a:lnTo>
                  <a:lnTo>
                    <a:pt x="2185416" y="1325880"/>
                  </a:lnTo>
                  <a:lnTo>
                    <a:pt x="2185416" y="265175"/>
                  </a:lnTo>
                  <a:lnTo>
                    <a:pt x="2181142" y="217515"/>
                  </a:lnTo>
                  <a:lnTo>
                    <a:pt x="2168823" y="172656"/>
                  </a:lnTo>
                  <a:lnTo>
                    <a:pt x="2149206" y="131346"/>
                  </a:lnTo>
                  <a:lnTo>
                    <a:pt x="2123042" y="94335"/>
                  </a:lnTo>
                  <a:lnTo>
                    <a:pt x="2091080" y="62373"/>
                  </a:lnTo>
                  <a:lnTo>
                    <a:pt x="2054069" y="36209"/>
                  </a:lnTo>
                  <a:lnTo>
                    <a:pt x="2012759" y="16592"/>
                  </a:lnTo>
                  <a:lnTo>
                    <a:pt x="1967900" y="4273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0" y="265175"/>
                  </a:moveTo>
                  <a:lnTo>
                    <a:pt x="4272" y="217515"/>
                  </a:lnTo>
                  <a:lnTo>
                    <a:pt x="16589" y="172656"/>
                  </a:lnTo>
                  <a:lnTo>
                    <a:pt x="36203" y="131346"/>
                  </a:lnTo>
                  <a:lnTo>
                    <a:pt x="62364" y="94335"/>
                  </a:lnTo>
                  <a:lnTo>
                    <a:pt x="94324" y="62373"/>
                  </a:lnTo>
                  <a:lnTo>
                    <a:pt x="131334" y="36209"/>
                  </a:lnTo>
                  <a:lnTo>
                    <a:pt x="172645" y="16592"/>
                  </a:lnTo>
                  <a:lnTo>
                    <a:pt x="217509" y="4273"/>
                  </a:lnTo>
                  <a:lnTo>
                    <a:pt x="265175" y="0"/>
                  </a:lnTo>
                  <a:lnTo>
                    <a:pt x="1920239" y="0"/>
                  </a:lnTo>
                  <a:lnTo>
                    <a:pt x="1967900" y="4273"/>
                  </a:lnTo>
                  <a:lnTo>
                    <a:pt x="2012759" y="16592"/>
                  </a:lnTo>
                  <a:lnTo>
                    <a:pt x="2054069" y="36209"/>
                  </a:lnTo>
                  <a:lnTo>
                    <a:pt x="2091080" y="62373"/>
                  </a:lnTo>
                  <a:lnTo>
                    <a:pt x="2123042" y="94335"/>
                  </a:lnTo>
                  <a:lnTo>
                    <a:pt x="2149206" y="131346"/>
                  </a:lnTo>
                  <a:lnTo>
                    <a:pt x="2168823" y="172656"/>
                  </a:lnTo>
                  <a:lnTo>
                    <a:pt x="2181142" y="217515"/>
                  </a:lnTo>
                  <a:lnTo>
                    <a:pt x="2185416" y="265175"/>
                  </a:lnTo>
                  <a:lnTo>
                    <a:pt x="2185416" y="1325880"/>
                  </a:lnTo>
                  <a:lnTo>
                    <a:pt x="2181142" y="1373546"/>
                  </a:lnTo>
                  <a:lnTo>
                    <a:pt x="2168823" y="1418410"/>
                  </a:lnTo>
                  <a:lnTo>
                    <a:pt x="2149206" y="1459721"/>
                  </a:lnTo>
                  <a:lnTo>
                    <a:pt x="2123042" y="1496731"/>
                  </a:lnTo>
                  <a:lnTo>
                    <a:pt x="2091080" y="1528691"/>
                  </a:lnTo>
                  <a:lnTo>
                    <a:pt x="2054069" y="1554852"/>
                  </a:lnTo>
                  <a:lnTo>
                    <a:pt x="2012759" y="1574466"/>
                  </a:lnTo>
                  <a:lnTo>
                    <a:pt x="1967900" y="1586783"/>
                  </a:lnTo>
                  <a:lnTo>
                    <a:pt x="1920239" y="1591055"/>
                  </a:lnTo>
                  <a:lnTo>
                    <a:pt x="265175" y="1591055"/>
                  </a:lnTo>
                  <a:lnTo>
                    <a:pt x="217509" y="1586783"/>
                  </a:lnTo>
                  <a:lnTo>
                    <a:pt x="172645" y="1574466"/>
                  </a:lnTo>
                  <a:lnTo>
                    <a:pt x="131334" y="1554852"/>
                  </a:lnTo>
                  <a:lnTo>
                    <a:pt x="94324" y="1528691"/>
                  </a:lnTo>
                  <a:lnTo>
                    <a:pt x="62364" y="1496731"/>
                  </a:lnTo>
                  <a:lnTo>
                    <a:pt x="36203" y="1459721"/>
                  </a:lnTo>
                  <a:lnTo>
                    <a:pt x="16589" y="1418410"/>
                  </a:lnTo>
                  <a:lnTo>
                    <a:pt x="4272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426205" y="2962910"/>
            <a:ext cx="2230755" cy="1616710"/>
            <a:chOff x="3426205" y="2962910"/>
            <a:chExt cx="2230755" cy="1616710"/>
          </a:xfrm>
        </p:grpSpPr>
        <p:sp>
          <p:nvSpPr>
            <p:cNvPr id="7" name="object 7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1940052" y="0"/>
                  </a:moveTo>
                  <a:lnTo>
                    <a:pt x="265176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3"/>
                  </a:lnTo>
                  <a:lnTo>
                    <a:pt x="16592" y="1418404"/>
                  </a:lnTo>
                  <a:lnTo>
                    <a:pt x="36209" y="1459715"/>
                  </a:lnTo>
                  <a:lnTo>
                    <a:pt x="62373" y="1496725"/>
                  </a:lnTo>
                  <a:lnTo>
                    <a:pt x="94335" y="1528686"/>
                  </a:lnTo>
                  <a:lnTo>
                    <a:pt x="131346" y="1554849"/>
                  </a:lnTo>
                  <a:lnTo>
                    <a:pt x="172656" y="1574464"/>
                  </a:lnTo>
                  <a:lnTo>
                    <a:pt x="217515" y="1586783"/>
                  </a:lnTo>
                  <a:lnTo>
                    <a:pt x="265176" y="1591055"/>
                  </a:lnTo>
                  <a:lnTo>
                    <a:pt x="1940052" y="1591055"/>
                  </a:lnTo>
                  <a:lnTo>
                    <a:pt x="1987712" y="1586783"/>
                  </a:lnTo>
                  <a:lnTo>
                    <a:pt x="2032571" y="1574464"/>
                  </a:lnTo>
                  <a:lnTo>
                    <a:pt x="2073881" y="1554849"/>
                  </a:lnTo>
                  <a:lnTo>
                    <a:pt x="2110892" y="1528686"/>
                  </a:lnTo>
                  <a:lnTo>
                    <a:pt x="2142854" y="1496725"/>
                  </a:lnTo>
                  <a:lnTo>
                    <a:pt x="2169018" y="1459715"/>
                  </a:lnTo>
                  <a:lnTo>
                    <a:pt x="2188635" y="1418404"/>
                  </a:lnTo>
                  <a:lnTo>
                    <a:pt x="2200954" y="1373543"/>
                  </a:lnTo>
                  <a:lnTo>
                    <a:pt x="2205228" y="1325880"/>
                  </a:lnTo>
                  <a:lnTo>
                    <a:pt x="2205228" y="265175"/>
                  </a:lnTo>
                  <a:lnTo>
                    <a:pt x="2200954" y="217515"/>
                  </a:lnTo>
                  <a:lnTo>
                    <a:pt x="2188635" y="172656"/>
                  </a:lnTo>
                  <a:lnTo>
                    <a:pt x="2169018" y="131346"/>
                  </a:lnTo>
                  <a:lnTo>
                    <a:pt x="2142854" y="94335"/>
                  </a:lnTo>
                  <a:lnTo>
                    <a:pt x="2110892" y="62373"/>
                  </a:lnTo>
                  <a:lnTo>
                    <a:pt x="2073881" y="36209"/>
                  </a:lnTo>
                  <a:lnTo>
                    <a:pt x="2032571" y="16592"/>
                  </a:lnTo>
                  <a:lnTo>
                    <a:pt x="1987712" y="4273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6" y="0"/>
                  </a:lnTo>
                  <a:lnTo>
                    <a:pt x="1940052" y="0"/>
                  </a:lnTo>
                  <a:lnTo>
                    <a:pt x="1987712" y="4273"/>
                  </a:lnTo>
                  <a:lnTo>
                    <a:pt x="2032571" y="16592"/>
                  </a:lnTo>
                  <a:lnTo>
                    <a:pt x="2073881" y="36209"/>
                  </a:lnTo>
                  <a:lnTo>
                    <a:pt x="2110892" y="62373"/>
                  </a:lnTo>
                  <a:lnTo>
                    <a:pt x="2142854" y="94335"/>
                  </a:lnTo>
                  <a:lnTo>
                    <a:pt x="2169018" y="131346"/>
                  </a:lnTo>
                  <a:lnTo>
                    <a:pt x="2188635" y="172656"/>
                  </a:lnTo>
                  <a:lnTo>
                    <a:pt x="2200954" y="217515"/>
                  </a:lnTo>
                  <a:lnTo>
                    <a:pt x="2205228" y="265175"/>
                  </a:lnTo>
                  <a:lnTo>
                    <a:pt x="2205228" y="1325880"/>
                  </a:lnTo>
                  <a:lnTo>
                    <a:pt x="2200954" y="1373543"/>
                  </a:lnTo>
                  <a:lnTo>
                    <a:pt x="2188635" y="1418404"/>
                  </a:lnTo>
                  <a:lnTo>
                    <a:pt x="2169018" y="1459715"/>
                  </a:lnTo>
                  <a:lnTo>
                    <a:pt x="2142854" y="1496725"/>
                  </a:lnTo>
                  <a:lnTo>
                    <a:pt x="2110892" y="1528686"/>
                  </a:lnTo>
                  <a:lnTo>
                    <a:pt x="2073881" y="1554849"/>
                  </a:lnTo>
                  <a:lnTo>
                    <a:pt x="2032571" y="1574464"/>
                  </a:lnTo>
                  <a:lnTo>
                    <a:pt x="1987712" y="1586783"/>
                  </a:lnTo>
                  <a:lnTo>
                    <a:pt x="1940052" y="1591055"/>
                  </a:lnTo>
                  <a:lnTo>
                    <a:pt x="265176" y="1591055"/>
                  </a:lnTo>
                  <a:lnTo>
                    <a:pt x="217515" y="1586783"/>
                  </a:lnTo>
                  <a:lnTo>
                    <a:pt x="172656" y="1574464"/>
                  </a:lnTo>
                  <a:lnTo>
                    <a:pt x="131346" y="1554849"/>
                  </a:lnTo>
                  <a:lnTo>
                    <a:pt x="94335" y="1528686"/>
                  </a:lnTo>
                  <a:lnTo>
                    <a:pt x="62373" y="1496725"/>
                  </a:lnTo>
                  <a:lnTo>
                    <a:pt x="36209" y="1459715"/>
                  </a:lnTo>
                  <a:lnTo>
                    <a:pt x="16592" y="1418404"/>
                  </a:lnTo>
                  <a:lnTo>
                    <a:pt x="4273" y="1373543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053582" y="2962910"/>
            <a:ext cx="2188210" cy="1616710"/>
            <a:chOff x="6053582" y="2962910"/>
            <a:chExt cx="2188210" cy="1616710"/>
          </a:xfrm>
        </p:grpSpPr>
        <p:sp>
          <p:nvSpPr>
            <p:cNvPr id="10" name="object 10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1897379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6"/>
                  </a:lnTo>
                  <a:lnTo>
                    <a:pt x="16592" y="1418410"/>
                  </a:lnTo>
                  <a:lnTo>
                    <a:pt x="36209" y="1459721"/>
                  </a:lnTo>
                  <a:lnTo>
                    <a:pt x="62373" y="1496731"/>
                  </a:lnTo>
                  <a:lnTo>
                    <a:pt x="94335" y="1528691"/>
                  </a:lnTo>
                  <a:lnTo>
                    <a:pt x="131346" y="1554852"/>
                  </a:lnTo>
                  <a:lnTo>
                    <a:pt x="172656" y="1574466"/>
                  </a:lnTo>
                  <a:lnTo>
                    <a:pt x="217515" y="1586783"/>
                  </a:lnTo>
                  <a:lnTo>
                    <a:pt x="265175" y="1591055"/>
                  </a:lnTo>
                  <a:lnTo>
                    <a:pt x="1897379" y="1591055"/>
                  </a:lnTo>
                  <a:lnTo>
                    <a:pt x="1945040" y="1586783"/>
                  </a:lnTo>
                  <a:lnTo>
                    <a:pt x="1989899" y="1574466"/>
                  </a:lnTo>
                  <a:lnTo>
                    <a:pt x="2031209" y="1554852"/>
                  </a:lnTo>
                  <a:lnTo>
                    <a:pt x="2068220" y="1528691"/>
                  </a:lnTo>
                  <a:lnTo>
                    <a:pt x="2100182" y="1496731"/>
                  </a:lnTo>
                  <a:lnTo>
                    <a:pt x="2126346" y="1459721"/>
                  </a:lnTo>
                  <a:lnTo>
                    <a:pt x="2145963" y="1418410"/>
                  </a:lnTo>
                  <a:lnTo>
                    <a:pt x="2158282" y="1373546"/>
                  </a:lnTo>
                  <a:lnTo>
                    <a:pt x="2162556" y="1325880"/>
                  </a:lnTo>
                  <a:lnTo>
                    <a:pt x="2162556" y="265175"/>
                  </a:lnTo>
                  <a:lnTo>
                    <a:pt x="2158282" y="217515"/>
                  </a:lnTo>
                  <a:lnTo>
                    <a:pt x="2145963" y="172656"/>
                  </a:lnTo>
                  <a:lnTo>
                    <a:pt x="2126346" y="131346"/>
                  </a:lnTo>
                  <a:lnTo>
                    <a:pt x="2100182" y="94335"/>
                  </a:lnTo>
                  <a:lnTo>
                    <a:pt x="2068220" y="62373"/>
                  </a:lnTo>
                  <a:lnTo>
                    <a:pt x="2031209" y="36209"/>
                  </a:lnTo>
                  <a:lnTo>
                    <a:pt x="1989899" y="16592"/>
                  </a:lnTo>
                  <a:lnTo>
                    <a:pt x="1945040" y="4273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lnTo>
                    <a:pt x="1897379" y="0"/>
                  </a:lnTo>
                  <a:lnTo>
                    <a:pt x="1945040" y="4273"/>
                  </a:lnTo>
                  <a:lnTo>
                    <a:pt x="1989899" y="16592"/>
                  </a:lnTo>
                  <a:lnTo>
                    <a:pt x="2031209" y="36209"/>
                  </a:lnTo>
                  <a:lnTo>
                    <a:pt x="2068220" y="62373"/>
                  </a:lnTo>
                  <a:lnTo>
                    <a:pt x="2100182" y="94335"/>
                  </a:lnTo>
                  <a:lnTo>
                    <a:pt x="2126346" y="131346"/>
                  </a:lnTo>
                  <a:lnTo>
                    <a:pt x="2145963" y="172656"/>
                  </a:lnTo>
                  <a:lnTo>
                    <a:pt x="2158282" y="217515"/>
                  </a:lnTo>
                  <a:lnTo>
                    <a:pt x="2162556" y="265175"/>
                  </a:lnTo>
                  <a:lnTo>
                    <a:pt x="2162556" y="1325880"/>
                  </a:lnTo>
                  <a:lnTo>
                    <a:pt x="2158282" y="1373546"/>
                  </a:lnTo>
                  <a:lnTo>
                    <a:pt x="2145963" y="1418410"/>
                  </a:lnTo>
                  <a:lnTo>
                    <a:pt x="2126346" y="1459721"/>
                  </a:lnTo>
                  <a:lnTo>
                    <a:pt x="2100182" y="1496731"/>
                  </a:lnTo>
                  <a:lnTo>
                    <a:pt x="2068220" y="1528691"/>
                  </a:lnTo>
                  <a:lnTo>
                    <a:pt x="2031209" y="1554852"/>
                  </a:lnTo>
                  <a:lnTo>
                    <a:pt x="1989899" y="1574466"/>
                  </a:lnTo>
                  <a:lnTo>
                    <a:pt x="1945040" y="1586783"/>
                  </a:lnTo>
                  <a:lnTo>
                    <a:pt x="1897379" y="1591055"/>
                  </a:lnTo>
                  <a:lnTo>
                    <a:pt x="265175" y="1591055"/>
                  </a:lnTo>
                  <a:lnTo>
                    <a:pt x="217515" y="1586783"/>
                  </a:lnTo>
                  <a:lnTo>
                    <a:pt x="172656" y="1574466"/>
                  </a:lnTo>
                  <a:lnTo>
                    <a:pt x="131346" y="1554852"/>
                  </a:lnTo>
                  <a:lnTo>
                    <a:pt x="94335" y="1528691"/>
                  </a:lnTo>
                  <a:lnTo>
                    <a:pt x="62373" y="1496731"/>
                  </a:lnTo>
                  <a:lnTo>
                    <a:pt x="36209" y="1459721"/>
                  </a:lnTo>
                  <a:lnTo>
                    <a:pt x="16592" y="1418410"/>
                  </a:lnTo>
                  <a:lnTo>
                    <a:pt x="4273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399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627123" y="3686352"/>
            <a:ext cx="560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EPIC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72890" y="3686352"/>
            <a:ext cx="9899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CERNER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512179" y="3687876"/>
            <a:ext cx="1292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ALLSCRIPTS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531874" y="2545333"/>
            <a:ext cx="787400" cy="718820"/>
            <a:chOff x="1531874" y="2545333"/>
            <a:chExt cx="787400" cy="718820"/>
          </a:xfrm>
        </p:grpSpPr>
        <p:sp>
          <p:nvSpPr>
            <p:cNvPr id="16" name="object 16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6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20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20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6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60220" y="2745739"/>
              <a:ext cx="329565" cy="330200"/>
            </a:xfrm>
            <a:custGeom>
              <a:avLst/>
              <a:gdLst/>
              <a:ahLst/>
              <a:cxnLst/>
              <a:rect l="l" t="t" r="r" b="b"/>
              <a:pathLst>
                <a:path w="329564" h="330200">
                  <a:moveTo>
                    <a:pt x="329184" y="82550"/>
                  </a:moveTo>
                  <a:lnTo>
                    <a:pt x="246888" y="82550"/>
                  </a:lnTo>
                  <a:lnTo>
                    <a:pt x="246888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30200"/>
                  </a:lnTo>
                  <a:lnTo>
                    <a:pt x="246888" y="330200"/>
                  </a:lnTo>
                  <a:lnTo>
                    <a:pt x="246888" y="247650"/>
                  </a:lnTo>
                  <a:lnTo>
                    <a:pt x="329184" y="247650"/>
                  </a:lnTo>
                  <a:lnTo>
                    <a:pt x="329184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4076953" y="2552954"/>
            <a:ext cx="787400" cy="718820"/>
            <a:chOff x="4076953" y="2552954"/>
            <a:chExt cx="787400" cy="718820"/>
          </a:xfrm>
        </p:grpSpPr>
        <p:sp>
          <p:nvSpPr>
            <p:cNvPr id="20" name="object 20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09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09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09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09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09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303776" y="274065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5" h="328930">
                  <a:moveTo>
                    <a:pt x="330708" y="81280"/>
                  </a:moveTo>
                  <a:lnTo>
                    <a:pt x="248412" y="8128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1280"/>
                  </a:lnTo>
                  <a:lnTo>
                    <a:pt x="0" y="81280"/>
                  </a:lnTo>
                  <a:lnTo>
                    <a:pt x="0" y="246380"/>
                  </a:lnTo>
                  <a:lnTo>
                    <a:pt x="82296" y="24638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6380"/>
                  </a:lnTo>
                  <a:lnTo>
                    <a:pt x="330708" y="246380"/>
                  </a:lnTo>
                  <a:lnTo>
                    <a:pt x="330708" y="8128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6763766" y="2540761"/>
            <a:ext cx="787400" cy="718820"/>
            <a:chOff x="6763766" y="2540761"/>
            <a:chExt cx="787400" cy="718820"/>
          </a:xfrm>
        </p:grpSpPr>
        <p:sp>
          <p:nvSpPr>
            <p:cNvPr id="24" name="object 24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011924" y="275208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4" h="328930">
                  <a:moveTo>
                    <a:pt x="330708" y="82550"/>
                  </a:moveTo>
                  <a:lnTo>
                    <a:pt x="248412" y="8255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7650"/>
                  </a:lnTo>
                  <a:lnTo>
                    <a:pt x="330708" y="247650"/>
                  </a:lnTo>
                  <a:lnTo>
                    <a:pt x="330708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4884" y="4880559"/>
            <a:ext cx="5648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Healthcare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News.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Epic,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Cerner,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Allscripts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gaining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traction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European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EHR market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that's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competitive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flux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00049" y="1246378"/>
            <a:ext cx="7922895" cy="90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Krankenakte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(EHR</a:t>
            </a:r>
            <a:r>
              <a:rPr dirty="0" sz="21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Electronich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Health</a:t>
            </a:r>
            <a:r>
              <a:rPr dirty="0" sz="21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Record)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10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drei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EHR-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Systeme,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Europa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immer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beliebter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werden: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46378"/>
            <a:ext cx="8279130" cy="3421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Krankenakte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(EHR</a:t>
            </a:r>
            <a:r>
              <a:rPr dirty="0" sz="21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Electronich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Health</a:t>
            </a:r>
            <a:r>
              <a:rPr dirty="0" sz="21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Record)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30000"/>
              </a:lnSpc>
              <a:spcBef>
                <a:spcPts val="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EHR-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System,</a:t>
            </a:r>
            <a:r>
              <a:rPr dirty="0" sz="17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17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7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Verwaltung</a:t>
            </a:r>
            <a:r>
              <a:rPr dirty="0" sz="17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7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Patientendaten,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Rationalisierung</a:t>
            </a:r>
            <a:r>
              <a:rPr dirty="0" sz="17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Arbeitsabläufen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Verbesserung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Patientenversorgung unterstützt.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5080">
              <a:lnSpc>
                <a:spcPct val="13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7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bietet</a:t>
            </a:r>
            <a:r>
              <a:rPr dirty="0" sz="17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mehrere</a:t>
            </a:r>
            <a:r>
              <a:rPr dirty="0" sz="17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Schlüsselfunktionen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7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Patientenversorgung</a:t>
            </a:r>
            <a:r>
              <a:rPr dirty="0" sz="17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verbessern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vereinfachen.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0311" y="1496059"/>
            <a:ext cx="361950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Anwenduną</a:t>
            </a:r>
            <a:r>
              <a:rPr dirty="0" sz="2600" spc="3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diąitaler</a:t>
            </a:r>
            <a:r>
              <a:rPr dirty="0" sz="26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Tools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52391" y="2280285"/>
            <a:ext cx="838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Lektion1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7774" y="2849067"/>
            <a:ext cx="8564245" cy="117856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7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Tools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und</a:t>
            </a:r>
            <a:r>
              <a:rPr dirty="0" sz="27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Technoloąien</a:t>
            </a:r>
            <a:r>
              <a:rPr dirty="0" sz="27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für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die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Verwaltuną</a:t>
            </a:r>
            <a:r>
              <a:rPr dirty="0" sz="27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und</a:t>
            </a:r>
            <a:r>
              <a:rPr dirty="0" sz="27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Orąanisation</a:t>
            </a:r>
            <a:endParaRPr sz="2700">
              <a:latin typeface="Liberation Sans Narrow"/>
              <a:cs typeface="Liberation Sans Narrow"/>
            </a:endParaRPr>
          </a:p>
          <a:p>
            <a:pPr algn="ctr" marL="3175">
              <a:lnSpc>
                <a:spcPct val="100000"/>
              </a:lnSpc>
              <a:spcBef>
                <a:spcPts val="1300"/>
              </a:spcBef>
            </a:pPr>
            <a:r>
              <a:rPr dirty="0" sz="27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von</a:t>
            </a:r>
            <a:r>
              <a:rPr dirty="0" sz="27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Pfleąediensten</a:t>
            </a:r>
            <a:endParaRPr sz="27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12737" y="2398522"/>
            <a:ext cx="8458835" cy="531495"/>
            <a:chOff x="312737" y="2398522"/>
            <a:chExt cx="8458835" cy="531495"/>
          </a:xfrm>
        </p:grpSpPr>
        <p:sp>
          <p:nvSpPr>
            <p:cNvPr id="4" name="object 4" descr=""/>
            <p:cNvSpPr/>
            <p:nvPr/>
          </p:nvSpPr>
          <p:spPr>
            <a:xfrm>
              <a:off x="317500" y="2404909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4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2737" y="2404872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317500" y="3524135"/>
            <a:ext cx="8449310" cy="525145"/>
          </a:xfrm>
          <a:custGeom>
            <a:avLst/>
            <a:gdLst/>
            <a:ahLst/>
            <a:cxnLst/>
            <a:rect l="l" t="t" r="r" b="b"/>
            <a:pathLst>
              <a:path w="8449310" h="525145">
                <a:moveTo>
                  <a:pt x="8448802" y="0"/>
                </a:moveTo>
                <a:lnTo>
                  <a:pt x="2048002" y="0"/>
                </a:lnTo>
                <a:lnTo>
                  <a:pt x="0" y="0"/>
                </a:lnTo>
                <a:lnTo>
                  <a:pt x="0" y="524852"/>
                </a:lnTo>
                <a:lnTo>
                  <a:pt x="2048002" y="524852"/>
                </a:lnTo>
                <a:lnTo>
                  <a:pt x="8448802" y="524852"/>
                </a:lnTo>
                <a:lnTo>
                  <a:pt x="8448802" y="0"/>
                </a:lnTo>
                <a:close/>
              </a:path>
            </a:pathLst>
          </a:custGeom>
          <a:solidFill>
            <a:srgbClr val="379C7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12737" y="4573835"/>
            <a:ext cx="8458835" cy="531495"/>
            <a:chOff x="312737" y="4573835"/>
            <a:chExt cx="8458835" cy="531495"/>
          </a:xfrm>
        </p:grpSpPr>
        <p:sp>
          <p:nvSpPr>
            <p:cNvPr id="8" name="object 8" descr=""/>
            <p:cNvSpPr/>
            <p:nvPr/>
          </p:nvSpPr>
          <p:spPr>
            <a:xfrm>
              <a:off x="317500" y="4573841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5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2737" y="5098688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312737" y="1880107"/>
            <a:ext cx="8458835" cy="0"/>
          </a:xfrm>
          <a:custGeom>
            <a:avLst/>
            <a:gdLst/>
            <a:ahLst/>
            <a:cxnLst/>
            <a:rect l="l" t="t" r="r" b="b"/>
            <a:pathLst>
              <a:path w="8458835" h="0">
                <a:moveTo>
                  <a:pt x="0" y="0"/>
                </a:moveTo>
                <a:lnTo>
                  <a:pt x="8458263" y="0"/>
                </a:lnTo>
              </a:path>
            </a:pathLst>
          </a:custGeom>
          <a:ln w="12700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50621" y="2034285"/>
            <a:ext cx="1979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Umfassende</a:t>
            </a:r>
            <a:r>
              <a:rPr dirty="0" sz="1200" spc="-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Krankenakten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98902" y="1921510"/>
            <a:ext cx="60039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 bietet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zentralen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Speicher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Patienteninformationen,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einschließlich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Anamnese,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Diagnosen,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Medikamenten,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Allergien,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Laborergebnissen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mehr.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schnell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zugreifen,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was zu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besser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informierten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Entscheidungen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führt.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0621" y="2559557"/>
            <a:ext cx="1179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Interoperabilität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98902" y="2446096"/>
            <a:ext cx="6298565" cy="43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 unterstützt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Datenaustausch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Organisationen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Gesundheitswesen.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ermöglicht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nahtlosen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Patientenakten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Krankenhäusern,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Gesundheitsdienstleistern.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Diese Interoperabilität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verbessert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 Koordination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reduziert doppelte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Tests.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0621" y="2936239"/>
            <a:ext cx="1551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Klinische Entscheidungsunter- stützung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98902" y="3006344"/>
            <a:ext cx="628713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bietet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Warnhinweise,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Erinnerungen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evidenzbasierte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Richtlinien,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Ärzt:innen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Behandlung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ihrer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unterstützen.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Hinweise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helfen,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Medikationsfehler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vermeiden,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mögliche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Wechselwirkungen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erkennen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geeignete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Behandlungen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empfehlen.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0621" y="3679063"/>
            <a:ext cx="1465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Bestellmanagement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98902" y="3566286"/>
            <a:ext cx="611441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ermöglicht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Anbieter:innen,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Bestellungen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für Tests,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Medikamente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Verfahren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elektronisch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aufzugeben.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Es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strafft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Prozess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Auftragserfassung,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reduziert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Papierkram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gewährleistet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präzise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Kommunikation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Abteilungen.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0621" y="4112463"/>
            <a:ext cx="1415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MyChart Patient:innenportal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98902" y="4091127"/>
            <a:ext cx="60547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Patient:inneen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über das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MyChart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Portal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auf ihre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Gesundheitsinformationen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zugreifen.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Testergebnisse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einsehen,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vereinbaren,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Pflegeteam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kommunizieren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Rezepte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verwalten.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MyChart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fördert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befähigt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aktive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übernehmen.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12737" y="4615688"/>
            <a:ext cx="84588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8675">
              <a:lnSpc>
                <a:spcPts val="93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unterstützt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Telemedizin,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virtuelle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Besuche,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sicheres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Videokonsultationen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ermöglicht.</a:t>
            </a:r>
            <a:endParaRPr sz="900">
              <a:latin typeface="Arial"/>
              <a:cs typeface="Arial"/>
            </a:endParaRPr>
          </a:p>
          <a:p>
            <a:pPr marL="50165">
              <a:lnSpc>
                <a:spcPts val="1260"/>
              </a:lnSpc>
              <a:tabLst>
                <a:tab pos="2098675" algn="l"/>
              </a:tabLst>
            </a:pP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Integration</a:t>
            </a:r>
            <a:r>
              <a:rPr dirty="0" baseline="-4629" sz="1800" spc="-52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von</a:t>
            </a:r>
            <a:r>
              <a:rPr dirty="0" baseline="-4629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baseline="-4629" sz="1800" spc="-15" b="1">
                <a:solidFill>
                  <a:srgbClr val="379C73"/>
                </a:solidFill>
                <a:latin typeface="Arial"/>
                <a:cs typeface="Arial"/>
              </a:rPr>
              <a:t>Telehealth</a:t>
            </a: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Besonders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wichtig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während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COVID-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19-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Pandemie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Telemedizin-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Funktionen,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ermöglichen,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aus</a:t>
            </a:r>
            <a:endParaRPr sz="900">
              <a:latin typeface="Arial"/>
              <a:cs typeface="Arial"/>
            </a:endParaRPr>
          </a:p>
          <a:p>
            <a:pPr marL="2098675">
              <a:lnSpc>
                <a:spcPts val="105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Ferne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Anbietern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treten.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304901" y="1052622"/>
            <a:ext cx="8183245" cy="71374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304165">
              <a:lnSpc>
                <a:spcPct val="100000"/>
              </a:lnSpc>
              <a:spcBef>
                <a:spcPts val="93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Krankenakte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(EHR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Electronich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Health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Record)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13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–</a:t>
            </a:r>
            <a:r>
              <a:rPr dirty="0" sz="13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79C73"/>
                </a:solidFill>
                <a:latin typeface="Arial"/>
                <a:cs typeface="Arial"/>
              </a:rPr>
              <a:t>Schlüsselfunktionen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2729" y="2399791"/>
            <a:ext cx="2884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7075" algn="l"/>
                <a:tab pos="1205865" algn="l"/>
                <a:tab pos="1862455" algn="l"/>
                <a:tab pos="2385695" algn="l"/>
              </a:tabLst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seine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96817" y="2326030"/>
            <a:ext cx="115697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30000"/>
              </a:lnSpc>
              <a:spcBef>
                <a:spcPts val="100"/>
              </a:spcBef>
              <a:tabLst>
                <a:tab pos="7486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vielfältigen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39817" y="2326030"/>
            <a:ext cx="1030605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854" marR="5080" indent="-224790">
              <a:lnSpc>
                <a:spcPct val="130000"/>
              </a:lnSpc>
              <a:spcBef>
                <a:spcPts val="10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Funktionen Systems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2729" y="2643022"/>
            <a:ext cx="5215890" cy="6597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478915" algn="l"/>
                <a:tab pos="255016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kennenlernen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möchten,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bietet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270000" algn="l"/>
                <a:tab pos="1750060" algn="l"/>
                <a:tab pos="2766695" algn="l"/>
                <a:tab pos="3888740" algn="l"/>
                <a:tab pos="486410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Corporation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YouTube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detaillierte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Tutorials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2729" y="3350463"/>
            <a:ext cx="4203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Übersichten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2729" y="3987910"/>
            <a:ext cx="5216525" cy="976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01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bestimmten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geordnet,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ganz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einfach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Thema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auswählen,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interessiert,</a:t>
            </a:r>
            <a:r>
              <a:rPr dirty="0" sz="16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Bildungsreise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beginnen!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53709" y="4102709"/>
            <a:ext cx="2467610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Share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Record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PLAYLIST</a:t>
            </a:r>
            <a:endParaRPr sz="900">
              <a:latin typeface="Arial"/>
              <a:cs typeface="Arial"/>
            </a:endParaRPr>
          </a:p>
          <a:p>
            <a:pPr algn="ctr" marL="12065" marR="5080" indent="-1905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/www.youtube.com/watch?v=81aArYQXlF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4&amp;list=PL_BugwFzfwRRo9g5eVVJmW9rYRvcm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VtAl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3767" y="2276855"/>
            <a:ext cx="3047999" cy="17145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52729" y="1084620"/>
            <a:ext cx="7969884" cy="87376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254635">
              <a:lnSpc>
                <a:spcPct val="100000"/>
              </a:lnSpc>
              <a:spcBef>
                <a:spcPts val="137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Krankenakte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(EHR</a:t>
            </a:r>
            <a:r>
              <a:rPr dirty="0" sz="21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Electronic</a:t>
            </a:r>
            <a:r>
              <a:rPr dirty="0" sz="21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Health</a:t>
            </a:r>
            <a:r>
              <a:rPr dirty="0" sz="21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Record)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11581" y="1246378"/>
            <a:ext cx="8098155" cy="347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Krankenakte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(EHR</a:t>
            </a:r>
            <a:r>
              <a:rPr dirty="0" sz="21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Electronich</a:t>
            </a:r>
            <a:r>
              <a:rPr dirty="0" sz="21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Health</a:t>
            </a:r>
            <a:r>
              <a:rPr dirty="0" sz="21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Record)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2100">
              <a:latin typeface="Arial"/>
              <a:cs typeface="Arial"/>
            </a:endParaRPr>
          </a:p>
          <a:p>
            <a:pPr algn="ctr" marR="243840">
              <a:lnSpc>
                <a:spcPct val="100000"/>
              </a:lnSpc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Was</a:t>
            </a:r>
            <a:r>
              <a:rPr dirty="0" sz="20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halten</a:t>
            </a:r>
            <a:r>
              <a:rPr dirty="0" sz="20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von</a:t>
            </a:r>
            <a:r>
              <a:rPr dirty="0" sz="20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dem</a:t>
            </a:r>
            <a:r>
              <a:rPr dirty="0" sz="20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20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EHR?</a:t>
            </a:r>
            <a:r>
              <a:rPr dirty="0" sz="20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Glauben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mit</a:t>
            </a:r>
            <a:endParaRPr sz="2000">
              <a:latin typeface="Arial"/>
              <a:cs typeface="Arial"/>
            </a:endParaRPr>
          </a:p>
          <a:p>
            <a:pPr algn="ctr" marR="244475">
              <a:lnSpc>
                <a:spcPct val="100000"/>
              </a:lnSpc>
              <a:spcBef>
                <a:spcPts val="72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solchen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arbeiten</a:t>
            </a:r>
            <a:r>
              <a:rPr dirty="0" sz="20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könnten?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000">
              <a:latin typeface="Arial"/>
              <a:cs typeface="Arial"/>
            </a:endParaRPr>
          </a:p>
          <a:p>
            <a:pPr algn="ctr" marL="12700" marR="260985" indent="-635">
              <a:lnSpc>
                <a:spcPct val="13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neuen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Arbeitsplatz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anfangen,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möglicherweise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EHR-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konfrontiert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erhalten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umfassende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Schulung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spezifische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Unternehmens.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</a:rPr>
              <a:t>Anwendung</a:t>
            </a:r>
            <a:r>
              <a:rPr dirty="0" sz="2500" spc="-40">
                <a:solidFill>
                  <a:srgbClr val="FFFFFF"/>
                </a:solidFill>
              </a:rPr>
              <a:t> </a:t>
            </a:r>
            <a:r>
              <a:rPr dirty="0" sz="2500" spc="-204">
                <a:solidFill>
                  <a:srgbClr val="FFFFFF"/>
                </a:solidFill>
              </a:rPr>
              <a:t>digitaler</a:t>
            </a:r>
            <a:r>
              <a:rPr dirty="0" sz="2500" spc="-70">
                <a:solidFill>
                  <a:srgbClr val="FFFFFF"/>
                </a:solidFill>
              </a:rPr>
              <a:t> </a:t>
            </a:r>
            <a:r>
              <a:rPr dirty="0" sz="2500" spc="-210">
                <a:solidFill>
                  <a:srgbClr val="FFFFFF"/>
                </a:solidFill>
              </a:rPr>
              <a:t>Tools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>
                <a:solidFill>
                  <a:srgbClr val="FFFFFF"/>
                </a:solidFill>
              </a:rPr>
              <a:t>-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275">
                <a:solidFill>
                  <a:srgbClr val="FFFFFF"/>
                </a:solidFill>
              </a:rPr>
              <a:t>Sicherheitsaspekte</a:t>
            </a:r>
            <a:endParaRPr sz="2500"/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44217"/>
            <a:ext cx="636397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35100" algn="l"/>
              </a:tabLst>
            </a:pP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	ist</a:t>
            </a:r>
            <a:r>
              <a:rPr dirty="0" sz="4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4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4800" spc="-1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digitaler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4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48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Arbeitsplatz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4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beachten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5198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Was</a:t>
            </a:r>
            <a:r>
              <a:rPr dirty="0" spc="-125"/>
              <a:t> </a:t>
            </a:r>
            <a:r>
              <a:rPr dirty="0" spc="-265"/>
              <a:t>ist</a:t>
            </a:r>
            <a:r>
              <a:rPr dirty="0" spc="-120"/>
              <a:t> </a:t>
            </a:r>
            <a:r>
              <a:rPr dirty="0" spc="-240"/>
              <a:t>bei</a:t>
            </a:r>
            <a:r>
              <a:rPr dirty="0" spc="-120"/>
              <a:t> </a:t>
            </a:r>
            <a:r>
              <a:rPr dirty="0" spc="-185"/>
              <a:t>der</a:t>
            </a:r>
            <a:r>
              <a:rPr dirty="0" spc="-125"/>
              <a:t> </a:t>
            </a:r>
            <a:r>
              <a:rPr dirty="0" spc="-190"/>
              <a:t>Nutzung</a:t>
            </a:r>
            <a:r>
              <a:rPr dirty="0" spc="-110"/>
              <a:t> </a:t>
            </a:r>
            <a:r>
              <a:rPr dirty="0" spc="-225"/>
              <a:t>digitaler</a:t>
            </a:r>
            <a:r>
              <a:rPr dirty="0" spc="-85"/>
              <a:t> </a:t>
            </a:r>
            <a:r>
              <a:rPr dirty="0" spc="-235"/>
              <a:t>Tools</a:t>
            </a:r>
            <a:r>
              <a:rPr dirty="0" spc="-155"/>
              <a:t> </a:t>
            </a:r>
            <a:r>
              <a:rPr dirty="0" spc="-90"/>
              <a:t>am </a:t>
            </a:r>
            <a:r>
              <a:rPr dirty="0" spc="-204"/>
              <a:t>Arbeitsplatz</a:t>
            </a:r>
            <a:r>
              <a:rPr dirty="0" spc="-55"/>
              <a:t> </a:t>
            </a:r>
            <a:r>
              <a:rPr dirty="0" spc="-165"/>
              <a:t>zu</a:t>
            </a:r>
            <a:r>
              <a:rPr dirty="0" spc="-95"/>
              <a:t> </a:t>
            </a:r>
            <a:r>
              <a:rPr dirty="0" spc="-340"/>
              <a:t>beachten?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9325" y="1430858"/>
            <a:ext cx="7760334" cy="3486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Achten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Auswahl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6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darauf,</a:t>
            </a:r>
            <a:r>
              <a:rPr dirty="0" sz="16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dass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GDPR-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konform</a:t>
            </a:r>
            <a:r>
              <a:rPr dirty="0" sz="1600" spc="370" b="1">
                <a:solidFill>
                  <a:srgbClr val="379C73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sind,</a:t>
            </a:r>
            <a:r>
              <a:rPr dirty="0" sz="1600" spc="3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3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3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starke</a:t>
            </a:r>
            <a:r>
              <a:rPr dirty="0" sz="1600" spc="370" b="1">
                <a:solidFill>
                  <a:srgbClr val="379C73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Verschlüsselung</a:t>
            </a:r>
            <a:r>
              <a:rPr dirty="0" sz="1600" spc="370" b="1">
                <a:solidFill>
                  <a:srgbClr val="379C73"/>
                </a:solidFill>
                <a:latin typeface="Arial"/>
                <a:cs typeface="Arial"/>
              </a:rPr>
              <a:t>  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und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Zugangskontrollen</a:t>
            </a:r>
            <a:r>
              <a:rPr dirty="0" sz="1600" spc="23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verfügen</a:t>
            </a:r>
            <a:r>
              <a:rPr dirty="0" sz="1600" spc="24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spezifischen</a:t>
            </a:r>
            <a:r>
              <a:rPr dirty="0" sz="1600" spc="229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Datenschutz-</a:t>
            </a:r>
            <a:r>
              <a:rPr dirty="0" sz="1600" spc="229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und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Datensicherheitsrichtlinien</a:t>
            </a:r>
            <a:r>
              <a:rPr dirty="0" sz="1600" spc="33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Ihres</a:t>
            </a:r>
            <a:r>
              <a:rPr dirty="0" sz="1600" spc="33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Unternehmens</a:t>
            </a:r>
            <a:r>
              <a:rPr dirty="0" sz="1600" spc="33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übereinstimmen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gewährleisten.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Ihrem Unternehmen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unsicher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sind,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wenden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600" spc="2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sich</a:t>
            </a:r>
            <a:r>
              <a:rPr dirty="0" sz="1600" spc="229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an</a:t>
            </a:r>
            <a:r>
              <a:rPr dirty="0" sz="1600" spc="2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Ihren</a:t>
            </a:r>
            <a:r>
              <a:rPr dirty="0" sz="1600" spc="2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Vorgesetzten</a:t>
            </a:r>
            <a:r>
              <a:rPr dirty="0" sz="1600" spc="2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600" spc="2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Ihre</a:t>
            </a:r>
            <a:r>
              <a:rPr dirty="0" sz="1600" spc="2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IT-Abteilung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sicherzustellen,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dass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Vorschriften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einhalten.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600">
              <a:latin typeface="Arial"/>
              <a:cs typeface="Arial"/>
            </a:endParaRPr>
          </a:p>
          <a:p>
            <a:pPr algn="ctr" marL="443865" marR="440055" indent="127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deren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Bedeutung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8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erfahren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möchten,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lesen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5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903" y="2942863"/>
            <a:ext cx="2540948" cy="211130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88107" y="1630426"/>
            <a:ext cx="5797550" cy="2522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zusammenarbeiten. Zum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Kalender-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auf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synchronisiert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Kolleg:innen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teilen.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 Sie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Berichte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erstellen,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Kolleg:innen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kombiniert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Patientenakte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gespeichert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23125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Interoperabilität</a:t>
            </a:r>
            <a:r>
              <a:rPr dirty="0" spc="-30"/>
              <a:t> </a:t>
            </a:r>
            <a:r>
              <a:rPr dirty="0" spc="-150"/>
              <a:t>mit</a:t>
            </a:r>
            <a:r>
              <a:rPr dirty="0" spc="-95"/>
              <a:t> </a:t>
            </a:r>
            <a:r>
              <a:rPr dirty="0" spc="-240"/>
              <a:t>anderen</a:t>
            </a:r>
            <a:r>
              <a:rPr dirty="0" spc="-90"/>
              <a:t> </a:t>
            </a:r>
            <a:r>
              <a:rPr dirty="0" spc="-200"/>
              <a:t>digitalen</a:t>
            </a:r>
          </a:p>
          <a:p>
            <a:pPr marL="12700">
              <a:lnSpc>
                <a:spcPct val="100000"/>
              </a:lnSpc>
            </a:pPr>
            <a:r>
              <a:rPr dirty="0" spc="-160"/>
              <a:t>Technologien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62298" y="991209"/>
            <a:ext cx="4601845" cy="361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915" marR="5080" indent="-196850">
              <a:lnSpc>
                <a:spcPct val="140100"/>
              </a:lnSpc>
              <a:spcBef>
                <a:spcPts val="100"/>
              </a:spcBef>
              <a:buChar char="•"/>
              <a:tabLst>
                <a:tab pos="20891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7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Pflegekraft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vereinbaren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App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übermitteln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auch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Berichte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dieselbe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App.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Kolleg:innen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17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Diskussionen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zugreifen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daran</a:t>
            </a:r>
            <a:r>
              <a:rPr dirty="0" sz="17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teilnehmen.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  <a:buClr>
                <a:srgbClr val="585858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208915" marR="34925" indent="-196850">
              <a:lnSpc>
                <a:spcPct val="140000"/>
              </a:lnSpc>
              <a:buChar char="•"/>
              <a:tabLst>
                <a:tab pos="20891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Dies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verbessert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zwischen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Kolleg:innen,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beteiligten Familienmitgliedern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Fachleuten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benutzerfreundliche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Schnittstelle.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426" y="239648"/>
            <a:ext cx="80022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0">
                <a:solidFill>
                  <a:srgbClr val="FFFFFF"/>
                </a:solidFill>
              </a:rPr>
              <a:t>Best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254">
                <a:solidFill>
                  <a:srgbClr val="FFFFFF"/>
                </a:solidFill>
              </a:rPr>
              <a:t>Practice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229">
                <a:solidFill>
                  <a:srgbClr val="FFFFFF"/>
                </a:solidFill>
              </a:rPr>
              <a:t>bei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175">
                <a:solidFill>
                  <a:srgbClr val="FFFFFF"/>
                </a:solidFill>
              </a:rPr>
              <a:t>der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45">
                <a:solidFill>
                  <a:srgbClr val="FFFFFF"/>
                </a:solidFill>
              </a:rPr>
              <a:t>Verwendung</a:t>
            </a:r>
            <a:r>
              <a:rPr dirty="0" sz="2500" spc="-45">
                <a:solidFill>
                  <a:srgbClr val="FFFFFF"/>
                </a:solidFill>
              </a:rPr>
              <a:t> </a:t>
            </a:r>
            <a:r>
              <a:rPr dirty="0" sz="2500" spc="-235">
                <a:solidFill>
                  <a:srgbClr val="FFFFFF"/>
                </a:solidFill>
              </a:rPr>
              <a:t>von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65">
                <a:solidFill>
                  <a:srgbClr val="FFFFFF"/>
                </a:solidFill>
              </a:rPr>
              <a:t>Pflegesoftware</a:t>
            </a:r>
            <a:endParaRPr sz="25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158239"/>
            <a:ext cx="3131819" cy="31318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4122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200" spc="-220">
                <a:solidFill>
                  <a:srgbClr val="FFFFFF"/>
                </a:solidFill>
              </a:rPr>
              <a:t>Sichere</a:t>
            </a:r>
            <a:r>
              <a:rPr dirty="0" sz="2200" spc="-65">
                <a:solidFill>
                  <a:srgbClr val="FFFFFF"/>
                </a:solidFill>
              </a:rPr>
              <a:t> </a:t>
            </a:r>
            <a:r>
              <a:rPr dirty="0" sz="2200" spc="-190">
                <a:solidFill>
                  <a:srgbClr val="FFFFFF"/>
                </a:solidFill>
              </a:rPr>
              <a:t>Kommunikation</a:t>
            </a:r>
            <a:r>
              <a:rPr dirty="0" sz="2200" spc="-10">
                <a:solidFill>
                  <a:srgbClr val="FFFFFF"/>
                </a:solidFill>
              </a:rPr>
              <a:t> </a:t>
            </a:r>
            <a:r>
              <a:rPr dirty="0" sz="2200" spc="-210">
                <a:solidFill>
                  <a:srgbClr val="FFFFFF"/>
                </a:solidFill>
              </a:rPr>
              <a:t>am</a:t>
            </a:r>
            <a:r>
              <a:rPr dirty="0" sz="2200" spc="-50">
                <a:solidFill>
                  <a:srgbClr val="FFFFFF"/>
                </a:solidFill>
              </a:rPr>
              <a:t> </a:t>
            </a:r>
            <a:r>
              <a:rPr dirty="0" sz="2200" spc="-140">
                <a:solidFill>
                  <a:srgbClr val="FFFFFF"/>
                </a:solidFill>
              </a:rPr>
              <a:t>Arbeitsplatz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1626235"/>
            <a:ext cx="587819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163445" algn="l"/>
              </a:tabLst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Warum</a:t>
            </a:r>
            <a:r>
              <a:rPr dirty="0" sz="48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ist</a:t>
            </a:r>
            <a:r>
              <a:rPr dirty="0" sz="48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sichere Kommunikation</a:t>
            </a:r>
            <a:r>
              <a:rPr dirty="0" sz="4800" spc="-2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am </a:t>
            </a:r>
            <a:r>
              <a:rPr dirty="0" sz="4800" spc="-35" b="1">
                <a:solidFill>
                  <a:srgbClr val="3E3E3E"/>
                </a:solidFill>
                <a:latin typeface="Arial"/>
                <a:cs typeface="Arial"/>
              </a:rPr>
              <a:t>Arbeit</a:t>
            </a:r>
            <a:r>
              <a:rPr dirty="0" sz="4800" spc="-2685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baseline="300925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0092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platz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wichtig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2412" y="1414373"/>
            <a:ext cx="792480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40000"/>
              </a:lnSpc>
              <a:spcBef>
                <a:spcPts val="100"/>
              </a:spcBef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Eine</a:t>
            </a:r>
            <a:r>
              <a:rPr dirty="0" sz="20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sichere</a:t>
            </a:r>
            <a:r>
              <a:rPr dirty="0" sz="20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Kommunikation</a:t>
            </a:r>
            <a:r>
              <a:rPr dirty="0" sz="20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im</a:t>
            </a:r>
            <a:r>
              <a:rPr dirty="0" sz="20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Gesundheitswesen</a:t>
            </a:r>
            <a:r>
              <a:rPr dirty="0" sz="20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von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entscheidender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Bedeutung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Patientendaten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Gewährleistung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klarer,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fehlerfreier</a:t>
            </a:r>
            <a:r>
              <a:rPr dirty="0" sz="20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Interaktionen.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802" y="272287"/>
            <a:ext cx="5845810" cy="79184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500" spc="-50">
                <a:solidFill>
                  <a:srgbClr val="379C73"/>
                </a:solidFill>
                <a:latin typeface="Arial Black"/>
                <a:cs typeface="Arial Black"/>
              </a:rPr>
              <a:t>Warum</a:t>
            </a:r>
            <a:r>
              <a:rPr dirty="0" sz="2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379C73"/>
                </a:solidFill>
                <a:latin typeface="Arial Black"/>
                <a:cs typeface="Arial Black"/>
              </a:rPr>
              <a:t>ist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65">
                <a:solidFill>
                  <a:srgbClr val="379C73"/>
                </a:solidFill>
                <a:latin typeface="Arial Black"/>
                <a:cs typeface="Arial Black"/>
              </a:rPr>
              <a:t>sichere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Kommunikation</a:t>
            </a:r>
            <a:r>
              <a:rPr dirty="0" sz="2500" spc="-5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50">
                <a:solidFill>
                  <a:srgbClr val="379C73"/>
                </a:solidFill>
                <a:latin typeface="Arial Black"/>
                <a:cs typeface="Arial Black"/>
              </a:rPr>
              <a:t>am </a:t>
            </a:r>
            <a:r>
              <a:rPr dirty="0" sz="2500" spc="-190">
                <a:solidFill>
                  <a:srgbClr val="379C73"/>
                </a:solidFill>
                <a:latin typeface="Arial Black"/>
                <a:cs typeface="Arial Black"/>
              </a:rPr>
              <a:t>Arbeitsplatz</a:t>
            </a:r>
            <a:r>
              <a:rPr dirty="0" sz="2500" spc="-2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20">
                <a:solidFill>
                  <a:srgbClr val="379C73"/>
                </a:solidFill>
                <a:latin typeface="Arial Black"/>
                <a:cs typeface="Arial Black"/>
              </a:rPr>
              <a:t>wichtig?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2775204"/>
            <a:ext cx="3287267" cy="21915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767" y="1705878"/>
            <a:ext cx="8140700" cy="33134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10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2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22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einfache</a:t>
            </a:r>
            <a:r>
              <a:rPr dirty="0" sz="22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2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schnelle</a:t>
            </a:r>
            <a:r>
              <a:rPr dirty="0" sz="22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2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unter</a:t>
            </a:r>
            <a:r>
              <a:rPr dirty="0" sz="22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Kollegen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22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2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22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22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2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Messaging-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22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sicher</a:t>
            </a:r>
            <a:r>
              <a:rPr dirty="0" sz="22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schriftliche</a:t>
            </a:r>
            <a:r>
              <a:rPr dirty="0" sz="2200" spc="4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200" spc="4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200" spc="4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Videokonferenzen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genutzt</a:t>
            </a:r>
            <a:r>
              <a:rPr dirty="0" sz="2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2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können.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200">
              <a:latin typeface="Arial"/>
              <a:cs typeface="Arial"/>
            </a:endParaRPr>
          </a:p>
          <a:p>
            <a:pPr marL="3527425" marR="554990" indent="-2971165">
              <a:lnSpc>
                <a:spcPct val="140000"/>
              </a:lnSpc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Hier</a:t>
            </a:r>
            <a:r>
              <a:rPr dirty="0" sz="2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sehen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2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einige</a:t>
            </a:r>
            <a:r>
              <a:rPr dirty="0" sz="2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Beispiele,</a:t>
            </a:r>
            <a:r>
              <a:rPr dirty="0" sz="2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2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2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ausprobieren können!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584581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500" spc="-50"/>
              <a:t>Warum</a:t>
            </a:r>
            <a:r>
              <a:rPr dirty="0" sz="2500" spc="-80"/>
              <a:t> </a:t>
            </a:r>
            <a:r>
              <a:rPr dirty="0" sz="2500" spc="-250"/>
              <a:t>ist</a:t>
            </a:r>
            <a:r>
              <a:rPr dirty="0" sz="2500" spc="-105"/>
              <a:t> </a:t>
            </a:r>
            <a:r>
              <a:rPr dirty="0" sz="2500" spc="-265"/>
              <a:t>sichere</a:t>
            </a:r>
            <a:r>
              <a:rPr dirty="0" sz="2500" spc="-105"/>
              <a:t> </a:t>
            </a:r>
            <a:r>
              <a:rPr dirty="0" sz="2500" spc="-215"/>
              <a:t>Kommunikation</a:t>
            </a:r>
            <a:r>
              <a:rPr dirty="0" sz="2500" spc="-50"/>
              <a:t> </a:t>
            </a:r>
            <a:r>
              <a:rPr dirty="0" sz="2500" spc="-150"/>
              <a:t>am </a:t>
            </a:r>
            <a:r>
              <a:rPr dirty="0" sz="2500" spc="-190"/>
              <a:t>Arbeitsplatz</a:t>
            </a:r>
            <a:r>
              <a:rPr dirty="0" sz="2500" spc="-20"/>
              <a:t> </a:t>
            </a:r>
            <a:r>
              <a:rPr dirty="0" sz="2500" spc="-320"/>
              <a:t>wichtig?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491680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Tools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im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85">
                <a:solidFill>
                  <a:srgbClr val="FFC000"/>
                </a:solidFill>
              </a:rPr>
              <a:t>Gesundheitswesen</a:t>
            </a:r>
            <a:r>
              <a:rPr dirty="0" sz="1600" spc="20">
                <a:solidFill>
                  <a:srgbClr val="FFC000"/>
                </a:solidFill>
              </a:rPr>
              <a:t> </a:t>
            </a:r>
            <a:r>
              <a:rPr dirty="0" sz="1600" spc="-70">
                <a:solidFill>
                  <a:srgbClr val="FFC000"/>
                </a:solidFill>
              </a:rPr>
              <a:t>zur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Verwaltung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35">
                <a:solidFill>
                  <a:srgbClr val="FFC000"/>
                </a:solidFill>
              </a:rPr>
              <a:t>und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867525"/>
            <a:ext cx="3445510" cy="58674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Organisation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der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Pflege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-90">
                <a:solidFill>
                  <a:srgbClr val="585858"/>
                </a:solidFill>
                <a:latin typeface="Verdana"/>
                <a:cs typeface="Verdana"/>
              </a:rPr>
              <a:t>Welche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digitalen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Tools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könnten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Sie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bei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der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Arbeit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nutzen?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1691766"/>
            <a:ext cx="4845685" cy="1237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Anwendung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digitaler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Tools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Sicherheitsaspekte</a:t>
            </a:r>
            <a:endParaRPr sz="1600">
              <a:latin typeface="Arial Black"/>
              <a:cs typeface="Arial Black"/>
            </a:endParaRPr>
          </a:p>
          <a:p>
            <a:pPr marL="414655" marR="1391285" indent="-178435">
              <a:lnSpc>
                <a:spcPct val="101000"/>
              </a:lnSpc>
              <a:spcBef>
                <a:spcPts val="88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Arbeitsplatz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beachten?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Sichere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Kommunikation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am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Arbeitsplatz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35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Warum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ist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sichere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Arbeitsplatz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wichtig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2087" y="3308984"/>
            <a:ext cx="4991735" cy="1292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Installieren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von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digitalen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Tools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auf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Ihren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Geräten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Wie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können</a:t>
            </a: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Sie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diese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Tools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auf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Ihren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Geräten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installieren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Font typeface="Arial"/>
              <a:buChar char="•"/>
            </a:pPr>
            <a:endParaRPr sz="1000">
              <a:latin typeface="Verdana"/>
              <a:cs typeface="Verdana"/>
            </a:endParaRPr>
          </a:p>
          <a:p>
            <a:pPr marL="29209">
              <a:lnSpc>
                <a:spcPct val="100000"/>
              </a:lnSpc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Übung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zur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Selbstreflexion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Zeit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Selbstreflexion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20992" y="2135251"/>
            <a:ext cx="20142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3375">
              <a:lnSpc>
                <a:spcPct val="100000"/>
              </a:lnSpc>
              <a:spcBef>
                <a:spcPts val="100"/>
              </a:spcBef>
            </a:pPr>
            <a:r>
              <a:rPr dirty="0" sz="3000" spc="-265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295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3132" y="2443073"/>
            <a:ext cx="695579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2540">
              <a:lnSpc>
                <a:spcPct val="14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dürfen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Messaging-Apps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Arbeitsplatz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verwendet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Datenschutzgründen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Einschränkungen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802" y="272287"/>
            <a:ext cx="7002780" cy="15100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Welche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digitalen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379C73"/>
                </a:solidFill>
                <a:latin typeface="Arial Black"/>
                <a:cs typeface="Arial Black"/>
              </a:rPr>
              <a:t>Tools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379C73"/>
                </a:solidFill>
                <a:latin typeface="Arial Black"/>
                <a:cs typeface="Arial Black"/>
              </a:rPr>
              <a:t>können</a:t>
            </a:r>
            <a:r>
              <a:rPr dirty="0" sz="2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60">
                <a:solidFill>
                  <a:srgbClr val="379C73"/>
                </a:solidFill>
                <a:latin typeface="Arial Black"/>
                <a:cs typeface="Arial Black"/>
              </a:rPr>
              <a:t>Sie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379C73"/>
                </a:solidFill>
                <a:latin typeface="Arial Black"/>
                <a:cs typeface="Arial Black"/>
              </a:rPr>
              <a:t>für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">
                <a:solidFill>
                  <a:srgbClr val="379C73"/>
                </a:solidFill>
                <a:latin typeface="Arial Black"/>
                <a:cs typeface="Arial Black"/>
              </a:rPr>
              <a:t>eine </a:t>
            </a:r>
            <a:r>
              <a:rPr dirty="0" sz="2500" spc="-265">
                <a:solidFill>
                  <a:srgbClr val="379C73"/>
                </a:solidFill>
                <a:latin typeface="Arial Black"/>
                <a:cs typeface="Arial Black"/>
              </a:rPr>
              <a:t>sichere</a:t>
            </a:r>
            <a:r>
              <a:rPr dirty="0" sz="25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Kommunikation</a:t>
            </a:r>
            <a:r>
              <a:rPr dirty="0" sz="2500" spc="-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35">
                <a:solidFill>
                  <a:srgbClr val="379C73"/>
                </a:solidFill>
                <a:latin typeface="Arial Black"/>
                <a:cs typeface="Arial Black"/>
              </a:rPr>
              <a:t>mit</a:t>
            </a:r>
            <a:r>
              <a:rPr dirty="0" sz="2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379C73"/>
                </a:solidFill>
                <a:latin typeface="Arial Black"/>
                <a:cs typeface="Arial Black"/>
              </a:rPr>
              <a:t>Ihren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Kolleg:innen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nutzen?</a:t>
            </a:r>
            <a:endParaRPr sz="2500">
              <a:latin typeface="Arial Black"/>
              <a:cs typeface="Arial Black"/>
            </a:endParaRPr>
          </a:p>
          <a:p>
            <a:pPr algn="ctr" marL="282575">
              <a:lnSpc>
                <a:spcPct val="100000"/>
              </a:lnSpc>
              <a:spcBef>
                <a:spcPts val="254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Messaging-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2735" y="1450670"/>
            <a:ext cx="8200390" cy="1588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8892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Messaging-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183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zwei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Messaging-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konform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von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Pflegekräften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häufig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schnelle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einfache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zwischen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Kollegen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Arbeitsplatz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genutzt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werden: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7523" y="3112007"/>
            <a:ext cx="1656588" cy="16565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0723" y="3112007"/>
            <a:ext cx="1656587" cy="16565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736595" y="4898542"/>
            <a:ext cx="756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9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13272" y="4911953"/>
            <a:ext cx="4914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MedText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02780" cy="117284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2500" spc="-175"/>
              <a:t>Welche</a:t>
            </a:r>
            <a:r>
              <a:rPr dirty="0" sz="2500" spc="-105"/>
              <a:t> </a:t>
            </a:r>
            <a:r>
              <a:rPr dirty="0" sz="2500" spc="-229"/>
              <a:t>digitalen</a:t>
            </a:r>
            <a:r>
              <a:rPr dirty="0" sz="2500" spc="-65"/>
              <a:t> </a:t>
            </a:r>
            <a:r>
              <a:rPr dirty="0" sz="2500" spc="-210"/>
              <a:t>Tools</a:t>
            </a:r>
            <a:r>
              <a:rPr dirty="0" sz="2500" spc="-105"/>
              <a:t> </a:t>
            </a:r>
            <a:r>
              <a:rPr dirty="0" sz="2500" spc="-250"/>
              <a:t>können</a:t>
            </a:r>
            <a:r>
              <a:rPr dirty="0" sz="2500" spc="-80"/>
              <a:t> </a:t>
            </a:r>
            <a:r>
              <a:rPr dirty="0" sz="2500" spc="-260"/>
              <a:t>Sie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00"/>
              <a:t> </a:t>
            </a:r>
            <a:r>
              <a:rPr dirty="0" sz="2500" spc="-20"/>
              <a:t>eine </a:t>
            </a:r>
            <a:r>
              <a:rPr dirty="0" sz="2500" spc="-265"/>
              <a:t>sichere</a:t>
            </a:r>
            <a:r>
              <a:rPr dirty="0" sz="2500" spc="-85"/>
              <a:t> </a:t>
            </a:r>
            <a:r>
              <a:rPr dirty="0" sz="2500" spc="-215"/>
              <a:t>Kommunikation</a:t>
            </a:r>
            <a:r>
              <a:rPr dirty="0" sz="2500" spc="-30"/>
              <a:t> </a:t>
            </a:r>
            <a:r>
              <a:rPr dirty="0" sz="2500" spc="-135"/>
              <a:t>mit</a:t>
            </a:r>
            <a:r>
              <a:rPr dirty="0" sz="2500" spc="-80"/>
              <a:t> </a:t>
            </a:r>
            <a:r>
              <a:rPr dirty="0" sz="2500" spc="-180"/>
              <a:t>Ihren</a:t>
            </a:r>
            <a:r>
              <a:rPr dirty="0" sz="2500" spc="-65"/>
              <a:t> </a:t>
            </a:r>
            <a:r>
              <a:rPr dirty="0" sz="2500" spc="-215"/>
              <a:t>Kolleg:innen </a:t>
            </a:r>
            <a:r>
              <a:rPr dirty="0" sz="2500" spc="-114"/>
              <a:t>nutzen?</a:t>
            </a:r>
            <a:endParaRPr sz="2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5472" y="2172970"/>
            <a:ext cx="515112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14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r>
              <a:rPr dirty="0" sz="14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verbessert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sichere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zwischen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medizinischen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Fachkräften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Ende-zu-Ende-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Verschlüsselung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Nachrichten,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Sprach-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Videoanrufe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sowie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geschützte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Medienbibliothek.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erleichtert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Verwaltung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Patientenfällen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durch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organisierte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Chats,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PDFs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exportiert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bietet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Fotobearbeitungswerkzeuge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Vertraulichkeit.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4287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Darüber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hinaus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enthält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medizinisches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Verzeichnis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die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Vernetzung,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anpassbare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Verfügbarkeitsstatus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einen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Dunkelmodus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Nacht.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0940" y="1751428"/>
            <a:ext cx="2756058" cy="29459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02780" cy="1510030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2500" spc="-175"/>
              <a:t>Welche</a:t>
            </a:r>
            <a:r>
              <a:rPr dirty="0" sz="2500" spc="-105"/>
              <a:t> </a:t>
            </a:r>
            <a:r>
              <a:rPr dirty="0" sz="2500" spc="-229"/>
              <a:t>digitalen</a:t>
            </a:r>
            <a:r>
              <a:rPr dirty="0" sz="2500" spc="-65"/>
              <a:t> </a:t>
            </a:r>
            <a:r>
              <a:rPr dirty="0" sz="2500" spc="-210"/>
              <a:t>Tools</a:t>
            </a:r>
            <a:r>
              <a:rPr dirty="0" sz="2500" spc="-105"/>
              <a:t> </a:t>
            </a:r>
            <a:r>
              <a:rPr dirty="0" sz="2500" spc="-250"/>
              <a:t>können</a:t>
            </a:r>
            <a:r>
              <a:rPr dirty="0" sz="2500" spc="-80"/>
              <a:t> </a:t>
            </a:r>
            <a:r>
              <a:rPr dirty="0" sz="2500" spc="-260"/>
              <a:t>Sie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00"/>
              <a:t> </a:t>
            </a:r>
            <a:r>
              <a:rPr dirty="0" sz="2500" spc="-20"/>
              <a:t>eine </a:t>
            </a:r>
            <a:r>
              <a:rPr dirty="0" sz="2500" spc="-265"/>
              <a:t>sichere</a:t>
            </a:r>
            <a:r>
              <a:rPr dirty="0" sz="2500" spc="-85"/>
              <a:t> </a:t>
            </a:r>
            <a:r>
              <a:rPr dirty="0" sz="2500" spc="-215"/>
              <a:t>Kommunikation</a:t>
            </a:r>
            <a:r>
              <a:rPr dirty="0" sz="2500" spc="-30"/>
              <a:t> </a:t>
            </a:r>
            <a:r>
              <a:rPr dirty="0" sz="2500" spc="-135"/>
              <a:t>mit</a:t>
            </a:r>
            <a:r>
              <a:rPr dirty="0" sz="2500" spc="-80"/>
              <a:t> </a:t>
            </a:r>
            <a:r>
              <a:rPr dirty="0" sz="2500" spc="-180"/>
              <a:t>Ihren</a:t>
            </a:r>
            <a:r>
              <a:rPr dirty="0" sz="2500" spc="-65"/>
              <a:t> </a:t>
            </a:r>
            <a:r>
              <a:rPr dirty="0" sz="2500" spc="-215"/>
              <a:t>Kolleg:innen </a:t>
            </a:r>
            <a:r>
              <a:rPr dirty="0" sz="2500" spc="-114"/>
              <a:t>nutzen?</a:t>
            </a:r>
            <a:endParaRPr sz="2500"/>
          </a:p>
          <a:p>
            <a:pPr algn="ctr" marL="282575">
              <a:lnSpc>
                <a:spcPct val="100000"/>
              </a:lnSpc>
              <a:spcBef>
                <a:spcPts val="254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Messaging-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03517" y="4891836"/>
            <a:ext cx="76073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Image by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siilo.com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0738" y="1296301"/>
            <a:ext cx="6090920" cy="2659380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2754630">
              <a:lnSpc>
                <a:spcPct val="100000"/>
              </a:lnSpc>
              <a:spcBef>
                <a:spcPts val="1320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Messaging-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10"/>
              </a:spcBef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MedText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konforme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Kommunikations-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Angehörige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Gesundheitsberufe,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schnellen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sicheren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15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Patienteninformationen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Schwerpunkt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Datenschutz ermöglicht.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>
              <a:latin typeface="Arial"/>
              <a:cs typeface="Arial"/>
            </a:endParaRPr>
          </a:p>
          <a:p>
            <a:pPr marL="12700" marR="31242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geräteübergreifend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zugänglich,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besonderen Kommunikationsbedürfnisse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Gesundheitswesens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zugeschnitten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verfügt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einfache,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intuitive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Benutzeroberfläche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robusten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Sicherheitsmaßnahmen.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0738" y="4158488"/>
            <a:ext cx="539178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wichtigsten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gehören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vielseitige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Messaging-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Optionen,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Priorisierung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dringender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Mitteilungen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sowie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Teamarbeit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organisationsübergreifender Zusammenarbeit.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58990" y="4880559"/>
            <a:ext cx="8521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Image by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medtext.eu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8597" y="1087441"/>
            <a:ext cx="1956707" cy="37251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02780" cy="117284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2500" spc="-175"/>
              <a:t>Welche</a:t>
            </a:r>
            <a:r>
              <a:rPr dirty="0" sz="2500" spc="-105"/>
              <a:t> </a:t>
            </a:r>
            <a:r>
              <a:rPr dirty="0" sz="2500" spc="-229"/>
              <a:t>digitalen</a:t>
            </a:r>
            <a:r>
              <a:rPr dirty="0" sz="2500" spc="-65"/>
              <a:t> </a:t>
            </a:r>
            <a:r>
              <a:rPr dirty="0" sz="2500" spc="-210"/>
              <a:t>Tools</a:t>
            </a:r>
            <a:r>
              <a:rPr dirty="0" sz="2500" spc="-105"/>
              <a:t> </a:t>
            </a:r>
            <a:r>
              <a:rPr dirty="0" sz="2500" spc="-250"/>
              <a:t>können</a:t>
            </a:r>
            <a:r>
              <a:rPr dirty="0" sz="2500" spc="-80"/>
              <a:t> </a:t>
            </a:r>
            <a:r>
              <a:rPr dirty="0" sz="2500" spc="-260"/>
              <a:t>Sie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00"/>
              <a:t> </a:t>
            </a:r>
            <a:r>
              <a:rPr dirty="0" sz="2500" spc="-20"/>
              <a:t>eine </a:t>
            </a:r>
            <a:r>
              <a:rPr dirty="0" sz="2500" spc="-265"/>
              <a:t>sichere</a:t>
            </a:r>
            <a:r>
              <a:rPr dirty="0" sz="2500" spc="-85"/>
              <a:t> </a:t>
            </a:r>
            <a:r>
              <a:rPr dirty="0" sz="2500" spc="-215"/>
              <a:t>Kommunikation</a:t>
            </a:r>
            <a:r>
              <a:rPr dirty="0" sz="2500" spc="-30"/>
              <a:t> </a:t>
            </a:r>
            <a:r>
              <a:rPr dirty="0" sz="2500" spc="-135"/>
              <a:t>mit</a:t>
            </a:r>
            <a:r>
              <a:rPr dirty="0" sz="2500" spc="-80"/>
              <a:t> </a:t>
            </a:r>
            <a:r>
              <a:rPr dirty="0" sz="2500" spc="-180"/>
              <a:t>Ihren</a:t>
            </a:r>
            <a:r>
              <a:rPr dirty="0" sz="2500" spc="-65"/>
              <a:t> </a:t>
            </a:r>
            <a:r>
              <a:rPr dirty="0" sz="2500" spc="-215"/>
              <a:t>Kolleg:innen </a:t>
            </a:r>
            <a:r>
              <a:rPr dirty="0" sz="2500" spc="-114"/>
              <a:t>nutzen?</a:t>
            </a:r>
            <a:endParaRPr sz="2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Microsoft</a:t>
            </a:r>
            <a:r>
              <a:rPr dirty="0" sz="1800" spc="2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HoloLens</a:t>
            </a:r>
            <a:r>
              <a:rPr dirty="0" sz="1800" spc="2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/>
              <a:t>ist</a:t>
            </a:r>
            <a:r>
              <a:rPr dirty="0" sz="1800" spc="229"/>
              <a:t> </a:t>
            </a:r>
            <a:r>
              <a:rPr dirty="0" sz="1800"/>
              <a:t>ein</a:t>
            </a:r>
            <a:r>
              <a:rPr dirty="0" sz="1800" spc="229"/>
              <a:t> </a:t>
            </a:r>
            <a:r>
              <a:rPr dirty="0" sz="1800"/>
              <a:t>von</a:t>
            </a:r>
            <a:r>
              <a:rPr dirty="0" sz="1800" spc="229"/>
              <a:t> </a:t>
            </a:r>
            <a:r>
              <a:rPr dirty="0" sz="1800" spc="-10"/>
              <a:t>Microsoft </a:t>
            </a:r>
            <a:r>
              <a:rPr dirty="0" sz="1800"/>
              <a:t>entwickeltes</a:t>
            </a:r>
            <a:r>
              <a:rPr dirty="0" sz="1800" spc="240"/>
              <a:t> </a:t>
            </a:r>
            <a:r>
              <a:rPr dirty="0" sz="1800"/>
              <a:t>und</a:t>
            </a:r>
            <a:r>
              <a:rPr dirty="0" sz="1800" spc="229"/>
              <a:t> </a:t>
            </a:r>
            <a:r>
              <a:rPr dirty="0" sz="1800"/>
              <a:t>hergestelltes</a:t>
            </a:r>
            <a:r>
              <a:rPr dirty="0" sz="1800" spc="245"/>
              <a:t> </a:t>
            </a:r>
            <a:r>
              <a:rPr dirty="0" sz="1800" spc="-10"/>
              <a:t>Augmented </a:t>
            </a:r>
            <a:r>
              <a:rPr dirty="0" sz="1800"/>
              <a:t>Reality</a:t>
            </a:r>
            <a:r>
              <a:rPr dirty="0" sz="1800" spc="-20"/>
              <a:t> </a:t>
            </a:r>
            <a:r>
              <a:rPr dirty="0" sz="1800"/>
              <a:t>(AR)/Mixed</a:t>
            </a:r>
            <a:r>
              <a:rPr dirty="0" sz="1800" spc="-20"/>
              <a:t> </a:t>
            </a:r>
            <a:r>
              <a:rPr dirty="0" sz="1800"/>
              <a:t>Reality</a:t>
            </a:r>
            <a:r>
              <a:rPr dirty="0" sz="1800" spc="-20"/>
              <a:t> (MR)-</a:t>
            </a:r>
            <a:r>
              <a:rPr dirty="0" sz="1800" spc="-10"/>
              <a:t>Headset.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1802" y="272287"/>
            <a:ext cx="7002780" cy="15100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Welche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digitalen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379C73"/>
                </a:solidFill>
                <a:latin typeface="Arial Black"/>
                <a:cs typeface="Arial Black"/>
              </a:rPr>
              <a:t>Tools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379C73"/>
                </a:solidFill>
                <a:latin typeface="Arial Black"/>
                <a:cs typeface="Arial Black"/>
              </a:rPr>
              <a:t>können</a:t>
            </a:r>
            <a:r>
              <a:rPr dirty="0" sz="2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60">
                <a:solidFill>
                  <a:srgbClr val="379C73"/>
                </a:solidFill>
                <a:latin typeface="Arial Black"/>
                <a:cs typeface="Arial Black"/>
              </a:rPr>
              <a:t>Sie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379C73"/>
                </a:solidFill>
                <a:latin typeface="Arial Black"/>
                <a:cs typeface="Arial Black"/>
              </a:rPr>
              <a:t>für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">
                <a:solidFill>
                  <a:srgbClr val="379C73"/>
                </a:solidFill>
                <a:latin typeface="Arial Black"/>
                <a:cs typeface="Arial Black"/>
              </a:rPr>
              <a:t>eine </a:t>
            </a:r>
            <a:r>
              <a:rPr dirty="0" sz="2500" spc="-265">
                <a:solidFill>
                  <a:srgbClr val="379C73"/>
                </a:solidFill>
                <a:latin typeface="Arial Black"/>
                <a:cs typeface="Arial Black"/>
              </a:rPr>
              <a:t>sichere</a:t>
            </a:r>
            <a:r>
              <a:rPr dirty="0" sz="25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Kommunikation</a:t>
            </a:r>
            <a:r>
              <a:rPr dirty="0" sz="2500" spc="-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35">
                <a:solidFill>
                  <a:srgbClr val="379C73"/>
                </a:solidFill>
                <a:latin typeface="Arial Black"/>
                <a:cs typeface="Arial Black"/>
              </a:rPr>
              <a:t>mit</a:t>
            </a:r>
            <a:r>
              <a:rPr dirty="0" sz="2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379C73"/>
                </a:solidFill>
                <a:latin typeface="Arial Black"/>
                <a:cs typeface="Arial Black"/>
              </a:rPr>
              <a:t>Ihren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Kolleg:innen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nutzen?</a:t>
            </a:r>
            <a:endParaRPr sz="2500">
              <a:latin typeface="Arial Black"/>
              <a:cs typeface="Arial Black"/>
            </a:endParaRPr>
          </a:p>
          <a:p>
            <a:pPr algn="ctr" marL="282575">
              <a:lnSpc>
                <a:spcPct val="100000"/>
              </a:lnSpc>
              <a:spcBef>
                <a:spcPts val="254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5420" y="2432304"/>
            <a:ext cx="3564635" cy="237744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98893" y="4902809"/>
            <a:ext cx="7747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Image by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454" y="1450670"/>
            <a:ext cx="8464550" cy="3594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93599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49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Gerät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ermöglicht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gemeinsame</a:t>
            </a:r>
            <a:r>
              <a:rPr dirty="0" sz="1500" spc="1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visuelle</a:t>
            </a:r>
            <a:r>
              <a:rPr dirty="0" sz="1500" spc="1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Umgebung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Teammitglieder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unabhängig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5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5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physischen</a:t>
            </a:r>
            <a:r>
              <a:rPr dirty="0" sz="15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Standort</a:t>
            </a:r>
            <a:r>
              <a:rPr dirty="0" sz="15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dieselben</a:t>
            </a:r>
            <a:r>
              <a:rPr dirty="0" sz="15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3D-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Modelle</a:t>
            </a:r>
            <a:r>
              <a:rPr dirty="0" sz="15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Patientendaten</a:t>
            </a:r>
            <a:r>
              <a:rPr dirty="0" sz="15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5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5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ihnen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interagieren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5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effektivere</a:t>
            </a:r>
            <a:r>
              <a:rPr dirty="0" sz="15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Diskussion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Zusammenarbeit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Behandlungsplänen ermöglicht.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HoloLens unterstützt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holografische Telepräsenz</a:t>
            </a:r>
            <a:r>
              <a:rPr dirty="0" sz="15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von Expert:innen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 Ferne,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während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medizinischer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Verfahren</a:t>
            </a:r>
            <a:r>
              <a:rPr dirty="0" sz="15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sofortigen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Rat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geben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5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fördert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5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kollaborative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Pflegeumgebung,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traditionellen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geografischen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Grenzen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hinausgeht.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Klicken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diesen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LINK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u="none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u="none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sehen,</a:t>
            </a:r>
            <a:r>
              <a:rPr dirty="0" u="none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u="none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u="none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aussieht!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02780" cy="117284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2500" spc="-175"/>
              <a:t>Welche</a:t>
            </a:r>
            <a:r>
              <a:rPr dirty="0" sz="2500" spc="-105"/>
              <a:t> </a:t>
            </a:r>
            <a:r>
              <a:rPr dirty="0" sz="2500" spc="-229"/>
              <a:t>digitalen</a:t>
            </a:r>
            <a:r>
              <a:rPr dirty="0" sz="2500" spc="-65"/>
              <a:t> </a:t>
            </a:r>
            <a:r>
              <a:rPr dirty="0" sz="2500" spc="-210"/>
              <a:t>Tools</a:t>
            </a:r>
            <a:r>
              <a:rPr dirty="0" sz="2500" spc="-105"/>
              <a:t> </a:t>
            </a:r>
            <a:r>
              <a:rPr dirty="0" sz="2500" spc="-250"/>
              <a:t>können</a:t>
            </a:r>
            <a:r>
              <a:rPr dirty="0" sz="2500" spc="-80"/>
              <a:t> </a:t>
            </a:r>
            <a:r>
              <a:rPr dirty="0" sz="2500" spc="-260"/>
              <a:t>Sie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00"/>
              <a:t> </a:t>
            </a:r>
            <a:r>
              <a:rPr dirty="0" sz="2500" spc="-20"/>
              <a:t>eine </a:t>
            </a:r>
            <a:r>
              <a:rPr dirty="0" sz="2500" spc="-265"/>
              <a:t>sichere</a:t>
            </a:r>
            <a:r>
              <a:rPr dirty="0" sz="2500" spc="-85"/>
              <a:t> </a:t>
            </a:r>
            <a:r>
              <a:rPr dirty="0" sz="2500" spc="-215"/>
              <a:t>Kommunikation</a:t>
            </a:r>
            <a:r>
              <a:rPr dirty="0" sz="2500" spc="-30"/>
              <a:t> </a:t>
            </a:r>
            <a:r>
              <a:rPr dirty="0" sz="2500" spc="-135"/>
              <a:t>mit</a:t>
            </a:r>
            <a:r>
              <a:rPr dirty="0" sz="2500" spc="-80"/>
              <a:t> </a:t>
            </a:r>
            <a:r>
              <a:rPr dirty="0" sz="2500" spc="-180"/>
              <a:t>Ihren</a:t>
            </a:r>
            <a:r>
              <a:rPr dirty="0" sz="2500" spc="-65"/>
              <a:t> </a:t>
            </a:r>
            <a:r>
              <a:rPr dirty="0" sz="2500" spc="-215"/>
              <a:t>Kolleg:innen </a:t>
            </a:r>
            <a:r>
              <a:rPr dirty="0" sz="2500" spc="-114"/>
              <a:t>nutzen?</a:t>
            </a:r>
            <a:endParaRPr sz="2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02780" cy="1510030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2500" spc="-175"/>
              <a:t>Welche</a:t>
            </a:r>
            <a:r>
              <a:rPr dirty="0" sz="2500" spc="-105"/>
              <a:t> </a:t>
            </a:r>
            <a:r>
              <a:rPr dirty="0" sz="2500" spc="-229"/>
              <a:t>digitalen</a:t>
            </a:r>
            <a:r>
              <a:rPr dirty="0" sz="2500" spc="-65"/>
              <a:t> </a:t>
            </a:r>
            <a:r>
              <a:rPr dirty="0" sz="2500" spc="-210"/>
              <a:t>Tools</a:t>
            </a:r>
            <a:r>
              <a:rPr dirty="0" sz="2500" spc="-105"/>
              <a:t> </a:t>
            </a:r>
            <a:r>
              <a:rPr dirty="0" sz="2500" spc="-250"/>
              <a:t>können</a:t>
            </a:r>
            <a:r>
              <a:rPr dirty="0" sz="2500" spc="-80"/>
              <a:t> </a:t>
            </a:r>
            <a:r>
              <a:rPr dirty="0" sz="2500" spc="-260"/>
              <a:t>Sie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00"/>
              <a:t> </a:t>
            </a:r>
            <a:r>
              <a:rPr dirty="0" sz="2500" spc="-20"/>
              <a:t>eine </a:t>
            </a:r>
            <a:r>
              <a:rPr dirty="0" sz="2500" spc="-265"/>
              <a:t>sichere</a:t>
            </a:r>
            <a:r>
              <a:rPr dirty="0" sz="2500" spc="-85"/>
              <a:t> </a:t>
            </a:r>
            <a:r>
              <a:rPr dirty="0" sz="2500" spc="-215"/>
              <a:t>Kommunikation</a:t>
            </a:r>
            <a:r>
              <a:rPr dirty="0" sz="2500" spc="-30"/>
              <a:t> </a:t>
            </a:r>
            <a:r>
              <a:rPr dirty="0" sz="2500" spc="-135"/>
              <a:t>mit</a:t>
            </a:r>
            <a:r>
              <a:rPr dirty="0" sz="2500" spc="-80"/>
              <a:t> </a:t>
            </a:r>
            <a:r>
              <a:rPr dirty="0" sz="2500" spc="-180"/>
              <a:t>Ihren</a:t>
            </a:r>
            <a:r>
              <a:rPr dirty="0" sz="2500" spc="-65"/>
              <a:t> </a:t>
            </a:r>
            <a:r>
              <a:rPr dirty="0" sz="2500" spc="-215"/>
              <a:t>Kolleg:innen </a:t>
            </a:r>
            <a:r>
              <a:rPr dirty="0" sz="2500" spc="-114"/>
              <a:t>nutzen?</a:t>
            </a:r>
            <a:endParaRPr sz="2500"/>
          </a:p>
          <a:p>
            <a:pPr algn="ctr" marL="282575">
              <a:lnSpc>
                <a:spcPct val="100000"/>
              </a:lnSpc>
              <a:spcBef>
                <a:spcPts val="254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9955" y="2166620"/>
            <a:ext cx="719200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8350" marR="5080" indent="-202628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Entdecken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Möglichkeiten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meistern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Verwendung,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indem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 sich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Tutorial-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ansehen!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61817" y="4582159"/>
            <a:ext cx="2566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Ausprobiert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3679" y="2909316"/>
            <a:ext cx="2898647" cy="163068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1417" y="3202810"/>
            <a:ext cx="581642" cy="58156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983604" y="3149041"/>
            <a:ext cx="20167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Untertitel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Ihrer </a:t>
            </a:r>
            <a:r>
              <a:rPr dirty="0" sz="1200" b="1">
                <a:latin typeface="Arial"/>
                <a:cs typeface="Arial"/>
              </a:rPr>
              <a:t>bevorzugten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Sprache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zu </a:t>
            </a:r>
            <a:r>
              <a:rPr dirty="0" sz="1200">
                <a:latin typeface="Arial"/>
                <a:cs typeface="Arial"/>
              </a:rPr>
              <a:t>erhalten,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gehen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auf </a:t>
            </a:r>
            <a:r>
              <a:rPr dirty="0" sz="1200">
                <a:latin typeface="Arial"/>
                <a:cs typeface="Arial"/>
              </a:rPr>
              <a:t>Einstellungen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rechts</a:t>
            </a:r>
            <a:r>
              <a:rPr dirty="0" sz="1200" spc="-25">
                <a:latin typeface="Arial"/>
                <a:cs typeface="Arial"/>
              </a:rPr>
              <a:t> im </a:t>
            </a:r>
            <a:r>
              <a:rPr dirty="0" sz="1200" spc="-10">
                <a:latin typeface="Arial"/>
                <a:cs typeface="Arial"/>
              </a:rPr>
              <a:t>Video.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584581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500" spc="-50"/>
              <a:t>Warum</a:t>
            </a:r>
            <a:r>
              <a:rPr dirty="0" sz="2500" spc="-80"/>
              <a:t> </a:t>
            </a:r>
            <a:r>
              <a:rPr dirty="0" sz="2500" spc="-250"/>
              <a:t>ist</a:t>
            </a:r>
            <a:r>
              <a:rPr dirty="0" sz="2500" spc="-105"/>
              <a:t> </a:t>
            </a:r>
            <a:r>
              <a:rPr dirty="0" sz="2500" spc="-265"/>
              <a:t>sichere</a:t>
            </a:r>
            <a:r>
              <a:rPr dirty="0" sz="2500" spc="-105"/>
              <a:t> </a:t>
            </a:r>
            <a:r>
              <a:rPr dirty="0" sz="2500" spc="-215"/>
              <a:t>Kommunikation</a:t>
            </a:r>
            <a:r>
              <a:rPr dirty="0" sz="2500" spc="-50"/>
              <a:t> </a:t>
            </a:r>
            <a:r>
              <a:rPr dirty="0" sz="2500" spc="-150"/>
              <a:t>am </a:t>
            </a:r>
            <a:r>
              <a:rPr dirty="0" sz="2500" spc="-190"/>
              <a:t>Arbeitsplatz</a:t>
            </a:r>
            <a:r>
              <a:rPr dirty="0" sz="2500" spc="-20"/>
              <a:t> </a:t>
            </a:r>
            <a:r>
              <a:rPr dirty="0" sz="2500" spc="-320"/>
              <a:t>wichtig?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91920" y="2133346"/>
            <a:ext cx="705675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860" marR="1524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Kommunikationsmittel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Land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Ihrer Organisation?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 indent="127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effektive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Kolleg:innen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durch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Medienkanäle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modernen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Arbeitsumfeld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verbessert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werden?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4122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200" spc="-200">
                <a:solidFill>
                  <a:srgbClr val="FFFFFF"/>
                </a:solidFill>
              </a:rPr>
              <a:t>Installieren</a:t>
            </a:r>
            <a:r>
              <a:rPr dirty="0" sz="2200" spc="-70">
                <a:solidFill>
                  <a:srgbClr val="FFFFFF"/>
                </a:solidFill>
              </a:rPr>
              <a:t> </a:t>
            </a:r>
            <a:r>
              <a:rPr dirty="0" sz="2200" spc="-204">
                <a:solidFill>
                  <a:srgbClr val="FFFFFF"/>
                </a:solidFill>
              </a:rPr>
              <a:t>von</a:t>
            </a:r>
            <a:r>
              <a:rPr dirty="0" sz="2200" spc="-60">
                <a:solidFill>
                  <a:srgbClr val="FFFFFF"/>
                </a:solidFill>
              </a:rPr>
              <a:t> </a:t>
            </a:r>
            <a:r>
              <a:rPr dirty="0" sz="2200" spc="-195">
                <a:solidFill>
                  <a:srgbClr val="FFFFFF"/>
                </a:solidFill>
              </a:rPr>
              <a:t>digitalen</a:t>
            </a:r>
            <a:r>
              <a:rPr dirty="0" sz="2200" spc="-80">
                <a:solidFill>
                  <a:srgbClr val="FFFFFF"/>
                </a:solidFill>
              </a:rPr>
              <a:t> </a:t>
            </a:r>
            <a:r>
              <a:rPr dirty="0" sz="2200" spc="-190">
                <a:solidFill>
                  <a:srgbClr val="FFFFFF"/>
                </a:solidFill>
              </a:rPr>
              <a:t>Tools</a:t>
            </a:r>
            <a:r>
              <a:rPr dirty="0" sz="2200" spc="-60">
                <a:solidFill>
                  <a:srgbClr val="FFFFFF"/>
                </a:solidFill>
              </a:rPr>
              <a:t> </a:t>
            </a:r>
            <a:r>
              <a:rPr dirty="0" sz="2200" spc="-235">
                <a:solidFill>
                  <a:srgbClr val="FFFFFF"/>
                </a:solidFill>
              </a:rPr>
              <a:t>auf</a:t>
            </a:r>
            <a:r>
              <a:rPr dirty="0" sz="2200" spc="-85">
                <a:solidFill>
                  <a:srgbClr val="FFFFFF"/>
                </a:solidFill>
              </a:rPr>
              <a:t> </a:t>
            </a:r>
            <a:r>
              <a:rPr dirty="0" sz="2200" spc="-155">
                <a:solidFill>
                  <a:srgbClr val="FFFFFF"/>
                </a:solidFill>
              </a:rPr>
              <a:t>Ihren</a:t>
            </a:r>
            <a:r>
              <a:rPr dirty="0" sz="2200" spc="-70">
                <a:solidFill>
                  <a:srgbClr val="FFFFFF"/>
                </a:solidFill>
              </a:rPr>
              <a:t> </a:t>
            </a:r>
            <a:r>
              <a:rPr dirty="0" sz="2200" spc="-125">
                <a:solidFill>
                  <a:srgbClr val="FFFFFF"/>
                </a:solidFill>
              </a:rPr>
              <a:t>Geräten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403047" y="2275789"/>
            <a:ext cx="626554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Wie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können</a:t>
            </a:r>
            <a:r>
              <a:rPr dirty="0" sz="48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Sie</a:t>
            </a:r>
            <a:r>
              <a:rPr dirty="0" sz="48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diese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4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auf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Ihren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Geräten</a:t>
            </a:r>
            <a:r>
              <a:rPr dirty="0" sz="4800" spc="-1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installieren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5111" y="1939558"/>
            <a:ext cx="7243445" cy="19043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5080">
              <a:lnSpc>
                <a:spcPct val="140100"/>
              </a:lnSpc>
              <a:spcBef>
                <a:spcPts val="100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Bevor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Arbeitsgeräte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herunterladen,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vergewissern</a:t>
            </a:r>
            <a:r>
              <a:rPr dirty="0" sz="2200" spc="-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2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sich,</a:t>
            </a:r>
            <a:r>
              <a:rPr dirty="0" sz="22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dass</a:t>
            </a:r>
            <a:r>
              <a:rPr dirty="0" sz="22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22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organisatorischen Sicherheitsvorschriften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eingehalten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werden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IT-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Abteilung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Vorgesetzten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konsultieren!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6918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85"/>
              <a:t>Herunterladen</a:t>
            </a:r>
            <a:r>
              <a:rPr dirty="0" sz="2500" spc="-75"/>
              <a:t> </a:t>
            </a:r>
            <a:r>
              <a:rPr dirty="0" sz="2500" spc="-235"/>
              <a:t>von</a:t>
            </a:r>
            <a:r>
              <a:rPr dirty="0" sz="2500" spc="-100"/>
              <a:t> </a:t>
            </a:r>
            <a:r>
              <a:rPr dirty="0" sz="2500" spc="-180"/>
              <a:t>Apps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62355"/>
            </a:xfrm>
            <a:custGeom>
              <a:avLst/>
              <a:gdLst/>
              <a:ahLst/>
              <a:cxnLst/>
              <a:rect l="l" t="t" r="r" b="b"/>
              <a:pathLst>
                <a:path w="9144000" h="1062355">
                  <a:moveTo>
                    <a:pt x="0" y="1062227"/>
                  </a:moveTo>
                  <a:lnTo>
                    <a:pt x="9144000" y="106222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2227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62227"/>
              <a:ext cx="9144000" cy="4081779"/>
            </a:xfrm>
            <a:custGeom>
              <a:avLst/>
              <a:gdLst/>
              <a:ahLst/>
              <a:cxnLst/>
              <a:rect l="l" t="t" r="r" b="b"/>
              <a:pathLst>
                <a:path w="9144000" h="4081779">
                  <a:moveTo>
                    <a:pt x="9144000" y="0"/>
                  </a:moveTo>
                  <a:lnTo>
                    <a:pt x="0" y="0"/>
                  </a:lnTo>
                  <a:lnTo>
                    <a:pt x="0" y="4081272"/>
                  </a:lnTo>
                  <a:lnTo>
                    <a:pt x="9144000" y="40812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9152" y="1722399"/>
            <a:ext cx="6478905" cy="1434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175">
              <a:lnSpc>
                <a:spcPct val="140100"/>
              </a:lnSpc>
              <a:spcBef>
                <a:spcPts val="100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Pflegekräfte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2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Pflege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organisieren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verwalten.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87" y="134492"/>
            <a:ext cx="720598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500" spc="-210">
                <a:solidFill>
                  <a:srgbClr val="FFFFFF"/>
                </a:solidFill>
                <a:latin typeface="Arial Black"/>
                <a:cs typeface="Arial Black"/>
              </a:rPr>
              <a:t>Tools</a:t>
            </a:r>
            <a:r>
              <a:rPr dirty="0" sz="25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FFFFFF"/>
                </a:solidFill>
                <a:latin typeface="Arial Black"/>
                <a:cs typeface="Arial Black"/>
              </a:rPr>
              <a:t>im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Gesundheitswesen</a:t>
            </a:r>
            <a:r>
              <a:rPr dirty="0" sz="2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zur</a:t>
            </a:r>
            <a:r>
              <a:rPr dirty="0" sz="2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Verwaltung</a:t>
            </a:r>
            <a:r>
              <a:rPr dirty="0" sz="2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und </a:t>
            </a:r>
            <a:r>
              <a:rPr dirty="0" sz="2500" spc="-215">
                <a:solidFill>
                  <a:srgbClr val="FFFFFF"/>
                </a:solidFill>
                <a:latin typeface="Arial Black"/>
                <a:cs typeface="Arial Black"/>
              </a:rPr>
              <a:t>Organisation</a:t>
            </a:r>
            <a:r>
              <a:rPr dirty="0" sz="25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2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70">
                <a:solidFill>
                  <a:srgbClr val="FFFFFF"/>
                </a:solidFill>
                <a:latin typeface="Arial Black"/>
                <a:cs typeface="Arial Black"/>
              </a:rPr>
              <a:t>Pflege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2011" y="3153155"/>
            <a:ext cx="2523743" cy="172973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1205" y="900346"/>
            <a:ext cx="7665084" cy="388937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Um</a:t>
            </a:r>
            <a:r>
              <a:rPr dirty="0" sz="17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eine App</a:t>
            </a:r>
            <a:r>
              <a:rPr dirty="0" sz="1700" spc="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auf</a:t>
            </a:r>
            <a:r>
              <a:rPr dirty="0" sz="17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Ihr</a:t>
            </a:r>
            <a:r>
              <a:rPr dirty="0" sz="1700" spc="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FFC000"/>
                </a:solidFill>
                <a:latin typeface="Arial"/>
                <a:cs typeface="Arial"/>
              </a:rPr>
              <a:t>Android-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Telefon</a:t>
            </a:r>
            <a:r>
              <a:rPr dirty="0" sz="17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herunterzuladen,</a:t>
            </a:r>
            <a:r>
              <a:rPr dirty="0" sz="17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gehen</a:t>
            </a:r>
            <a:r>
              <a:rPr dirty="0" sz="17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folgendermaßen</a:t>
            </a:r>
            <a:r>
              <a:rPr dirty="0" sz="17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spc="-20" b="1">
                <a:solidFill>
                  <a:srgbClr val="FFC000"/>
                </a:solidFill>
                <a:latin typeface="Arial"/>
                <a:cs typeface="Arial"/>
              </a:rPr>
              <a:t>vor: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Öffnen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Play: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Suchen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öffnen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Gerät die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Store-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App.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verwenden,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gehen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play.google.com.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Finden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gewünschte</a:t>
            </a:r>
            <a:r>
              <a:rPr dirty="0" sz="1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App: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Suchen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interessiert.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Überprüfen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Herunterladen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Zuverlässigkeit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Bewertungen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lesen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Anzahl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Sterne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überprüfen.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Scrollen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unten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Abschnitt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"Bewertungen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Rezensionen",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einzelne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Rezensionen</a:t>
            </a:r>
            <a:r>
              <a:rPr dirty="0" sz="1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lesen.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Installieren</a:t>
            </a:r>
            <a:r>
              <a:rPr dirty="0" sz="12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App:</a:t>
            </a:r>
            <a:endParaRPr sz="1200">
              <a:latin typeface="Arial"/>
              <a:cs typeface="Arial"/>
            </a:endParaRPr>
          </a:p>
          <a:p>
            <a:pPr marL="12700" marR="54927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ausgewählt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tippen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"Installieren",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kostenlose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App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handelt,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Preis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kostenpflichtige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handelt.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6918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85"/>
              <a:t>Herunterladen</a:t>
            </a:r>
            <a:r>
              <a:rPr dirty="0" sz="2500" spc="-75"/>
              <a:t> </a:t>
            </a:r>
            <a:r>
              <a:rPr dirty="0" sz="2500" spc="-235"/>
              <a:t>von</a:t>
            </a:r>
            <a:r>
              <a:rPr dirty="0" sz="2500" spc="-100"/>
              <a:t> </a:t>
            </a:r>
            <a:r>
              <a:rPr dirty="0" sz="2500" spc="-180"/>
              <a:t>Apps</a:t>
            </a:r>
            <a:endParaRPr sz="25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205" y="900346"/>
            <a:ext cx="8195309" cy="387794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Um</a:t>
            </a:r>
            <a:r>
              <a:rPr dirty="0" sz="17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eine</a:t>
            </a:r>
            <a:r>
              <a:rPr dirty="0" sz="17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App auf</a:t>
            </a:r>
            <a:r>
              <a:rPr dirty="0" sz="17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Ihr</a:t>
            </a:r>
            <a:r>
              <a:rPr dirty="0" sz="1700" spc="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FFC000"/>
                </a:solidFill>
                <a:latin typeface="Arial"/>
                <a:cs typeface="Arial"/>
              </a:rPr>
              <a:t>Apple-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Telefon</a:t>
            </a:r>
            <a:r>
              <a:rPr dirty="0" sz="17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herunterzuladen,</a:t>
            </a:r>
            <a:r>
              <a:rPr dirty="0" sz="17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gehen</a:t>
            </a:r>
            <a:r>
              <a:rPr dirty="0" sz="17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1700" spc="-10" b="1">
                <a:solidFill>
                  <a:srgbClr val="FFC000"/>
                </a:solidFill>
                <a:latin typeface="Arial"/>
                <a:cs typeface="Arial"/>
              </a:rPr>
              <a:t> folgendermaßen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700" spc="-20" b="1">
                <a:solidFill>
                  <a:srgbClr val="FFC000"/>
                </a:solidFill>
                <a:latin typeface="Arial"/>
                <a:cs typeface="Arial"/>
              </a:rPr>
              <a:t>vor:</a:t>
            </a:r>
            <a:endParaRPr sz="17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0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Öffnen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200" spc="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Store-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endParaRPr sz="12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Öffnen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AppStore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App.</a:t>
            </a:r>
            <a:endParaRPr sz="12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Suchen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gewünschten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200">
              <a:latin typeface="Arial"/>
              <a:cs typeface="Arial"/>
            </a:endParaRPr>
          </a:p>
          <a:p>
            <a:pPr marL="88900" marR="260350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Blättern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Registerkarten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"Heute",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"Spiele",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"Apps"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"Arcade",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finden,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gefallen.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suchst,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öffne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Registerkarte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"Suchen".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Überprüfen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vor dem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Herunterladen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Zuverlässigkeit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Bewertungen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lesen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Anzahl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Sterne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Downloads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überprüfen.</a:t>
            </a:r>
            <a:endParaRPr sz="12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Blättern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unten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Abschnitt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"Bewertungen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Rezensionen",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einzelne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Rezensionen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lesen.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2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Installieren</a:t>
            </a:r>
            <a:r>
              <a:rPr dirty="0" sz="12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App:</a:t>
            </a:r>
            <a:endParaRPr sz="12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Sobald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ausgewählt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tippen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Schaltfläche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Preis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GET</a:t>
            </a:r>
            <a:r>
              <a:rPr dirty="0" sz="1200" spc="-20" b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88900" marR="13335">
              <a:lnSpc>
                <a:spcPct val="140000"/>
              </a:lnSpc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Doppelklicken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seitliche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Schaltfläche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rechten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Seite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Ihres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iPhones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obere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Schaltfläche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auf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, um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Download/Kauf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abzuschließen.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6918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85"/>
              <a:t>Herunterladen</a:t>
            </a:r>
            <a:r>
              <a:rPr dirty="0" sz="2500" spc="-75"/>
              <a:t> </a:t>
            </a:r>
            <a:r>
              <a:rPr dirty="0" sz="2500" spc="-235"/>
              <a:t>von</a:t>
            </a:r>
            <a:r>
              <a:rPr dirty="0" sz="2500" spc="-100"/>
              <a:t> </a:t>
            </a:r>
            <a:r>
              <a:rPr dirty="0" sz="2500" spc="-180"/>
              <a:t>Apps</a:t>
            </a:r>
            <a:endParaRPr sz="25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40917"/>
            <a:ext cx="8067675" cy="3544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Übung</a:t>
            </a:r>
            <a:r>
              <a:rPr dirty="0" sz="16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Lade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Siilo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auf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dein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Handy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herunter!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600">
              <a:latin typeface="Arial"/>
              <a:cs typeface="Arial"/>
            </a:endParaRPr>
          </a:p>
          <a:p>
            <a:pPr algn="ctr" marL="106680" marR="5080">
              <a:lnSpc>
                <a:spcPct val="14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Jetzt,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wo</a:t>
            </a:r>
            <a:r>
              <a:rPr dirty="0" sz="1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gelernt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haben,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wie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man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Apps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herunterlädt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installiert,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ist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es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Zeit,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auszuprobieren!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800">
              <a:latin typeface="Arial"/>
              <a:cs typeface="Arial"/>
            </a:endParaRPr>
          </a:p>
          <a:p>
            <a:pPr marL="38100" marR="126364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Suchen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App-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Doctolib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Siilo.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Befolgen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Anweisungen,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vorherigen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Folien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gegeben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haben,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herunter.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1600">
              <a:latin typeface="Arial"/>
              <a:cs typeface="Arial"/>
            </a:endParaRPr>
          </a:p>
          <a:p>
            <a:pPr algn="ctr" marL="97790">
              <a:lnSpc>
                <a:spcPct val="100000"/>
              </a:lnSpc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Wie</a:t>
            </a: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ist</a:t>
            </a:r>
            <a:r>
              <a:rPr dirty="0" sz="20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es</a:t>
            </a: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79C73"/>
                </a:solidFill>
                <a:latin typeface="Arial"/>
                <a:cs typeface="Arial"/>
              </a:rPr>
              <a:t>gelaufen?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6918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85"/>
              <a:t>Herunterladen</a:t>
            </a:r>
            <a:r>
              <a:rPr dirty="0" sz="2500" spc="-75"/>
              <a:t> </a:t>
            </a:r>
            <a:r>
              <a:rPr dirty="0" sz="2500" spc="-235"/>
              <a:t>von</a:t>
            </a:r>
            <a:r>
              <a:rPr dirty="0" sz="2500" spc="-100"/>
              <a:t> </a:t>
            </a:r>
            <a:r>
              <a:rPr dirty="0" sz="2500" spc="-180"/>
              <a:t>Apps</a:t>
            </a:r>
            <a:endParaRPr sz="2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742899" y="2027631"/>
            <a:ext cx="548894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3E3E3E"/>
                </a:solidFill>
                <a:latin typeface="Arial"/>
                <a:cs typeface="Arial"/>
              </a:rPr>
              <a:t>Zeit </a:t>
            </a:r>
            <a:r>
              <a:rPr dirty="0" sz="60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6000" spc="-10" b="1">
                <a:solidFill>
                  <a:srgbClr val="379C73"/>
                </a:solidFill>
                <a:latin typeface="Arial"/>
                <a:cs typeface="Arial"/>
              </a:rPr>
              <a:t>Selbstreflexion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87172" y="1755775"/>
            <a:ext cx="806132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86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Fragen,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Inhalt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beziehen.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Denken Sie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24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und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sie,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indem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Ihr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(digitales)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Tagebuch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schreiben!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07465" y="4884521"/>
            <a:ext cx="8362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Designed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72434" y="1594815"/>
            <a:ext cx="5346700" cy="2404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damit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beginnen,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Kalender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KI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Dokumentation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Pflege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nutzen?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Denken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Tool,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noch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nicht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nutzen,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Ihnen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aber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hilfreich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erscheint.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6350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Warum</a:t>
            </a:r>
            <a:r>
              <a:rPr dirty="0" sz="12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wichtig,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dass</a:t>
            </a:r>
            <a:r>
              <a:rPr dirty="0" sz="12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Patientendaten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Verwendung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digitaler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sicher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sind,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tun,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gewährleisten?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Doctolib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Siilo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HoloLens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Ihnen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helfen,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besser mit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Ihrem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zusammenzuarbeiten,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vor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allem,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wenn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 sich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nicht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selben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Ort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befinden?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Fällt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Ihnen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Zeitpunkt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ein,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nützlich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gewesen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wäre?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marL="153035" indent="-140335">
              <a:lnSpc>
                <a:spcPct val="100000"/>
              </a:lnSpc>
              <a:buFont typeface="Courier New"/>
              <a:buChar char="o"/>
              <a:tabLst>
                <a:tab pos="153035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Trauen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zu,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selbst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Geräte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herunterzuladen?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766" rIns="0" bIns="0" rtlCol="0" vert="horz">
            <a:spAutoFit/>
          </a:bodyPr>
          <a:lstStyle/>
          <a:p>
            <a:pPr marL="3134995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21784" y="2483053"/>
            <a:ext cx="37973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C000"/>
                </a:solidFill>
                <a:latin typeface="Arial"/>
                <a:cs typeface="Arial"/>
              </a:rPr>
              <a:t>Gut</a:t>
            </a:r>
            <a:r>
              <a:rPr dirty="0" sz="5400" spc="-26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5400" spc="-345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650" y="633806"/>
            <a:ext cx="69723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6510" marR="5080" indent="-1274445">
              <a:lnSpc>
                <a:spcPct val="100000"/>
              </a:lnSpc>
              <a:spcBef>
                <a:spcPts val="10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1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30">
                <a:solidFill>
                  <a:srgbClr val="339966"/>
                </a:solidFill>
                <a:latin typeface="Verdana"/>
                <a:cs typeface="Verdana"/>
              </a:rPr>
              <a:t>Glückwunsch,</a:t>
            </a:r>
            <a:r>
              <a:rPr dirty="0" sz="3000" spc="-204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4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3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Moduls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abgeschlossen.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12138" y="4761687"/>
            <a:ext cx="8362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Designed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94105" y="4313631"/>
            <a:ext cx="541718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891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Funded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by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Views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opinions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expressed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are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however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those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author(s)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only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not</a:t>
            </a:r>
            <a:r>
              <a:rPr dirty="0" sz="800">
                <a:latin typeface="Arial"/>
                <a:cs typeface="Arial"/>
              </a:rPr>
              <a:t> necessarily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reflect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those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Neither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granting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authority</a:t>
            </a:r>
            <a:endParaRPr sz="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can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held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responsible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them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1959" y="1329689"/>
            <a:ext cx="759968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81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funded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Union.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intended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purposes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licensed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Commons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 International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(except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referenced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content).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Literaturverzeichnis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3547" y="1514347"/>
            <a:ext cx="6536055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5240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European Commission.</a:t>
            </a:r>
            <a:r>
              <a:rPr dirty="0" sz="12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eHealth network</a:t>
            </a:r>
            <a:r>
              <a:rPr dirty="0" sz="12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https://health.ec.europa.eu/ehealth-digital-health-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and-</a:t>
            </a:r>
            <a:r>
              <a:rPr dirty="0" u="none" sz="1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care/eu-cooperation/ehealth-network_en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Doctolib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Siilo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https://www.siilo.com/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MedText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https://www.medtext.eu/en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Microsoft.com.</a:t>
            </a:r>
            <a:r>
              <a:rPr dirty="0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2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2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https://www.microsoft.com/en-us/hololens/industry-healthcare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Dictation.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https://dictation.io/speech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13460"/>
            </a:xfrm>
            <a:custGeom>
              <a:avLst/>
              <a:gdLst/>
              <a:ahLst/>
              <a:cxnLst/>
              <a:rect l="l" t="t" r="r" b="b"/>
              <a:pathLst>
                <a:path w="9144000" h="1013460">
                  <a:moveTo>
                    <a:pt x="0" y="1013460"/>
                  </a:moveTo>
                  <a:lnTo>
                    <a:pt x="9144000" y="10134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1346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13459"/>
              <a:ext cx="9144000" cy="4130040"/>
            </a:xfrm>
            <a:custGeom>
              <a:avLst/>
              <a:gdLst/>
              <a:ahLst/>
              <a:cxnLst/>
              <a:rect l="l" t="t" r="r" b="b"/>
              <a:pathLst>
                <a:path w="9144000" h="4130040">
                  <a:moveTo>
                    <a:pt x="9144000" y="0"/>
                  </a:moveTo>
                  <a:lnTo>
                    <a:pt x="0" y="0"/>
                  </a:lnTo>
                  <a:lnTo>
                    <a:pt x="0" y="4130040"/>
                  </a:lnTo>
                  <a:lnTo>
                    <a:pt x="9144000" y="41300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78891" y="1913382"/>
            <a:ext cx="528637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4800" spc="-1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digitalen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4800" spc="-1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könnten</a:t>
            </a:r>
            <a:r>
              <a:rPr dirty="0" sz="48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4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48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Arbeit nutzen?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500" spc="-150">
                <a:solidFill>
                  <a:srgbClr val="FFFFFF"/>
                </a:solidFill>
              </a:rPr>
              <a:t>Werkzeuge</a:t>
            </a:r>
            <a:r>
              <a:rPr dirty="0" sz="2500" spc="-125">
                <a:solidFill>
                  <a:srgbClr val="FFFFFF"/>
                </a:solidFill>
              </a:rPr>
              <a:t> </a:t>
            </a:r>
            <a:r>
              <a:rPr dirty="0" sz="2500" spc="-160">
                <a:solidFill>
                  <a:srgbClr val="FFFFFF"/>
                </a:solidFill>
              </a:rPr>
              <a:t>im</a:t>
            </a:r>
            <a:r>
              <a:rPr dirty="0" sz="2500" spc="-114">
                <a:solidFill>
                  <a:srgbClr val="FFFFFF"/>
                </a:solidFill>
              </a:rPr>
              <a:t> </a:t>
            </a:r>
            <a:r>
              <a:rPr dirty="0" sz="2500" spc="-280">
                <a:solidFill>
                  <a:srgbClr val="FFFFFF"/>
                </a:solidFill>
              </a:rPr>
              <a:t>Gesundheitswesen</a:t>
            </a:r>
            <a:r>
              <a:rPr dirty="0" sz="2500" spc="-80">
                <a:solidFill>
                  <a:srgbClr val="FFFFFF"/>
                </a:solidFill>
              </a:rPr>
              <a:t> </a:t>
            </a:r>
            <a:r>
              <a:rPr dirty="0" sz="2500" spc="-110">
                <a:solidFill>
                  <a:srgbClr val="FFFFFF"/>
                </a:solidFill>
              </a:rPr>
              <a:t>zur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210">
                <a:solidFill>
                  <a:srgbClr val="FFFFFF"/>
                </a:solidFill>
              </a:rPr>
              <a:t>Verwaltung </a:t>
            </a:r>
            <a:r>
              <a:rPr dirty="0" sz="2500" spc="-225">
                <a:solidFill>
                  <a:srgbClr val="FFFFFF"/>
                </a:solidFill>
              </a:rPr>
              <a:t>und</a:t>
            </a:r>
            <a:r>
              <a:rPr dirty="0" sz="2500" spc="-70">
                <a:solidFill>
                  <a:srgbClr val="FFFFFF"/>
                </a:solidFill>
              </a:rPr>
              <a:t> </a:t>
            </a:r>
            <a:r>
              <a:rPr dirty="0" sz="2500" spc="-215">
                <a:solidFill>
                  <a:srgbClr val="FFFFFF"/>
                </a:solidFill>
              </a:rPr>
              <a:t>Organisation</a:t>
            </a:r>
            <a:r>
              <a:rPr dirty="0" sz="2500" spc="-40">
                <a:solidFill>
                  <a:srgbClr val="FFFFFF"/>
                </a:solidFill>
              </a:rPr>
              <a:t> </a:t>
            </a:r>
            <a:r>
              <a:rPr dirty="0" sz="2500" spc="-175">
                <a:solidFill>
                  <a:srgbClr val="FFFFFF"/>
                </a:solidFill>
              </a:rPr>
              <a:t>der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65">
                <a:solidFill>
                  <a:srgbClr val="FFFFFF"/>
                </a:solidFill>
              </a:rPr>
              <a:t>Pflege</a:t>
            </a:r>
            <a:endParaRPr sz="25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0311" y="1496059"/>
            <a:ext cx="361950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Anwenduną</a:t>
            </a:r>
            <a:r>
              <a:rPr dirty="0" sz="2600" spc="3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diąitaler</a:t>
            </a:r>
            <a:r>
              <a:rPr dirty="0" sz="26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Tools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21911" y="2280285"/>
            <a:ext cx="901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34567" y="3013964"/>
            <a:ext cx="68560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125">
                <a:solidFill>
                  <a:srgbClr val="FFFFFF"/>
                </a:solidFill>
                <a:latin typeface="Liberation Sans Narrow"/>
                <a:cs typeface="Liberation Sans Narrow"/>
              </a:rPr>
              <a:t>Unterstützende</a:t>
            </a:r>
            <a:r>
              <a:rPr dirty="0" sz="27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Technoloąie</a:t>
            </a:r>
            <a:r>
              <a:rPr dirty="0" sz="27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für</a:t>
            </a:r>
            <a:r>
              <a:rPr dirty="0" sz="27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Liberation Sans Narrow"/>
                <a:cs typeface="Liberation Sans Narrow"/>
              </a:rPr>
              <a:t>Pfleąebedürftiąe</a:t>
            </a:r>
            <a:endParaRPr sz="27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86397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Heimunterstützende</a:t>
            </a:r>
            <a:r>
              <a:rPr dirty="0" sz="160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Technologie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für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42087" y="869967"/>
            <a:ext cx="4846320" cy="347916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880"/>
              </a:spcBef>
            </a:pP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Pflegebedürftige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kann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häusliche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Technologie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5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Pflege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leisten</a:t>
            </a:r>
            <a:endParaRPr sz="1000">
              <a:latin typeface="Arial"/>
              <a:cs typeface="Arial"/>
            </a:endParaRPr>
          </a:p>
          <a:p>
            <a:pPr marL="43116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häusliche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Technologie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können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Kunden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nutzen?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000">
              <a:latin typeface="Verdana"/>
              <a:cs typeface="Verdana"/>
            </a:endParaRPr>
          </a:p>
          <a:p>
            <a:pPr marL="294005" indent="-282575">
              <a:lnSpc>
                <a:spcPct val="100000"/>
              </a:lnSpc>
              <a:buAutoNum type="arabicPeriod" startAt="2"/>
              <a:tabLst>
                <a:tab pos="294005" algn="l"/>
              </a:tabLst>
            </a:pP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Virtuelle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Realität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häuslichen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Pflege</a:t>
            </a:r>
            <a:endParaRPr sz="1600">
              <a:latin typeface="Arial Black"/>
              <a:cs typeface="Arial Black"/>
            </a:endParaRPr>
          </a:p>
          <a:p>
            <a:pPr lvl="1" marL="431165" indent="-17843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bei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der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häuslichen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Pflege</a:t>
            </a:r>
            <a:endParaRPr sz="1000">
              <a:latin typeface="Verdana"/>
              <a:cs typeface="Verdana"/>
            </a:endParaRPr>
          </a:p>
          <a:p>
            <a:pPr marL="431165">
              <a:lnSpc>
                <a:spcPct val="100000"/>
              </a:lnSpc>
            </a:pP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unterstützen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000">
              <a:latin typeface="Verdana"/>
              <a:cs typeface="Verdana"/>
            </a:endParaRPr>
          </a:p>
          <a:p>
            <a:pPr marL="310515" indent="-28257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10515" algn="l"/>
              </a:tabLst>
            </a:pP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Bewährte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Praktiken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Pflegeheimen: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Livy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Care</a:t>
            </a:r>
            <a:endParaRPr sz="1600">
              <a:latin typeface="Arial Black"/>
              <a:cs typeface="Arial Black"/>
            </a:endParaRPr>
          </a:p>
          <a:p>
            <a:pPr lvl="1" marL="431165" indent="-17843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-80">
                <a:solidFill>
                  <a:srgbClr val="585858"/>
                </a:solidFill>
                <a:latin typeface="Verdana"/>
                <a:cs typeface="Verdana"/>
              </a:rPr>
              <a:t>Über</a:t>
            </a:r>
            <a:r>
              <a:rPr dirty="0" sz="1000" spc="-7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10515" indent="-282575">
              <a:lnSpc>
                <a:spcPct val="100000"/>
              </a:lnSpc>
              <a:buAutoNum type="arabicPeriod" startAt="3"/>
              <a:tabLst>
                <a:tab pos="310515" algn="l"/>
              </a:tabLst>
            </a:pP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Selbstreflexion</a:t>
            </a:r>
            <a:endParaRPr sz="1600">
              <a:latin typeface="Arial Black"/>
              <a:cs typeface="Arial Black"/>
            </a:endParaRPr>
          </a:p>
          <a:p>
            <a:pPr lvl="1" marL="431165" indent="-178435">
              <a:lnSpc>
                <a:spcPct val="100000"/>
              </a:lnSpc>
              <a:spcBef>
                <a:spcPts val="1005"/>
              </a:spcBef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Zeit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Reflexion!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34480" y="2135251"/>
            <a:ext cx="272478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70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65530"/>
            </a:xfrm>
            <a:custGeom>
              <a:avLst/>
              <a:gdLst/>
              <a:ahLst/>
              <a:cxnLst/>
              <a:rect l="l" t="t" r="r" b="b"/>
              <a:pathLst>
                <a:path w="9144000" h="1065530">
                  <a:moveTo>
                    <a:pt x="0" y="1065276"/>
                  </a:moveTo>
                  <a:lnTo>
                    <a:pt x="9144000" y="10652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52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65275"/>
              <a:ext cx="9144000" cy="4078604"/>
            </a:xfrm>
            <a:custGeom>
              <a:avLst/>
              <a:gdLst/>
              <a:ahLst/>
              <a:cxnLst/>
              <a:rect l="l" t="t" r="r" b="b"/>
              <a:pathLst>
                <a:path w="9144000" h="4078604">
                  <a:moveTo>
                    <a:pt x="9144000" y="0"/>
                  </a:moveTo>
                  <a:lnTo>
                    <a:pt x="0" y="0"/>
                  </a:lnTo>
                  <a:lnTo>
                    <a:pt x="0" y="4078224"/>
                  </a:lnTo>
                  <a:lnTo>
                    <a:pt x="9144000" y="40782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06704" y="1845005"/>
            <a:ext cx="581533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61865" algn="l"/>
              </a:tabLst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kann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heimunterstützende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Technologie</a:t>
            </a:r>
            <a:r>
              <a:rPr dirty="0" sz="4800" spc="-2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4800" spc="-1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leisten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134492"/>
            <a:ext cx="5565775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500" spc="-190">
                <a:solidFill>
                  <a:srgbClr val="FFFFFF"/>
                </a:solidFill>
              </a:rPr>
              <a:t>Heimunterstützende</a:t>
            </a:r>
            <a:r>
              <a:rPr dirty="0" sz="2500" spc="-15">
                <a:solidFill>
                  <a:srgbClr val="FFFFFF"/>
                </a:solidFill>
              </a:rPr>
              <a:t> </a:t>
            </a:r>
            <a:r>
              <a:rPr dirty="0" sz="2500" spc="-229">
                <a:solidFill>
                  <a:srgbClr val="FFFFFF"/>
                </a:solidFill>
              </a:rPr>
              <a:t>Technologie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114">
                <a:solidFill>
                  <a:srgbClr val="FFFFFF"/>
                </a:solidFill>
              </a:rPr>
              <a:t>für </a:t>
            </a:r>
            <a:r>
              <a:rPr dirty="0" sz="2500" spc="-165">
                <a:solidFill>
                  <a:srgbClr val="FFFFFF"/>
                </a:solidFill>
              </a:rPr>
              <a:t>Pflegebedürftige</a:t>
            </a:r>
            <a:endParaRPr sz="2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492367"/>
            <a:ext cx="8089265" cy="309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bereits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erfahren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häusliche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Technologie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große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täglichen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automatisiert,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Alarmsysteme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erhöht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Unabhängigkeit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Pflegebedürftigen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verbessert.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424815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Innovationen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unterstützen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Pflegepersonal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effizienten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Bewältigung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schnelle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komfortableres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Lebensumfeld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schaffen.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5167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40"/>
              <a:t>Was</a:t>
            </a:r>
            <a:r>
              <a:rPr dirty="0" sz="2500" spc="-75"/>
              <a:t> </a:t>
            </a:r>
            <a:r>
              <a:rPr dirty="0" sz="2500" spc="-270"/>
              <a:t>kann</a:t>
            </a:r>
            <a:r>
              <a:rPr dirty="0" sz="2500" spc="-55"/>
              <a:t> </a:t>
            </a:r>
            <a:r>
              <a:rPr dirty="0" sz="2500" spc="-210"/>
              <a:t>heimunterstützende</a:t>
            </a:r>
            <a:r>
              <a:rPr dirty="0" sz="2500"/>
              <a:t> </a:t>
            </a:r>
            <a:r>
              <a:rPr dirty="0" sz="2500" spc="-229"/>
              <a:t>Technologie</a:t>
            </a:r>
            <a:r>
              <a:rPr dirty="0" sz="2500" spc="-60"/>
              <a:t> </a:t>
            </a:r>
            <a:r>
              <a:rPr dirty="0" sz="2500" spc="-65"/>
              <a:t>für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35"/>
              <a:t>die</a:t>
            </a:r>
            <a:r>
              <a:rPr dirty="0" sz="2500" spc="-100"/>
              <a:t> </a:t>
            </a:r>
            <a:r>
              <a:rPr dirty="0" sz="2500" spc="-254"/>
              <a:t>Pflege</a:t>
            </a:r>
            <a:r>
              <a:rPr dirty="0" sz="2500" spc="-105"/>
              <a:t> </a:t>
            </a:r>
            <a:r>
              <a:rPr dirty="0" sz="2500" spc="-305"/>
              <a:t>leisten?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049020"/>
            </a:xfrm>
            <a:custGeom>
              <a:avLst/>
              <a:gdLst/>
              <a:ahLst/>
              <a:cxnLst/>
              <a:rect l="l" t="t" r="r" b="b"/>
              <a:pathLst>
                <a:path w="9144000" h="1049020">
                  <a:moveTo>
                    <a:pt x="0" y="1048512"/>
                  </a:moveTo>
                  <a:lnTo>
                    <a:pt x="9144000" y="10485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48511"/>
              <a:ext cx="9144000" cy="4095115"/>
            </a:xfrm>
            <a:custGeom>
              <a:avLst/>
              <a:gdLst/>
              <a:ahLst/>
              <a:cxnLst/>
              <a:rect l="l" t="t" r="r" b="b"/>
              <a:pathLst>
                <a:path w="9144000" h="4095115">
                  <a:moveTo>
                    <a:pt x="9144000" y="0"/>
                  </a:moveTo>
                  <a:lnTo>
                    <a:pt x="0" y="0"/>
                  </a:lnTo>
                  <a:lnTo>
                    <a:pt x="0" y="4094987"/>
                  </a:lnTo>
                  <a:lnTo>
                    <a:pt x="9144000" y="40949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9707" y="2170887"/>
            <a:ext cx="592137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4800" spc="-1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Technologie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4800" spc="-1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Kund:innen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4800" spc="-114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Hause</a:t>
            </a:r>
            <a:r>
              <a:rPr dirty="0" sz="4800" spc="-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03987" y="134492"/>
            <a:ext cx="5565775" cy="79184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Heimunterstützende</a:t>
            </a:r>
            <a:r>
              <a:rPr dirty="0" sz="250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FFFFFF"/>
                </a:solidFill>
                <a:latin typeface="Arial Black"/>
                <a:cs typeface="Arial Black"/>
              </a:rPr>
              <a:t>Technologie</a:t>
            </a:r>
            <a:r>
              <a:rPr dirty="0" sz="2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für </a:t>
            </a:r>
            <a:r>
              <a:rPr dirty="0" sz="2500" spc="-165">
                <a:solidFill>
                  <a:srgbClr val="FFFFFF"/>
                </a:solidFill>
                <a:latin typeface="Arial Black"/>
                <a:cs typeface="Arial Black"/>
              </a:rPr>
              <a:t>Pflegebedürftige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3994" y="1557908"/>
            <a:ext cx="813054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510540" algn="l"/>
                <a:tab pos="1784985" algn="l"/>
                <a:tab pos="2459990" algn="l"/>
                <a:tab pos="3007360" algn="l"/>
                <a:tab pos="3937000" algn="l"/>
                <a:tab pos="4435475" algn="l"/>
                <a:tab pos="4919980" algn="l"/>
                <a:tab pos="5836285" algn="l"/>
                <a:tab pos="7275195" algn="l"/>
                <a:tab pos="772350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Pflegekraft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Wissen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richtige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Haustechnik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großen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Unterschied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machen.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71500" algn="l"/>
                <a:tab pos="1335405" algn="l"/>
                <a:tab pos="1807845" algn="l"/>
                <a:tab pos="2557780" algn="l"/>
                <a:tab pos="3688715" algn="l"/>
                <a:tab pos="4133850" algn="l"/>
                <a:tab pos="4645660" algn="l"/>
                <a:tab pos="5572760" algn="l"/>
                <a:tab pos="6350000" algn="l"/>
                <a:tab pos="6960870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finden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Optionen,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Leben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erleichtern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Unabhängigkeit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ermöglichen.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Wir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erklären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Ihnen,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wie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diese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Hilfsmittel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funktionieren,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damit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Ihren</a:t>
            </a:r>
            <a:endParaRPr sz="1800">
              <a:latin typeface="Arial"/>
              <a:cs typeface="Arial"/>
            </a:endParaRPr>
          </a:p>
          <a:p>
            <a:pPr algn="ctr" marL="8255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Kund:innen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helfen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können,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effektiv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nutzen!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49414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/>
              <a:t>Welche</a:t>
            </a:r>
            <a:r>
              <a:rPr dirty="0" sz="2500" spc="-75"/>
              <a:t> </a:t>
            </a:r>
            <a:r>
              <a:rPr dirty="0" sz="2500" spc="-229"/>
              <a:t>Technologie</a:t>
            </a:r>
            <a:r>
              <a:rPr dirty="0" sz="2500" spc="-45"/>
              <a:t> </a:t>
            </a:r>
            <a:r>
              <a:rPr dirty="0" sz="2500" spc="-240"/>
              <a:t>können</a:t>
            </a:r>
            <a:r>
              <a:rPr dirty="0" sz="2500" spc="-55"/>
              <a:t> </a:t>
            </a:r>
            <a:r>
              <a:rPr dirty="0" sz="2500" spc="-235"/>
              <a:t>Kund:innen</a:t>
            </a:r>
            <a:r>
              <a:rPr dirty="0" sz="2500"/>
              <a:t> </a:t>
            </a:r>
            <a:r>
              <a:rPr dirty="0" sz="2500" spc="-25"/>
              <a:t>zu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Hause</a:t>
            </a:r>
            <a:r>
              <a:rPr dirty="0" sz="2500" spc="-105"/>
              <a:t> </a:t>
            </a:r>
            <a:r>
              <a:rPr dirty="0" sz="2500" spc="-265"/>
              <a:t>nutzen?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340" y="2119883"/>
            <a:ext cx="3387852" cy="19050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3994" y="1214120"/>
            <a:ext cx="5094605" cy="2764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117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Smart</a:t>
            </a:r>
            <a:r>
              <a:rPr dirty="0" sz="18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Light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Systeme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16890">
              <a:lnSpc>
                <a:spcPct val="14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5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Light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Systeme,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allem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solche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Sprachsteuerung,</a:t>
            </a:r>
            <a:r>
              <a:rPr dirty="0" sz="15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5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15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5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großem</a:t>
            </a:r>
            <a:r>
              <a:rPr dirty="0" sz="15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5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sein,</a:t>
            </a:r>
            <a:r>
              <a:rPr dirty="0" sz="15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5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5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Beleuchtung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ohne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physische</a:t>
            </a:r>
            <a:r>
              <a:rPr dirty="0" sz="15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Schalter</a:t>
            </a:r>
            <a:r>
              <a:rPr dirty="0" sz="15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einstellen</a:t>
            </a:r>
            <a:r>
              <a:rPr dirty="0" sz="15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5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Möglichkeit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Umgebung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aus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Ferne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steuern.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6704" y="4280859"/>
            <a:ext cx="8205470" cy="7080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Außerdem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möglich,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Zeiten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festzulegen,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Licht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jeden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ein-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ausgeschaltet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wird.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93840" y="4142943"/>
            <a:ext cx="10864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Image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Horizon</a:t>
            </a:r>
            <a:r>
              <a:rPr dirty="0" sz="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49414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/>
              <a:t>Welche</a:t>
            </a:r>
            <a:r>
              <a:rPr dirty="0" sz="2500" spc="-75"/>
              <a:t> </a:t>
            </a:r>
            <a:r>
              <a:rPr dirty="0" sz="2500" spc="-229"/>
              <a:t>Technologie</a:t>
            </a:r>
            <a:r>
              <a:rPr dirty="0" sz="2500" spc="-45"/>
              <a:t> </a:t>
            </a:r>
            <a:r>
              <a:rPr dirty="0" sz="2500" spc="-240"/>
              <a:t>können</a:t>
            </a:r>
            <a:r>
              <a:rPr dirty="0" sz="2500" spc="-55"/>
              <a:t> </a:t>
            </a:r>
            <a:r>
              <a:rPr dirty="0" sz="2500" spc="-235"/>
              <a:t>Kund:innen</a:t>
            </a:r>
            <a:r>
              <a:rPr dirty="0" sz="2500"/>
              <a:t> </a:t>
            </a:r>
            <a:r>
              <a:rPr dirty="0" sz="2500" spc="-25"/>
              <a:t>zu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Hause</a:t>
            </a:r>
            <a:r>
              <a:rPr dirty="0" sz="2500" spc="-105"/>
              <a:t> </a:t>
            </a:r>
            <a:r>
              <a:rPr dirty="0" sz="2500" spc="-265"/>
              <a:t>nutzen?</a:t>
            </a:r>
            <a:endParaRPr sz="25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7555" y="1229223"/>
            <a:ext cx="7644765" cy="144208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ctr" marL="14604">
              <a:lnSpc>
                <a:spcPct val="100000"/>
              </a:lnSpc>
              <a:spcBef>
                <a:spcPts val="63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Smart</a:t>
            </a:r>
            <a:r>
              <a:rPr dirty="0" sz="18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Light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Systeme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intelligentes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Licht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Hause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verwendet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können.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500">
              <a:latin typeface="Arial"/>
              <a:cs typeface="Arial"/>
            </a:endParaRPr>
          </a:p>
          <a:p>
            <a:pPr algn="ctr" marL="184785" marR="177800">
              <a:lnSpc>
                <a:spcPct val="115300"/>
              </a:lnSpc>
              <a:spcBef>
                <a:spcPts val="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folgende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verstehen,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automatische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Lichtsysteme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Verwendung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funktionieren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>
                <a:solidFill>
                  <a:srgbClr val="339966"/>
                </a:solidFill>
                <a:latin typeface="Arial"/>
                <a:cs typeface="Arial"/>
              </a:rPr>
              <a:t>Philips</a:t>
            </a:r>
            <a:r>
              <a:rPr dirty="0" sz="1500" spc="-6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339966"/>
                </a:solidFill>
                <a:latin typeface="Arial"/>
                <a:cs typeface="Arial"/>
              </a:rPr>
              <a:t>HUE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45791" y="4646777"/>
            <a:ext cx="366331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735" marR="5080" indent="-1423670">
              <a:lnSpc>
                <a:spcPct val="14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Beleuchtung: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startest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ersten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Lampe!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Philips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Hue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einrichten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49414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/>
              <a:t>Welche</a:t>
            </a:r>
            <a:r>
              <a:rPr dirty="0" sz="2500" spc="-75"/>
              <a:t> </a:t>
            </a:r>
            <a:r>
              <a:rPr dirty="0" sz="2500" spc="-229"/>
              <a:t>Technologie</a:t>
            </a:r>
            <a:r>
              <a:rPr dirty="0" sz="2500" spc="-45"/>
              <a:t> </a:t>
            </a:r>
            <a:r>
              <a:rPr dirty="0" sz="2500" spc="-240"/>
              <a:t>können</a:t>
            </a:r>
            <a:r>
              <a:rPr dirty="0" sz="2500" spc="-55"/>
              <a:t> </a:t>
            </a:r>
            <a:r>
              <a:rPr dirty="0" sz="2500" spc="-235"/>
              <a:t>Kund:innen</a:t>
            </a:r>
            <a:r>
              <a:rPr dirty="0" sz="2500"/>
              <a:t> </a:t>
            </a:r>
            <a:r>
              <a:rPr dirty="0" sz="2500" spc="-25"/>
              <a:t>zu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Hause</a:t>
            </a:r>
            <a:r>
              <a:rPr dirty="0" sz="2500" spc="-105"/>
              <a:t> </a:t>
            </a:r>
            <a:r>
              <a:rPr dirty="0" sz="2500" spc="-265"/>
              <a:t>nutzen?</a:t>
            </a:r>
            <a:endParaRPr sz="2500"/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035" y="2852927"/>
            <a:ext cx="3048000" cy="17145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705727" y="3185287"/>
            <a:ext cx="1346200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Um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Untertitel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Ihrer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bevorzugten </a:t>
            </a:r>
            <a:r>
              <a:rPr dirty="0" sz="1100" b="1">
                <a:latin typeface="Arial"/>
                <a:cs typeface="Arial"/>
              </a:rPr>
              <a:t>Sprache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zu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erhalten, </a:t>
            </a:r>
            <a:r>
              <a:rPr dirty="0" sz="1100">
                <a:latin typeface="Arial"/>
                <a:cs typeface="Arial"/>
              </a:rPr>
              <a:t>gehen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auf </a:t>
            </a:r>
            <a:r>
              <a:rPr dirty="0" sz="1100" spc="-10">
                <a:latin typeface="Arial"/>
                <a:cs typeface="Arial"/>
              </a:rPr>
              <a:t>Einstellungen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unten </a:t>
            </a:r>
            <a:r>
              <a:rPr dirty="0" sz="1100">
                <a:latin typeface="Arial"/>
                <a:cs typeface="Arial"/>
              </a:rPr>
              <a:t>rechts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8624" y="3186594"/>
            <a:ext cx="376854" cy="37732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1030" y="1103503"/>
            <a:ext cx="7969884" cy="389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00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Smart</a:t>
            </a:r>
            <a:r>
              <a:rPr dirty="0" sz="18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Light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Systeme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Wie</a:t>
            </a:r>
            <a:r>
              <a:rPr dirty="0" sz="14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kann</a:t>
            </a:r>
            <a:r>
              <a:rPr dirty="0" sz="14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dies</a:t>
            </a:r>
            <a:r>
              <a:rPr dirty="0" sz="14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den</a:t>
            </a:r>
            <a:r>
              <a:rPr dirty="0" sz="14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Kund:innen</a:t>
            </a:r>
            <a:r>
              <a:rPr dirty="0" sz="14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9C73"/>
                </a:solidFill>
                <a:latin typeface="Arial"/>
                <a:cs typeface="Arial"/>
              </a:rPr>
              <a:t>helfen?</a:t>
            </a:r>
            <a:endParaRPr sz="1400">
              <a:latin typeface="Arial"/>
              <a:cs typeface="Arial"/>
            </a:endParaRPr>
          </a:p>
          <a:p>
            <a:pPr marL="12700" marR="68580">
              <a:lnSpc>
                <a:spcPct val="14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Margaret,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Frau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eingeschränkter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Mobilität,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findet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schwierig,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Lichtschalter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ihrer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Wohnung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erreichen.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Routine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erleichtern,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hat</a:t>
            </a:r>
            <a:r>
              <a:rPr dirty="0" sz="14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4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ein</a:t>
            </a:r>
            <a:r>
              <a:rPr dirty="0" sz="14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Smart</a:t>
            </a:r>
            <a:r>
              <a:rPr dirty="0" sz="14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Light</a:t>
            </a:r>
            <a:r>
              <a:rPr dirty="0" sz="14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9C73"/>
                </a:solidFill>
                <a:latin typeface="Arial"/>
                <a:cs typeface="Arial"/>
              </a:rPr>
              <a:t>System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installiert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intuitive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gesteuert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Raum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beleuchten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möchte,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muss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keinen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Zentimeter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bewegen,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sondern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einfach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tippen,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beliebigen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Bereich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Haus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beleuchten.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Bett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liegt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merkt,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Licht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Küche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angelassen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hat,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schaltet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kurzen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Wisch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Display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aus.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Kontrolle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Fingerspitzen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minimiert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nur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nächtlichen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Sturzes,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sondern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Gefühl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Unabhängigkeit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täglichen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Leben.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49414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/>
              <a:t>Welche</a:t>
            </a:r>
            <a:r>
              <a:rPr dirty="0" sz="2500" spc="-75"/>
              <a:t> </a:t>
            </a:r>
            <a:r>
              <a:rPr dirty="0" sz="2500" spc="-229"/>
              <a:t>Technologie</a:t>
            </a:r>
            <a:r>
              <a:rPr dirty="0" sz="2500" spc="-45"/>
              <a:t> </a:t>
            </a:r>
            <a:r>
              <a:rPr dirty="0" sz="2500" spc="-240"/>
              <a:t>können</a:t>
            </a:r>
            <a:r>
              <a:rPr dirty="0" sz="2500" spc="-55"/>
              <a:t> </a:t>
            </a:r>
            <a:r>
              <a:rPr dirty="0" sz="2500" spc="-235"/>
              <a:t>Kund:innen</a:t>
            </a:r>
            <a:r>
              <a:rPr dirty="0" sz="2500"/>
              <a:t> </a:t>
            </a:r>
            <a:r>
              <a:rPr dirty="0" sz="2500" spc="-25"/>
              <a:t>zu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Hause</a:t>
            </a:r>
            <a:r>
              <a:rPr dirty="0" sz="2500" spc="-105"/>
              <a:t> </a:t>
            </a:r>
            <a:r>
              <a:rPr dirty="0" sz="2500" spc="-265"/>
              <a:t>nutzen?</a:t>
            </a:r>
            <a:endParaRPr sz="25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3994" y="1152271"/>
            <a:ext cx="8188959" cy="3510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381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Medizinische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Warngeräte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Ähnlich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Notrufsystemen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5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)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medizinische</a:t>
            </a:r>
            <a:r>
              <a:rPr dirty="0" sz="15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Warngeräte</a:t>
            </a:r>
            <a:r>
              <a:rPr dirty="0" sz="15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programmiert,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5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Notdienst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Überwachungszentrale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kontaktieren,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schicken kann.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Regel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tragbar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verfügen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einfachen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Knopf,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Benutzer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Betätigung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benötigten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verbindet.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Sturzerkennung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GPS-Tracking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ausgestattet,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erhöhen.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49414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/>
              <a:t>Welche</a:t>
            </a:r>
            <a:r>
              <a:rPr dirty="0" sz="2500" spc="-75"/>
              <a:t> </a:t>
            </a:r>
            <a:r>
              <a:rPr dirty="0" sz="2500" spc="-229"/>
              <a:t>Technologie</a:t>
            </a:r>
            <a:r>
              <a:rPr dirty="0" sz="2500" spc="-45"/>
              <a:t> </a:t>
            </a:r>
            <a:r>
              <a:rPr dirty="0" sz="2500" spc="-240"/>
              <a:t>können</a:t>
            </a:r>
            <a:r>
              <a:rPr dirty="0" sz="2500" spc="-55"/>
              <a:t> </a:t>
            </a:r>
            <a:r>
              <a:rPr dirty="0" sz="2500" spc="-235"/>
              <a:t>Kund:innen</a:t>
            </a:r>
            <a:r>
              <a:rPr dirty="0" sz="2500"/>
              <a:t> </a:t>
            </a:r>
            <a:r>
              <a:rPr dirty="0" sz="2500" spc="-25"/>
              <a:t>zu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Hause</a:t>
            </a:r>
            <a:r>
              <a:rPr dirty="0" sz="2500" spc="-105"/>
              <a:t> </a:t>
            </a:r>
            <a:r>
              <a:rPr dirty="0" sz="2500" spc="-265"/>
              <a:t>nutzen?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504" y="1561304"/>
            <a:ext cx="8625840" cy="2566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715">
              <a:lnSpc>
                <a:spcPct val="140000"/>
              </a:lnSpc>
              <a:spcBef>
                <a:spcPts val="10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7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700" spc="1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700" spc="1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7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gelernt,</a:t>
            </a:r>
            <a:r>
              <a:rPr dirty="0" sz="17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7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7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Arten</a:t>
            </a:r>
            <a:r>
              <a:rPr dirty="0" sz="17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7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gibt,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Planung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Terminen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Pflegeaktivitäten erleichtern.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7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7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Privatsphäre</a:t>
            </a:r>
            <a:r>
              <a:rPr dirty="0" sz="1700" spc="1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gewährleisten</a:t>
            </a:r>
            <a:r>
              <a:rPr dirty="0" sz="17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Patient:innen,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Mitarbeiter:innen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7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möglichen</a:t>
            </a:r>
            <a:r>
              <a:rPr dirty="0" sz="17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Schäden</a:t>
            </a:r>
            <a:r>
              <a:rPr dirty="0" sz="17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bewahren,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hat</a:t>
            </a:r>
            <a:r>
              <a:rPr dirty="0" sz="17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jede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7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Regel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Regeln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Einschränkungen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verwendeten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Tools.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8502" y="1152271"/>
            <a:ext cx="7711440" cy="1269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Medizinische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Warngeräte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401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Einblick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Benutzererfahrungen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verschiedener medizinischer</a:t>
            </a:r>
            <a:r>
              <a:rPr dirty="0" sz="15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Warngeräte: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912747" y="4658055"/>
            <a:ext cx="5421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Wie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können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diese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Geräte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Kund:innen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helfen?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25495" y="4241698"/>
            <a:ext cx="25711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The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Best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Medical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Alert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System</a:t>
            </a:r>
            <a:r>
              <a:rPr dirty="0" sz="900" spc="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For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You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2024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0" y="2519172"/>
            <a:ext cx="3048000" cy="17145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49414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/>
              <a:t>Welche</a:t>
            </a:r>
            <a:r>
              <a:rPr dirty="0" sz="2500" spc="-75"/>
              <a:t> </a:t>
            </a:r>
            <a:r>
              <a:rPr dirty="0" sz="2500" spc="-229"/>
              <a:t>Technologie</a:t>
            </a:r>
            <a:r>
              <a:rPr dirty="0" sz="2500" spc="-45"/>
              <a:t> </a:t>
            </a:r>
            <a:r>
              <a:rPr dirty="0" sz="2500" spc="-240"/>
              <a:t>können</a:t>
            </a:r>
            <a:r>
              <a:rPr dirty="0" sz="2500" spc="-55"/>
              <a:t> </a:t>
            </a:r>
            <a:r>
              <a:rPr dirty="0" sz="2500" spc="-235"/>
              <a:t>Kund:innen</a:t>
            </a:r>
            <a:r>
              <a:rPr dirty="0" sz="2500"/>
              <a:t> </a:t>
            </a:r>
            <a:r>
              <a:rPr dirty="0" sz="2500" spc="-25"/>
              <a:t>zu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Hause</a:t>
            </a:r>
            <a:r>
              <a:rPr dirty="0" sz="2500" spc="-105"/>
              <a:t> </a:t>
            </a:r>
            <a:r>
              <a:rPr dirty="0" sz="2500" spc="-265"/>
              <a:t>nutzen?</a:t>
            </a:r>
            <a:endParaRPr sz="25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1211402"/>
            <a:ext cx="8141970" cy="37579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Calendar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4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800" spc="4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uns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Anwendungen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effizienten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Verwaltung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Erinnerungen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beschäftigt.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Aufbauend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behandelt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unser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Toolset um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 Google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Calendar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erweitern,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 planen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Erinnerungen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setzen.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Verwendung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gemeinsamen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Kalenders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sowohl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optimierten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besseren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häuslichen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Pflegeaktivitäten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profitieren.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49414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/>
              <a:t>Welche</a:t>
            </a:r>
            <a:r>
              <a:rPr dirty="0" sz="2500" spc="-75"/>
              <a:t> </a:t>
            </a:r>
            <a:r>
              <a:rPr dirty="0" sz="2500" spc="-229"/>
              <a:t>Technologie</a:t>
            </a:r>
            <a:r>
              <a:rPr dirty="0" sz="2500" spc="-45"/>
              <a:t> </a:t>
            </a:r>
            <a:r>
              <a:rPr dirty="0" sz="2500" spc="-240"/>
              <a:t>können</a:t>
            </a:r>
            <a:r>
              <a:rPr dirty="0" sz="2500" spc="-55"/>
              <a:t> </a:t>
            </a:r>
            <a:r>
              <a:rPr dirty="0" sz="2500" spc="-235"/>
              <a:t>Kund:innen</a:t>
            </a:r>
            <a:r>
              <a:rPr dirty="0" sz="2500"/>
              <a:t> </a:t>
            </a:r>
            <a:r>
              <a:rPr dirty="0" sz="2500" spc="-25"/>
              <a:t>zu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Hause</a:t>
            </a:r>
            <a:r>
              <a:rPr dirty="0" sz="2500" spc="-105"/>
              <a:t> </a:t>
            </a:r>
            <a:r>
              <a:rPr dirty="0" sz="2500" spc="-265"/>
              <a:t>nutzen?</a:t>
            </a:r>
            <a:endParaRPr sz="2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76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185">
                <a:solidFill>
                  <a:srgbClr val="FFFFFF"/>
                </a:solidFill>
              </a:rPr>
              <a:t>Virtuelle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40">
                <a:solidFill>
                  <a:srgbClr val="FFFFFF"/>
                </a:solidFill>
              </a:rPr>
              <a:t>Realität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25">
                <a:solidFill>
                  <a:srgbClr val="FFFFFF"/>
                </a:solidFill>
              </a:rPr>
              <a:t>(VR)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195">
                <a:solidFill>
                  <a:srgbClr val="FFFFFF"/>
                </a:solidFill>
              </a:rPr>
              <a:t>in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75">
                <a:solidFill>
                  <a:srgbClr val="FFFFFF"/>
                </a:solidFill>
              </a:rPr>
              <a:t>der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275">
                <a:solidFill>
                  <a:srgbClr val="FFFFFF"/>
                </a:solidFill>
              </a:rPr>
              <a:t>häuslichen</a:t>
            </a:r>
            <a:r>
              <a:rPr dirty="0" sz="2500" spc="-65">
                <a:solidFill>
                  <a:srgbClr val="FFFFFF"/>
                </a:solidFill>
              </a:rPr>
              <a:t> </a:t>
            </a:r>
            <a:r>
              <a:rPr dirty="0" sz="2500" spc="-190">
                <a:solidFill>
                  <a:srgbClr val="FFFFFF"/>
                </a:solidFill>
              </a:rPr>
              <a:t>Pflege</a:t>
            </a:r>
            <a:endParaRPr sz="2500"/>
          </a:p>
        </p:txBody>
      </p:sp>
      <p:sp>
        <p:nvSpPr>
          <p:cNvPr id="7" name="object 7" descr=""/>
          <p:cNvSpPr txBox="1"/>
          <p:nvPr/>
        </p:nvSpPr>
        <p:spPr>
          <a:xfrm>
            <a:off x="359460" y="1920621"/>
            <a:ext cx="5805805" cy="2708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79C73"/>
                </a:solidFill>
                <a:latin typeface="Arial"/>
                <a:cs typeface="Arial"/>
              </a:rPr>
              <a:t>VR</a:t>
            </a:r>
            <a:r>
              <a:rPr dirty="0" sz="44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und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r>
              <a:rPr dirty="0" sz="4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bei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häuslichen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Pflege unterstützen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803019"/>
            <a:ext cx="1795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584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Virtuelle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Realität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440685" y="1803019"/>
            <a:ext cx="6202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  <a:tab pos="1315085" algn="l"/>
                <a:tab pos="1789430" algn="l"/>
                <a:tab pos="2923540" algn="l"/>
                <a:tab pos="3740785" algn="l"/>
                <a:tab pos="5102860" algn="l"/>
                <a:tab pos="5895975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(VR)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häusliche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verbessern,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2077339"/>
            <a:ext cx="313372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310640" algn="l"/>
                <a:tab pos="1376045" algn="l"/>
                <a:tab pos="1746885" algn="l"/>
                <a:tab pos="2219325" algn="l"/>
                <a:tab pos="252603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körperliche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Therapie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durch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Stimulation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kognitive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35146" y="2118486"/>
            <a:ext cx="4806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7514" algn="l"/>
                <a:tab pos="2884170" algn="l"/>
                <a:tab pos="400748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ansprechende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Übungen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anbietet,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geistige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78758" y="2433954"/>
            <a:ext cx="4863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9375" algn="l"/>
                <a:tab pos="2139950" algn="l"/>
                <a:tab pos="3702685" algn="l"/>
                <a:tab pos="41382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bietet,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Möglichkeiten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soziale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1802" y="2707722"/>
            <a:ext cx="8142605" cy="1919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virtuellen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Raum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schafft,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Schmerzbehandlung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durch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immersive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Ablenkung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realistischen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Simulationen schult.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"/>
              <a:cs typeface="Arial"/>
            </a:endParaRPr>
          </a:p>
          <a:p>
            <a:pPr marL="1681480" marR="184785" indent="-1492885">
              <a:lnSpc>
                <a:spcPct val="114999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Darüber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hinaus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kann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es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entspannende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Freizeitaktivitäten für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diejenigen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bieten,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ihr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Haus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nicht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verlassen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können.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77862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/>
              <a:t>Wie</a:t>
            </a:r>
            <a:r>
              <a:rPr dirty="0" sz="2500" spc="-125"/>
              <a:t> </a:t>
            </a:r>
            <a:r>
              <a:rPr dirty="0" sz="2500" spc="-270"/>
              <a:t>kann</a:t>
            </a:r>
            <a:r>
              <a:rPr dirty="0" sz="2500" spc="-105"/>
              <a:t> </a:t>
            </a:r>
            <a:r>
              <a:rPr dirty="0" sz="2500" spc="-220"/>
              <a:t>VR</a:t>
            </a:r>
            <a:r>
              <a:rPr dirty="0" sz="2500" spc="-120"/>
              <a:t> </a:t>
            </a:r>
            <a:r>
              <a:rPr dirty="0" sz="2500" spc="-260"/>
              <a:t>Sie</a:t>
            </a:r>
            <a:r>
              <a:rPr dirty="0" sz="2500" spc="-120"/>
              <a:t> </a:t>
            </a:r>
            <a:r>
              <a:rPr dirty="0" sz="2500" spc="-225"/>
              <a:t>und</a:t>
            </a:r>
            <a:r>
              <a:rPr dirty="0" sz="2500" spc="-90"/>
              <a:t> </a:t>
            </a:r>
            <a:r>
              <a:rPr dirty="0" sz="2500" spc="-180"/>
              <a:t>Ihre</a:t>
            </a:r>
            <a:r>
              <a:rPr dirty="0" sz="2500" spc="-100"/>
              <a:t> </a:t>
            </a:r>
            <a:r>
              <a:rPr dirty="0" sz="2500" spc="-229"/>
              <a:t>Kund:innen</a:t>
            </a:r>
            <a:r>
              <a:rPr dirty="0" sz="2500" spc="-65"/>
              <a:t> </a:t>
            </a:r>
            <a:r>
              <a:rPr dirty="0" sz="2500" spc="-229"/>
              <a:t>bei</a:t>
            </a:r>
            <a:r>
              <a:rPr dirty="0" sz="2500" spc="-114"/>
              <a:t> </a:t>
            </a:r>
            <a:r>
              <a:rPr dirty="0" sz="2500" spc="-75"/>
              <a:t>der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häuslichen</a:t>
            </a:r>
            <a:r>
              <a:rPr dirty="0" sz="2500" spc="-70"/>
              <a:t> </a:t>
            </a:r>
            <a:r>
              <a:rPr dirty="0" sz="2500" spc="-254"/>
              <a:t>Pflege</a:t>
            </a:r>
            <a:r>
              <a:rPr dirty="0" sz="2500" spc="-110"/>
              <a:t> </a:t>
            </a:r>
            <a:r>
              <a:rPr dirty="0" sz="2500" spc="-145"/>
              <a:t>unterstützen?</a:t>
            </a:r>
            <a:endParaRPr sz="25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0459" y="2465578"/>
            <a:ext cx="5177790" cy="160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Insgesamt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VR,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durchdacht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eingesetzt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leistungsfähiges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Instrument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Verbesserung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Qualität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älterer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sein,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sowohl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Unterhaltungs-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Gesundheitsvorteile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bietet.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4" y="2252472"/>
            <a:ext cx="3419855" cy="20299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77862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/>
              <a:t>Wie</a:t>
            </a:r>
            <a:r>
              <a:rPr dirty="0" sz="2500" spc="-125"/>
              <a:t> </a:t>
            </a:r>
            <a:r>
              <a:rPr dirty="0" sz="2500" spc="-270"/>
              <a:t>kann</a:t>
            </a:r>
            <a:r>
              <a:rPr dirty="0" sz="2500" spc="-105"/>
              <a:t> </a:t>
            </a:r>
            <a:r>
              <a:rPr dirty="0" sz="2500" spc="-220"/>
              <a:t>VR</a:t>
            </a:r>
            <a:r>
              <a:rPr dirty="0" sz="2500" spc="-120"/>
              <a:t> </a:t>
            </a:r>
            <a:r>
              <a:rPr dirty="0" sz="2500" spc="-260"/>
              <a:t>Sie</a:t>
            </a:r>
            <a:r>
              <a:rPr dirty="0" sz="2500" spc="-120"/>
              <a:t> </a:t>
            </a:r>
            <a:r>
              <a:rPr dirty="0" sz="2500" spc="-225"/>
              <a:t>und</a:t>
            </a:r>
            <a:r>
              <a:rPr dirty="0" sz="2500" spc="-90"/>
              <a:t> </a:t>
            </a:r>
            <a:r>
              <a:rPr dirty="0" sz="2500" spc="-180"/>
              <a:t>Ihre</a:t>
            </a:r>
            <a:r>
              <a:rPr dirty="0" sz="2500" spc="-100"/>
              <a:t> </a:t>
            </a:r>
            <a:r>
              <a:rPr dirty="0" sz="2500" spc="-229"/>
              <a:t>Kund:innen</a:t>
            </a:r>
            <a:r>
              <a:rPr dirty="0" sz="2500" spc="-65"/>
              <a:t> </a:t>
            </a:r>
            <a:r>
              <a:rPr dirty="0" sz="2500" spc="-229"/>
              <a:t>bei</a:t>
            </a:r>
            <a:r>
              <a:rPr dirty="0" sz="2500" spc="-114"/>
              <a:t> </a:t>
            </a:r>
            <a:r>
              <a:rPr dirty="0" sz="2500" spc="-75"/>
              <a:t>der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häuslichen</a:t>
            </a:r>
            <a:r>
              <a:rPr dirty="0" sz="2500" spc="-70"/>
              <a:t> </a:t>
            </a:r>
            <a:r>
              <a:rPr dirty="0" sz="2500" spc="-254"/>
              <a:t>Pflege</a:t>
            </a:r>
            <a:r>
              <a:rPr dirty="0" sz="2500" spc="-110"/>
              <a:t> </a:t>
            </a:r>
            <a:r>
              <a:rPr dirty="0" sz="2500" spc="-145"/>
              <a:t>unterstützen?</a:t>
            </a:r>
            <a:endParaRPr sz="25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086861" y="4540097"/>
            <a:ext cx="2477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Virtual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Reality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im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Seniorenheim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Senioren </a:t>
            </a:r>
            <a:r>
              <a:rPr dirty="0" sz="900" b="1">
                <a:latin typeface="Arial"/>
                <a:cs typeface="Arial"/>
              </a:rPr>
              <a:t>gehen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mit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VR-</a:t>
            </a:r>
            <a:r>
              <a:rPr dirty="0" sz="900" b="1">
                <a:latin typeface="Arial"/>
                <a:cs typeface="Arial"/>
              </a:rPr>
              <a:t>Brille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auf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Reisen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-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MDR</a:t>
            </a:r>
            <a:r>
              <a:rPr dirty="0" sz="900" spc="-10" b="1">
                <a:latin typeface="Arial"/>
                <a:cs typeface="Arial"/>
              </a:rPr>
              <a:t> Beitrag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6511" y="1894795"/>
            <a:ext cx="7606030" cy="6572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VR-Reisen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älteren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Haus</a:t>
            </a:r>
            <a:endParaRPr sz="18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verlassen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Reisen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gehen!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77862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/>
              <a:t>Wie</a:t>
            </a:r>
            <a:r>
              <a:rPr dirty="0" sz="2500" spc="-125"/>
              <a:t> </a:t>
            </a:r>
            <a:r>
              <a:rPr dirty="0" sz="2500" spc="-270"/>
              <a:t>kann</a:t>
            </a:r>
            <a:r>
              <a:rPr dirty="0" sz="2500" spc="-105"/>
              <a:t> </a:t>
            </a:r>
            <a:r>
              <a:rPr dirty="0" sz="2500" spc="-220"/>
              <a:t>VR</a:t>
            </a:r>
            <a:r>
              <a:rPr dirty="0" sz="2500" spc="-120"/>
              <a:t> </a:t>
            </a:r>
            <a:r>
              <a:rPr dirty="0" sz="2500" spc="-260"/>
              <a:t>Sie</a:t>
            </a:r>
            <a:r>
              <a:rPr dirty="0" sz="2500" spc="-120"/>
              <a:t> </a:t>
            </a:r>
            <a:r>
              <a:rPr dirty="0" sz="2500" spc="-225"/>
              <a:t>und</a:t>
            </a:r>
            <a:r>
              <a:rPr dirty="0" sz="2500" spc="-90"/>
              <a:t> </a:t>
            </a:r>
            <a:r>
              <a:rPr dirty="0" sz="2500" spc="-180"/>
              <a:t>Ihre</a:t>
            </a:r>
            <a:r>
              <a:rPr dirty="0" sz="2500" spc="-100"/>
              <a:t> </a:t>
            </a:r>
            <a:r>
              <a:rPr dirty="0" sz="2500" spc="-229"/>
              <a:t>Kund:innen</a:t>
            </a:r>
            <a:r>
              <a:rPr dirty="0" sz="2500" spc="-65"/>
              <a:t> </a:t>
            </a:r>
            <a:r>
              <a:rPr dirty="0" sz="2500" spc="-229"/>
              <a:t>bei</a:t>
            </a:r>
            <a:r>
              <a:rPr dirty="0" sz="2500" spc="-114"/>
              <a:t> </a:t>
            </a:r>
            <a:r>
              <a:rPr dirty="0" sz="2500" spc="-75"/>
              <a:t>der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häuslichen</a:t>
            </a:r>
            <a:r>
              <a:rPr dirty="0" sz="2500" spc="-70"/>
              <a:t> </a:t>
            </a:r>
            <a:r>
              <a:rPr dirty="0" sz="2500" spc="-254"/>
              <a:t>Pflege</a:t>
            </a:r>
            <a:r>
              <a:rPr dirty="0" sz="2500" spc="-110"/>
              <a:t> </a:t>
            </a:r>
            <a:r>
              <a:rPr dirty="0" sz="2500" spc="-145"/>
              <a:t>unterstützen?</a:t>
            </a:r>
            <a:endParaRPr sz="2500"/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9692" y="2735579"/>
            <a:ext cx="2912363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67918" y="2187452"/>
            <a:ext cx="7683500" cy="1182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55880">
              <a:lnSpc>
                <a:spcPct val="114999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muss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jedoch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darauf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geachtet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VR-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Erlebnisse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nicht</a:t>
            </a:r>
            <a:r>
              <a:rPr dirty="0" sz="2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22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Desorientierung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oder</a:t>
            </a:r>
            <a:r>
              <a:rPr dirty="0" sz="22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Reisekrankheit</a:t>
            </a:r>
            <a:r>
              <a:rPr dirty="0" sz="22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führen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was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darstellen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kann!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802" y="272287"/>
            <a:ext cx="6778625" cy="791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solidFill>
                  <a:srgbClr val="379C73"/>
                </a:solidFill>
                <a:latin typeface="Arial Black"/>
                <a:cs typeface="Arial Black"/>
              </a:rPr>
              <a:t>Wie</a:t>
            </a:r>
            <a:r>
              <a:rPr dirty="0" sz="2500" spc="-1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70">
                <a:solidFill>
                  <a:srgbClr val="379C73"/>
                </a:solidFill>
                <a:latin typeface="Arial Black"/>
                <a:cs typeface="Arial Black"/>
              </a:rPr>
              <a:t>kann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VR</a:t>
            </a:r>
            <a:r>
              <a:rPr dirty="0" sz="2500" spc="-12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60">
                <a:solidFill>
                  <a:srgbClr val="379C73"/>
                </a:solidFill>
                <a:latin typeface="Arial Black"/>
                <a:cs typeface="Arial Black"/>
              </a:rPr>
              <a:t>Sie</a:t>
            </a:r>
            <a:r>
              <a:rPr dirty="0" sz="2500" spc="-12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379C73"/>
                </a:solidFill>
                <a:latin typeface="Arial Black"/>
                <a:cs typeface="Arial Black"/>
              </a:rPr>
              <a:t>und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379C73"/>
                </a:solidFill>
                <a:latin typeface="Arial Black"/>
                <a:cs typeface="Arial Black"/>
              </a:rPr>
              <a:t>Ihre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Kund:innen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bei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der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>
                <a:solidFill>
                  <a:srgbClr val="379C73"/>
                </a:solidFill>
                <a:latin typeface="Arial Black"/>
                <a:cs typeface="Arial Black"/>
              </a:rPr>
              <a:t>häuslichen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Pflege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45">
                <a:solidFill>
                  <a:srgbClr val="379C73"/>
                </a:solidFill>
                <a:latin typeface="Arial Black"/>
                <a:cs typeface="Arial Black"/>
              </a:rPr>
              <a:t>unterstützen?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5474" y="2065781"/>
            <a:ext cx="7142480" cy="2288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halten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häuslichen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Pflege?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Würden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empfehlen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und/oder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endParaRPr sz="22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400"/>
              </a:spcBef>
            </a:pP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einsetzen?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bereits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etwas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Ähnliches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Organisation?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77862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/>
              <a:t>Wie</a:t>
            </a:r>
            <a:r>
              <a:rPr dirty="0" sz="2500" spc="-125"/>
              <a:t> </a:t>
            </a:r>
            <a:r>
              <a:rPr dirty="0" sz="2500" spc="-270"/>
              <a:t>kann</a:t>
            </a:r>
            <a:r>
              <a:rPr dirty="0" sz="2500" spc="-105"/>
              <a:t> </a:t>
            </a:r>
            <a:r>
              <a:rPr dirty="0" sz="2500" spc="-220"/>
              <a:t>VR</a:t>
            </a:r>
            <a:r>
              <a:rPr dirty="0" sz="2500" spc="-120"/>
              <a:t> </a:t>
            </a:r>
            <a:r>
              <a:rPr dirty="0" sz="2500" spc="-260"/>
              <a:t>Sie</a:t>
            </a:r>
            <a:r>
              <a:rPr dirty="0" sz="2500" spc="-120"/>
              <a:t> </a:t>
            </a:r>
            <a:r>
              <a:rPr dirty="0" sz="2500" spc="-225"/>
              <a:t>und</a:t>
            </a:r>
            <a:r>
              <a:rPr dirty="0" sz="2500" spc="-90"/>
              <a:t> </a:t>
            </a:r>
            <a:r>
              <a:rPr dirty="0" sz="2500" spc="-180"/>
              <a:t>Ihre</a:t>
            </a:r>
            <a:r>
              <a:rPr dirty="0" sz="2500" spc="-100"/>
              <a:t> </a:t>
            </a:r>
            <a:r>
              <a:rPr dirty="0" sz="2500" spc="-229"/>
              <a:t>Kund:innen</a:t>
            </a:r>
            <a:r>
              <a:rPr dirty="0" sz="2500" spc="-65"/>
              <a:t> </a:t>
            </a:r>
            <a:r>
              <a:rPr dirty="0" sz="2500" spc="-229"/>
              <a:t>bei</a:t>
            </a:r>
            <a:r>
              <a:rPr dirty="0" sz="2500" spc="-114"/>
              <a:t> </a:t>
            </a:r>
            <a:r>
              <a:rPr dirty="0" sz="2500" spc="-75"/>
              <a:t>der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75"/>
              <a:t>häuslichen</a:t>
            </a:r>
            <a:r>
              <a:rPr dirty="0" sz="2500" spc="-70"/>
              <a:t> </a:t>
            </a:r>
            <a:r>
              <a:rPr dirty="0" sz="2500" spc="-254"/>
              <a:t>Pflege</a:t>
            </a:r>
            <a:r>
              <a:rPr dirty="0" sz="2500" spc="-110"/>
              <a:t> </a:t>
            </a:r>
            <a:r>
              <a:rPr dirty="0" sz="2500" spc="-145"/>
              <a:t>unterstützen?</a:t>
            </a:r>
            <a:endParaRPr sz="25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9376" y="1646681"/>
            <a:ext cx="8194675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Laufe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unseres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Lernens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herausgefunden,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Geräte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Kund:innen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Pflegekräfte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vereinfachen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sichereren,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autonomeren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Lebensumfeld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beitragen.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jedoch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spannend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festzustellen,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umfassende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Plattformen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gibt,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mehrere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hinweg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integrieren,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was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Verwaltung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erleichtert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häuslichen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Pflegeaktivitäten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verbessert.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4617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5">
                <a:solidFill>
                  <a:srgbClr val="FFFFFF"/>
                </a:solidFill>
              </a:rPr>
              <a:t>Beste</a:t>
            </a:r>
            <a:r>
              <a:rPr dirty="0" sz="2500" spc="-100">
                <a:solidFill>
                  <a:srgbClr val="FFFFFF"/>
                </a:solidFill>
              </a:rPr>
              <a:t> </a:t>
            </a:r>
            <a:r>
              <a:rPr dirty="0" sz="2500" spc="-225">
                <a:solidFill>
                  <a:srgbClr val="FFFFFF"/>
                </a:solidFill>
              </a:rPr>
              <a:t>Praktiken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200">
                <a:solidFill>
                  <a:srgbClr val="FFFFFF"/>
                </a:solidFill>
              </a:rPr>
              <a:t>in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240">
                <a:solidFill>
                  <a:srgbClr val="FFFFFF"/>
                </a:solidFill>
              </a:rPr>
              <a:t>Pflegeheimen:</a:t>
            </a:r>
            <a:r>
              <a:rPr dirty="0" sz="2500" spc="-75">
                <a:solidFill>
                  <a:srgbClr val="FFFFFF"/>
                </a:solidFill>
              </a:rPr>
              <a:t> </a:t>
            </a:r>
            <a:r>
              <a:rPr dirty="0" sz="2500" spc="-215">
                <a:solidFill>
                  <a:srgbClr val="FFFFFF"/>
                </a:solidFill>
              </a:rPr>
              <a:t>Livy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65">
                <a:solidFill>
                  <a:srgbClr val="FFFFFF"/>
                </a:solidFill>
              </a:rPr>
              <a:t>Care</a:t>
            </a:r>
            <a:endParaRPr sz="25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5"/>
              <a:t>Livy</a:t>
            </a:r>
            <a:r>
              <a:rPr dirty="0" sz="2500" spc="-110"/>
              <a:t> </a:t>
            </a:r>
            <a:r>
              <a:rPr dirty="0" sz="2500" spc="-145"/>
              <a:t>Care</a:t>
            </a:r>
            <a:endParaRPr sz="2500"/>
          </a:p>
        </p:txBody>
      </p:sp>
      <p:sp>
        <p:nvSpPr>
          <p:cNvPr id="4" name="object 4" descr=""/>
          <p:cNvSpPr txBox="1"/>
          <p:nvPr/>
        </p:nvSpPr>
        <p:spPr>
          <a:xfrm>
            <a:off x="477723" y="1282979"/>
            <a:ext cx="7998459" cy="36722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14999"/>
              </a:lnSpc>
              <a:spcBef>
                <a:spcPts val="100"/>
              </a:spcBef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Livy</a:t>
            </a:r>
            <a:r>
              <a:rPr dirty="0" sz="1600" spc="6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Care</a:t>
            </a:r>
            <a:r>
              <a:rPr dirty="0" sz="1600" spc="8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Beispiel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Lösung,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das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Wohlbefinden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Kunden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Pflegeeinrichtungen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erhöhen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soll,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eingeschränkter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Mobilität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Erkrankungen,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Sturzrisiko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erhöhen.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umfasst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Livy</a:t>
            </a:r>
            <a:r>
              <a:rPr dirty="0" sz="1600" spc="3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Sensor</a:t>
            </a:r>
            <a:r>
              <a:rPr dirty="0" sz="1600" spc="5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Station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Stürze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erkennt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das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Pflegepersonal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sofort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benachrichtigt,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schnelle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Reaktion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gewährleisten.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verfügt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Funktionen,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alarmieren,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wenn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Kunden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hohem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Sturzrisiko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Bett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Zimmer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verlassen,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insbesondere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nachts,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integriert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Nachtlicht,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Stürze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verhindern.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8255">
              <a:lnSpc>
                <a:spcPct val="1151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Darüber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hinaus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verfügt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Helpcall-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Erkennungssystem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Hilferufe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Kunden</a:t>
            </a:r>
            <a:r>
              <a:rPr dirty="0" sz="16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erkennt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Alarm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auslöst,</a:t>
            </a:r>
            <a:r>
              <a:rPr dirty="0" sz="16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6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6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Kunde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Taste</a:t>
            </a:r>
            <a:r>
              <a:rPr dirty="0" sz="16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drücken muss.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453" y="1961489"/>
            <a:ext cx="5014595" cy="200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Organisation,</a:t>
            </a:r>
            <a:r>
              <a:rPr dirty="0" sz="20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arbeiten,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verschiedene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treffen,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Verwaltung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eingesetzt werden.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505392"/>
            <a:ext cx="2865386" cy="269896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53859" y="4521200"/>
            <a:ext cx="8851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Designed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5"/>
              <a:t>Livy</a:t>
            </a:r>
            <a:r>
              <a:rPr dirty="0" sz="2500" spc="-110"/>
              <a:t> </a:t>
            </a:r>
            <a:r>
              <a:rPr dirty="0" sz="2500" spc="-145"/>
              <a:t>Care</a:t>
            </a:r>
            <a:endParaRPr sz="2500"/>
          </a:p>
        </p:txBody>
      </p:sp>
      <p:sp>
        <p:nvSpPr>
          <p:cNvPr id="4" name="object 4" descr=""/>
          <p:cNvSpPr txBox="1"/>
          <p:nvPr/>
        </p:nvSpPr>
        <p:spPr>
          <a:xfrm>
            <a:off x="3310254" y="4589779"/>
            <a:ext cx="2292350" cy="271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Merkmale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Care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Image</a:t>
            </a:r>
            <a:r>
              <a:rPr dirty="0" sz="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spc="-20" i="1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040" y="1146072"/>
            <a:ext cx="6407611" cy="3346679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5"/>
              <a:t>Livy</a:t>
            </a:r>
            <a:r>
              <a:rPr dirty="0" sz="2500" spc="-110"/>
              <a:t> </a:t>
            </a:r>
            <a:r>
              <a:rPr dirty="0" sz="2500" spc="-145"/>
              <a:t>Care</a:t>
            </a:r>
            <a:endParaRPr sz="2500"/>
          </a:p>
        </p:txBody>
      </p:sp>
      <p:sp>
        <p:nvSpPr>
          <p:cNvPr id="4" name="object 4" descr=""/>
          <p:cNvSpPr txBox="1"/>
          <p:nvPr/>
        </p:nvSpPr>
        <p:spPr>
          <a:xfrm>
            <a:off x="448157" y="1277492"/>
            <a:ext cx="7668259" cy="3439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legt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großen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Datenschutz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verschlüsselter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Datenübertragung,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lokaler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Datenverarbeitung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Servern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Deutschland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Verpflichtung,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persönliche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unnötig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speichern.Livy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verwendet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abstrahierte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Bilder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Erkennungsfunktionen,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Privatsphäre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Betreuern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gewährleisten.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Darüber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hinaus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verfügt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Backups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Internet-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Stromausfällen,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Zuverlässigkeit gewährleistet.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800">
              <a:latin typeface="Arial"/>
              <a:cs typeface="Arial"/>
            </a:endParaRPr>
          </a:p>
          <a:p>
            <a:pPr algn="ctr" marL="173990" marR="167640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Wenn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sich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für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das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System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interessieren,</a:t>
            </a:r>
            <a:r>
              <a:rPr dirty="0" sz="20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klicken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hier</a:t>
            </a:r>
            <a:r>
              <a:rPr dirty="0" u="none" sz="2000" spc="-10" b="1">
                <a:solidFill>
                  <a:srgbClr val="339966"/>
                </a:solidFill>
                <a:latin typeface="Arial"/>
                <a:cs typeface="Arial"/>
              </a:rPr>
              <a:t>,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um</a:t>
            </a:r>
            <a:r>
              <a:rPr dirty="0" u="none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mehr</a:t>
            </a:r>
            <a:r>
              <a:rPr dirty="0" u="none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über</a:t>
            </a:r>
            <a:r>
              <a:rPr dirty="0" u="none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seine</a:t>
            </a:r>
            <a:r>
              <a:rPr dirty="0" u="none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Multifunktionalität</a:t>
            </a:r>
            <a:r>
              <a:rPr dirty="0" u="none" sz="20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u="none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Vorteile</a:t>
            </a:r>
            <a:r>
              <a:rPr dirty="0" u="none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spc="-25" b="1">
                <a:solidFill>
                  <a:srgbClr val="339966"/>
                </a:solidFill>
                <a:latin typeface="Arial"/>
                <a:cs typeface="Arial"/>
              </a:rPr>
              <a:t>zu </a:t>
            </a:r>
            <a:r>
              <a:rPr dirty="0" u="none" sz="2000" spc="-10" b="1">
                <a:solidFill>
                  <a:srgbClr val="339966"/>
                </a:solidFill>
                <a:latin typeface="Arial"/>
                <a:cs typeface="Arial"/>
              </a:rPr>
              <a:t>erfahren!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5"/>
              <a:t>Livy</a:t>
            </a:r>
            <a:r>
              <a:rPr dirty="0" sz="2500" spc="-110"/>
              <a:t> </a:t>
            </a:r>
            <a:r>
              <a:rPr dirty="0" sz="2500" spc="-145"/>
              <a:t>Care</a:t>
            </a:r>
            <a:endParaRPr sz="2500"/>
          </a:p>
        </p:txBody>
      </p:sp>
      <p:sp>
        <p:nvSpPr>
          <p:cNvPr id="4" name="object 4" descr=""/>
          <p:cNvSpPr txBox="1"/>
          <p:nvPr/>
        </p:nvSpPr>
        <p:spPr>
          <a:xfrm>
            <a:off x="1065987" y="1555445"/>
            <a:ext cx="6626859" cy="2160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halten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Care?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Nutzt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ähnliches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System?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täglichen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Arbeit?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Kund:innen?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97860"/>
            </a:xfrm>
            <a:custGeom>
              <a:avLst/>
              <a:gdLst/>
              <a:ahLst/>
              <a:cxnLst/>
              <a:rect l="l" t="t" r="r" b="b"/>
              <a:pathLst>
                <a:path w="9144000" h="3197860">
                  <a:moveTo>
                    <a:pt x="0" y="3197352"/>
                  </a:moveTo>
                  <a:lnTo>
                    <a:pt x="9144000" y="31973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9735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97351"/>
              <a:ext cx="9144000" cy="1946275"/>
            </a:xfrm>
            <a:custGeom>
              <a:avLst/>
              <a:gdLst/>
              <a:ahLst/>
              <a:cxnLst/>
              <a:rect l="l" t="t" r="r" b="b"/>
              <a:pathLst>
                <a:path w="9144000" h="1946275">
                  <a:moveTo>
                    <a:pt x="9144000" y="0"/>
                  </a:moveTo>
                  <a:lnTo>
                    <a:pt x="0" y="0"/>
                  </a:lnTo>
                  <a:lnTo>
                    <a:pt x="0" y="1946146"/>
                  </a:lnTo>
                  <a:lnTo>
                    <a:pt x="9144000" y="194614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7527"/>
            <a:ext cx="8041640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Hilfsmittel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sind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im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Grunde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hilfreiche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Produkte,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Fähigkeit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einer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Person,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unabhängig</a:t>
            </a:r>
            <a:r>
              <a:rPr dirty="0" sz="15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zu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leben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und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zu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funktionieren,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verbessern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oder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erhalten.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Manche</a:t>
            </a:r>
            <a:r>
              <a:rPr dirty="0" sz="15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Hilfsmittel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können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ganz</a:t>
            </a:r>
            <a:r>
              <a:rPr dirty="0" sz="15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einfach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sein,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andere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sind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ziemlich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schwierig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zu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bedienen.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Als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Betreuer:innen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können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Sie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Kund:innen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darüber</a:t>
            </a:r>
            <a:r>
              <a:rPr dirty="0" sz="15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informieren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und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ihnen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helfen,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diese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Technologie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zu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installieren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oder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zu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nutzen.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VR,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KI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und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HoloLens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sind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Beispiele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für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den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Einsatz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von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Technologie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im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Gesundheitswesen.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14801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85">
                <a:solidFill>
                  <a:srgbClr val="FFFFFF"/>
                </a:solidFill>
              </a:rPr>
              <a:t>Summary</a:t>
            </a:r>
            <a:endParaRPr sz="25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4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742899" y="2027631"/>
            <a:ext cx="548894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3E3E3E"/>
                </a:solidFill>
                <a:latin typeface="Arial"/>
                <a:cs typeface="Arial"/>
              </a:rPr>
              <a:t>Zeit </a:t>
            </a:r>
            <a:r>
              <a:rPr dirty="0" sz="60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6000" spc="-10" b="1">
                <a:solidFill>
                  <a:srgbClr val="379C73"/>
                </a:solidFill>
                <a:latin typeface="Arial"/>
                <a:cs typeface="Arial"/>
              </a:rPr>
              <a:t>Selbstreflexion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87172" y="1755775"/>
            <a:ext cx="806132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86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Fragen,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Inhalt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beziehen.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Denken Sie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24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und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sie,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indem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Ihr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(digitales)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Tagebuch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schreiben!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167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07465" y="4884521"/>
            <a:ext cx="8362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Designed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72434" y="1594815"/>
            <a:ext cx="534670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Weise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habe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Einsatz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häuslicher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Technologien,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z.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B.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intelligente</a:t>
            </a:r>
            <a:r>
              <a:rPr dirty="0" sz="12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Beleuchtungssysteme</a:t>
            </a:r>
            <a:r>
              <a:rPr dirty="0" sz="12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medizinische</a:t>
            </a:r>
            <a:r>
              <a:rPr dirty="0" sz="12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Warngeräte,</a:t>
            </a:r>
            <a:r>
              <a:rPr dirty="0" sz="12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2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besonderen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Bedürfnisse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meiner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Kunden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angepasst,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ihre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Unabhängigkeit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Sicherheit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verbessert?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stelle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sicher,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dass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beim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Einsatz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dieser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Technologien,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z.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Livy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Privatsphäre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Würde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meiner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Kunden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respektiert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werden,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Schritte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unternehmen,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Datenschutz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meiner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täglichen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Praxis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verbessern?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715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dirty="0" sz="12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digitaler</a:t>
            </a:r>
            <a:r>
              <a:rPr dirty="0" sz="12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Hilfsmittel</a:t>
            </a:r>
            <a:r>
              <a:rPr dirty="0" sz="12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gemeinsamer</a:t>
            </a:r>
            <a:r>
              <a:rPr dirty="0" sz="12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Kalender</a:t>
            </a:r>
            <a:r>
              <a:rPr dirty="0" sz="12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VR-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Anwendungen</a:t>
            </a:r>
            <a:r>
              <a:rPr dirty="0" sz="12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meine</a:t>
            </a:r>
            <a:r>
              <a:rPr dirty="0" sz="1200" spc="2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Kommunikation</a:t>
            </a:r>
            <a:r>
              <a:rPr dirty="0" sz="12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Kunden</a:t>
            </a:r>
            <a:r>
              <a:rPr dirty="0" sz="12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Koordination</a:t>
            </a:r>
            <a:r>
              <a:rPr dirty="0" sz="12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meinem</a:t>
            </a:r>
            <a:r>
              <a:rPr dirty="0" sz="12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12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beeinflusst,</a:t>
            </a:r>
            <a:r>
              <a:rPr dirty="0" sz="12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2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Verbesserungen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noch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vornehmen?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766" rIns="0" bIns="0" rtlCol="0" vert="horz">
            <a:spAutoFit/>
          </a:bodyPr>
          <a:lstStyle/>
          <a:p>
            <a:pPr marL="3134995">
              <a:lnSpc>
                <a:spcPct val="100000"/>
              </a:lnSpc>
              <a:spcBef>
                <a:spcPts val="95"/>
              </a:spcBef>
            </a:pPr>
            <a:r>
              <a:rPr dirty="0" sz="2500" spc="-215">
                <a:solidFill>
                  <a:srgbClr val="FFFFFF"/>
                </a:solidFill>
              </a:rPr>
              <a:t>Übung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05">
                <a:solidFill>
                  <a:srgbClr val="FFFFFF"/>
                </a:solidFill>
              </a:rPr>
              <a:t>zur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20">
                <a:solidFill>
                  <a:srgbClr val="FFFFFF"/>
                </a:solidFill>
              </a:rPr>
              <a:t>Selbstreflexion</a:t>
            </a:r>
            <a:endParaRPr sz="25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21784" y="2483053"/>
            <a:ext cx="37973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C000"/>
                </a:solidFill>
                <a:latin typeface="Arial"/>
                <a:cs typeface="Arial"/>
              </a:rPr>
              <a:t>Gut</a:t>
            </a:r>
            <a:r>
              <a:rPr dirty="0" sz="5400" spc="-26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5400" spc="-345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650" y="633806"/>
            <a:ext cx="69723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6510" marR="5080" indent="-1274445">
              <a:lnSpc>
                <a:spcPct val="100000"/>
              </a:lnSpc>
              <a:spcBef>
                <a:spcPts val="10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1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30">
                <a:solidFill>
                  <a:srgbClr val="339966"/>
                </a:solidFill>
                <a:latin typeface="Verdana"/>
                <a:cs typeface="Verdana"/>
              </a:rPr>
              <a:t>Glückwunsch,</a:t>
            </a:r>
            <a:r>
              <a:rPr dirty="0" sz="3000" spc="-204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4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3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25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Moduls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30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585858"/>
                </a:solidFill>
                <a:latin typeface="Arial"/>
                <a:cs typeface="Arial"/>
              </a:rPr>
              <a:t>abgeschlossen.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12138" y="4761687"/>
            <a:ext cx="8362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Designed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75940"/>
            </a:xfrm>
            <a:custGeom>
              <a:avLst/>
              <a:gdLst/>
              <a:ahLst/>
              <a:cxnLst/>
              <a:rect l="l" t="t" r="r" b="b"/>
              <a:pathLst>
                <a:path w="9144000" h="3075940">
                  <a:moveTo>
                    <a:pt x="0" y="3075432"/>
                  </a:moveTo>
                  <a:lnTo>
                    <a:pt x="9144000" y="30754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7543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75432"/>
              <a:ext cx="9144000" cy="2068195"/>
            </a:xfrm>
            <a:custGeom>
              <a:avLst/>
              <a:gdLst/>
              <a:ahLst/>
              <a:cxnLst/>
              <a:rect l="l" t="t" r="r" b="b"/>
              <a:pathLst>
                <a:path w="9144000" h="2068195">
                  <a:moveTo>
                    <a:pt x="9144000" y="0"/>
                  </a:moveTo>
                  <a:lnTo>
                    <a:pt x="0" y="0"/>
                  </a:lnTo>
                  <a:lnTo>
                    <a:pt x="0" y="2068066"/>
                  </a:lnTo>
                  <a:lnTo>
                    <a:pt x="9144000" y="206806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94105" y="4313631"/>
            <a:ext cx="541718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891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Funded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by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Views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opinions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expressed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are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however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those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author(s)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only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not</a:t>
            </a:r>
            <a:r>
              <a:rPr dirty="0" sz="800">
                <a:latin typeface="Arial"/>
                <a:cs typeface="Arial"/>
              </a:rPr>
              <a:t> necessarily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reflect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those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Neither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granting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authority</a:t>
            </a:r>
            <a:endParaRPr sz="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can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held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responsible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them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0259" y="1329689"/>
            <a:ext cx="766762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Lerneinheit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wurde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Rahmen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KA2-Projekts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entwickelt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Unterstützung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Europäischen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finanziert.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Bildungszwecke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bestimmt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Creative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Commons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Attribution-NonCommercial-ShareAlike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 International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(mit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Ausnahme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referenzierten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Literaturverzeichnis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9960" y="1440080"/>
            <a:ext cx="4702175" cy="13208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Care.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https://livy-care.com/en/</a:t>
            </a:r>
            <a:endParaRPr sz="1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Alert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You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2024.</a:t>
            </a:r>
            <a:endParaRPr sz="14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https://youtu.be/YW99DHOl098?si=2UwE_Y8Ka-4uGiGZ</a:t>
            </a:r>
            <a:endParaRPr sz="1400">
              <a:latin typeface="Arial"/>
              <a:cs typeface="Arial"/>
            </a:endParaRPr>
          </a:p>
          <a:p>
            <a:pPr marL="189230" marR="501015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Treat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Depression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Elderly.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https://www.youtube.com/watch?v=YW99DHOl098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5427" y="1273505"/>
            <a:ext cx="8227695" cy="3594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2500" spc="-120">
                <a:solidFill>
                  <a:srgbClr val="FFC000"/>
                </a:solidFill>
                <a:latin typeface="Arial Black"/>
                <a:cs typeface="Arial Black"/>
              </a:rPr>
              <a:t>Kalendar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91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Pflegeaktivitäten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unerlässlich.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gewährleisten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präzise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Planung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Patient:innenterminen,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Behandlungen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Personalschichten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verbessern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Effizienz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wichtiges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Behandlungsfristen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Vorschriften,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pflegebezogenen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Aktivitäten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synchron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halten.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3475" cy="3435350"/>
            <a:chOff x="1464563" y="853439"/>
            <a:chExt cx="6213475" cy="343535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3475" cy="3435350"/>
            </a:xfrm>
            <a:custGeom>
              <a:avLst/>
              <a:gdLst/>
              <a:ahLst/>
              <a:cxnLst/>
              <a:rect l="l" t="t" r="r" b="b"/>
              <a:pathLst>
                <a:path w="6213475" h="3435350">
                  <a:moveTo>
                    <a:pt x="6153022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4783"/>
                  </a:lnTo>
                  <a:lnTo>
                    <a:pt x="4746" y="3398261"/>
                  </a:lnTo>
                  <a:lnTo>
                    <a:pt x="17684" y="3417431"/>
                  </a:lnTo>
                  <a:lnTo>
                    <a:pt x="36861" y="3430356"/>
                  </a:lnTo>
                  <a:lnTo>
                    <a:pt x="60325" y="3435096"/>
                  </a:lnTo>
                  <a:lnTo>
                    <a:pt x="6153022" y="3435096"/>
                  </a:lnTo>
                  <a:lnTo>
                    <a:pt x="6176486" y="3430356"/>
                  </a:lnTo>
                  <a:lnTo>
                    <a:pt x="6195663" y="3417431"/>
                  </a:lnTo>
                  <a:lnTo>
                    <a:pt x="6208601" y="3398261"/>
                  </a:lnTo>
                  <a:lnTo>
                    <a:pt x="6213347" y="3374783"/>
                  </a:lnTo>
                  <a:lnTo>
                    <a:pt x="6213347" y="60325"/>
                  </a:lnTo>
                  <a:lnTo>
                    <a:pt x="6195695" y="17652"/>
                  </a:lnTo>
                  <a:lnTo>
                    <a:pt x="6153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7120" y="1496059"/>
            <a:ext cx="440563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Anwenduną</a:t>
            </a:r>
            <a:r>
              <a:rPr dirty="0" sz="2600" spc="3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diąitaler</a:t>
            </a:r>
            <a:r>
              <a:rPr dirty="0" sz="26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Werkzeuąe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98167" y="2284602"/>
            <a:ext cx="5949315" cy="1109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5725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20">
                <a:solidFill>
                  <a:srgbClr val="FFFFFF"/>
                </a:solidFill>
                <a:latin typeface="Carlito"/>
                <a:cs typeface="Carlito"/>
              </a:rPr>
              <a:t>Gesundheits-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Tools</a:t>
            </a:r>
            <a:r>
              <a:rPr dirty="0" sz="24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und</a:t>
            </a:r>
            <a:r>
              <a:rPr dirty="0" sz="24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Apps</a:t>
            </a:r>
            <a:r>
              <a:rPr dirty="0" sz="24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zur</a:t>
            </a:r>
            <a:r>
              <a:rPr dirty="0" sz="24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Selbstkontrolle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62204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>
                <a:solidFill>
                  <a:srgbClr val="FFC000"/>
                </a:solidFill>
              </a:rPr>
              <a:t>Wie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funktioniert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ein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Schrittzähler?</a:t>
            </a:r>
            <a:endParaRPr sz="1600"/>
          </a:p>
        </p:txBody>
      </p:sp>
      <p:sp>
        <p:nvSpPr>
          <p:cNvPr id="3" name="object 3" descr=""/>
          <p:cNvSpPr txBox="1"/>
          <p:nvPr/>
        </p:nvSpPr>
        <p:spPr>
          <a:xfrm>
            <a:off x="6135751" y="2135251"/>
            <a:ext cx="272478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70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8051" y="1094359"/>
            <a:ext cx="5521960" cy="2985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54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65455" algn="l"/>
              </a:tabLst>
            </a:pP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Schrittzähler</a:t>
            </a:r>
            <a:endParaRPr sz="1000">
              <a:latin typeface="Verdana"/>
              <a:cs typeface="Verdana"/>
            </a:endParaRPr>
          </a:p>
          <a:p>
            <a:pPr marL="4654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65455" algn="l"/>
              </a:tabLst>
            </a:pP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Empfehlung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Verwendung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Verdana"/>
              <a:cs typeface="Verdana"/>
            </a:endParaRPr>
          </a:p>
          <a:p>
            <a:pPr marL="344805" indent="-282575">
              <a:lnSpc>
                <a:spcPct val="100000"/>
              </a:lnSpc>
              <a:buAutoNum type="arabicPeriod" startAt="2"/>
              <a:tabLst>
                <a:tab pos="344805" algn="l"/>
              </a:tabLst>
            </a:pP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Wie</a:t>
            </a:r>
            <a:r>
              <a:rPr dirty="0" sz="1600" spc="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funktioniert</a:t>
            </a:r>
            <a:r>
              <a:rPr dirty="0" sz="1600" spc="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eine</a:t>
            </a:r>
            <a:r>
              <a:rPr dirty="0" sz="1600" spc="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Trinkerinnerungs-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App?</a:t>
            </a:r>
            <a:endParaRPr sz="1600">
              <a:latin typeface="Arial Black"/>
              <a:cs typeface="Arial Black"/>
            </a:endParaRPr>
          </a:p>
          <a:p>
            <a:pPr lvl="1" marL="465455" indent="-178435">
              <a:lnSpc>
                <a:spcPct val="100000"/>
              </a:lnSpc>
              <a:spcBef>
                <a:spcPts val="1265"/>
              </a:spcBef>
              <a:buClr>
                <a:srgbClr val="000000"/>
              </a:buClr>
              <a:buChar char="•"/>
              <a:tabLst>
                <a:tab pos="4654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Trinkerinnerung</a:t>
            </a:r>
            <a:endParaRPr sz="1000">
              <a:latin typeface="Arial"/>
              <a:cs typeface="Arial"/>
            </a:endParaRPr>
          </a:p>
          <a:p>
            <a:pPr lvl="1" marL="4654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65455" algn="l"/>
              </a:tabLst>
            </a:pP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Empfehlungen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Verwendung</a:t>
            </a:r>
            <a:endParaRPr sz="1000">
              <a:latin typeface="Verdana"/>
              <a:cs typeface="Verdana"/>
            </a:endParaRPr>
          </a:p>
          <a:p>
            <a:pPr marL="344805" indent="-282575">
              <a:lnSpc>
                <a:spcPct val="100000"/>
              </a:lnSpc>
              <a:spcBef>
                <a:spcPts val="1040"/>
              </a:spcBef>
              <a:buAutoNum type="arabicPeriod" startAt="2"/>
              <a:tabLst>
                <a:tab pos="344805" algn="l"/>
              </a:tabLst>
            </a:pP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Wie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funktioniert</a:t>
            </a:r>
            <a:r>
              <a:rPr dirty="0" sz="1600" spc="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eine</a:t>
            </a:r>
            <a:r>
              <a:rPr dirty="0" sz="1600" spc="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Diabetes-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Management-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App?</a:t>
            </a:r>
            <a:endParaRPr sz="1600">
              <a:latin typeface="Arial Black"/>
              <a:cs typeface="Arial Black"/>
            </a:endParaRPr>
          </a:p>
          <a:p>
            <a:pPr lvl="1" marL="504190" indent="-17843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504190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Diabetes-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Management</a:t>
            </a:r>
            <a:endParaRPr sz="1000">
              <a:latin typeface="Arial"/>
              <a:cs typeface="Arial"/>
            </a:endParaRPr>
          </a:p>
          <a:p>
            <a:pPr lvl="1" marL="5041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04190" algn="l"/>
              </a:tabLst>
            </a:pP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Empfehlung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Verwendung</a:t>
            </a:r>
            <a:endParaRPr sz="1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60"/>
              </a:spcBef>
              <a:buFont typeface="Arial"/>
              <a:buChar char="•"/>
            </a:pPr>
            <a:endParaRPr sz="1000">
              <a:latin typeface="Verdana"/>
              <a:cs typeface="Verdana"/>
            </a:endParaRPr>
          </a:p>
          <a:p>
            <a:pPr marL="344805" indent="-282575">
              <a:lnSpc>
                <a:spcPct val="100000"/>
              </a:lnSpc>
              <a:buAutoNum type="arabicPeriod" startAt="2"/>
              <a:tabLst>
                <a:tab pos="344805" algn="l"/>
              </a:tabLst>
            </a:pP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Wie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funktioniert</a:t>
            </a:r>
            <a:r>
              <a:rPr dirty="0" sz="1600" spc="-3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baseline="111111" sz="900" spc="-20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eine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App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für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psychische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Gesundheit?</a:t>
            </a:r>
            <a:endParaRPr sz="1600">
              <a:latin typeface="Arial Black"/>
              <a:cs typeface="Arial Black"/>
            </a:endParaRPr>
          </a:p>
          <a:p>
            <a:pPr lvl="1" marL="504190" indent="-178435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Font typeface="Arial"/>
              <a:buChar char="•"/>
              <a:tabLst>
                <a:tab pos="504190" algn="l"/>
              </a:tabLst>
            </a:pP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Apps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psychische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Gesundheit</a:t>
            </a:r>
            <a:endParaRPr sz="1000">
              <a:latin typeface="Verdana"/>
              <a:cs typeface="Verdana"/>
            </a:endParaRPr>
          </a:p>
          <a:p>
            <a:pPr lvl="1" marL="504190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50419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Wysa-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000">
              <a:latin typeface="Arial"/>
              <a:cs typeface="Arial"/>
            </a:endParaRPr>
          </a:p>
          <a:p>
            <a:pPr lvl="1" marL="5041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04190" algn="l"/>
              </a:tabLst>
            </a:pPr>
            <a:r>
              <a:rPr dirty="0" sz="1000" spc="-145">
                <a:solidFill>
                  <a:srgbClr val="585858"/>
                </a:solidFill>
                <a:latin typeface="Verdana"/>
                <a:cs typeface="Verdana"/>
              </a:rPr>
              <a:t>Empfehlungen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Verwendung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512824"/>
            <a:ext cx="511683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-1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2,</a:t>
            </a:r>
            <a:r>
              <a:rPr dirty="0" sz="18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Einheit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bereits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mehrere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kennengelernt,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persönlichen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Lebensstils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Schauen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genauer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9" y="1085088"/>
            <a:ext cx="3290316" cy="32903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76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90">
                <a:solidFill>
                  <a:srgbClr val="FFFFFF"/>
                </a:solidFill>
              </a:rPr>
              <a:t>EINFÜHRUNG</a:t>
            </a:r>
            <a:endParaRPr sz="25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440372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  <a:latin typeface="Arial Black"/>
                <a:cs typeface="Arial Black"/>
              </a:rPr>
              <a:t>Anwendung</a:t>
            </a:r>
            <a:r>
              <a:rPr dirty="0" sz="250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von</a:t>
            </a:r>
            <a:r>
              <a:rPr dirty="0" sz="25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FFFFFF"/>
                </a:solidFill>
                <a:latin typeface="Arial Black"/>
                <a:cs typeface="Arial Black"/>
              </a:rPr>
              <a:t>Fitness-</a:t>
            </a:r>
            <a:r>
              <a:rPr dirty="0" sz="2500" spc="-165">
                <a:solidFill>
                  <a:srgbClr val="FFFFFF"/>
                </a:solidFill>
                <a:latin typeface="Arial Black"/>
                <a:cs typeface="Arial Black"/>
              </a:rPr>
              <a:t>Apps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14654" y="2149805"/>
            <a:ext cx="584581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95"/>
              </a:spcBef>
              <a:tabLst>
                <a:tab pos="1823085" algn="l"/>
              </a:tabLst>
            </a:pP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5800" spc="-1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585858"/>
                </a:solidFill>
                <a:latin typeface="Arial"/>
                <a:cs typeface="Arial"/>
              </a:rPr>
              <a:t>funktioniert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ein </a:t>
            </a:r>
            <a:r>
              <a:rPr dirty="0" sz="5800" spc="-2165" b="1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baseline="356481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56481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585858"/>
                </a:solidFill>
                <a:latin typeface="Arial"/>
                <a:cs typeface="Arial"/>
              </a:rPr>
              <a:t>chrittzähler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185"/>
              <a:t>Schrittzähler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5582" y="3343655"/>
            <a:ext cx="1685443" cy="1517238"/>
          </a:xfrm>
          <a:prstGeom prst="rect">
            <a:avLst/>
          </a:prstGeom>
        </p:spPr>
      </p:pic>
      <p:pic>
        <p:nvPicPr>
          <p:cNvPr id="5" name="object 5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4951" y="3313176"/>
            <a:ext cx="2642616" cy="14874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719452" y="3920817"/>
            <a:ext cx="39370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20"/>
              </a:lnSpc>
            </a:pPr>
            <a:r>
              <a:rPr dirty="0" sz="1100" spc="-5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3306" y="950467"/>
            <a:ext cx="8115300" cy="412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Schrittzähler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zeichnet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Anzahl</a:t>
            </a:r>
            <a:r>
              <a:rPr dirty="0" sz="16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Schritte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des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Benutzers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auf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zeigt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sie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zusammen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anderen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an,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z.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B.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Entfernung,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Gehzeit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Geschwindigkeit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pro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Stunde.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regelmäßiger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Verwendung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tägliche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Training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gesteigert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Fitness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verbessert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werden.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676275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Schrittzähler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Smartphone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verwendet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einer intelligenten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Uhr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kombiniert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werden.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folgende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erklärt,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Android-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Schrittzähler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verwendet.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600">
              <a:latin typeface="Arial"/>
              <a:cs typeface="Arial"/>
            </a:endParaRPr>
          </a:p>
          <a:p>
            <a:pPr marL="94615" marR="673036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Um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Untertitel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Ihrer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bevorzugten </a:t>
            </a:r>
            <a:r>
              <a:rPr dirty="0" sz="1100" b="1">
                <a:latin typeface="Arial"/>
                <a:cs typeface="Arial"/>
              </a:rPr>
              <a:t>Sprache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zu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erhalten </a:t>
            </a:r>
            <a:r>
              <a:rPr dirty="0" sz="1100">
                <a:latin typeface="Arial"/>
                <a:cs typeface="Arial"/>
              </a:rPr>
              <a:t>gehen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auf </a:t>
            </a:r>
            <a:r>
              <a:rPr dirty="0" sz="1100" spc="-10">
                <a:latin typeface="Arial"/>
                <a:cs typeface="Arial"/>
              </a:rPr>
              <a:t>Einstellungen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unten </a:t>
            </a:r>
            <a:r>
              <a:rPr dirty="0" sz="1100">
                <a:latin typeface="Arial"/>
                <a:cs typeface="Arial"/>
              </a:rPr>
              <a:t>rechts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</a:t>
            </a:r>
            <a:r>
              <a:rPr dirty="0" sz="1100" spc="-10">
                <a:latin typeface="Arial"/>
                <a:cs typeface="Arial"/>
              </a:rPr>
              <a:t> Video.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Arial"/>
              <a:cs typeface="Arial"/>
            </a:endParaRPr>
          </a:p>
          <a:p>
            <a:pPr algn="ctr" marR="211454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Android</a:t>
            </a:r>
            <a:r>
              <a:rPr dirty="0" sz="10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Schrittzähler-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0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0373" y="3568384"/>
            <a:ext cx="394904" cy="394468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01" y="2848670"/>
            <a:ext cx="2143182" cy="21937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25"/>
              <a:t>Empfehlungen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10"/>
              <a:t> </a:t>
            </a:r>
            <a:r>
              <a:rPr dirty="0" sz="2500" spc="-235"/>
              <a:t>die</a:t>
            </a:r>
            <a:r>
              <a:rPr dirty="0" sz="2500" spc="-110"/>
              <a:t> </a:t>
            </a:r>
            <a:r>
              <a:rPr dirty="0" sz="2500" spc="-220"/>
              <a:t>Verwendung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73658" y="1391539"/>
            <a:ext cx="6195695" cy="299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419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Denken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daran,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unterschiedliche Mobilitätsgrade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Fähigkeiten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haben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Daher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10.000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Schritte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(Empfehlung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WHO)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kein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realistisches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Ziel.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Das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primäre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Ziel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sollte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darin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bestehen,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Anreiz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Bewegung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zu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schaffen.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13462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Häufig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zählen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Schrittzähler</a:t>
            </a:r>
            <a:r>
              <a:rPr dirty="0" sz="15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Schritte,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indem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Bewegungen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des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Handgelenks</a:t>
            </a:r>
            <a:r>
              <a:rPr dirty="0" sz="1500" spc="-1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messen.</a:t>
            </a:r>
            <a:endParaRPr sz="1500">
              <a:latin typeface="Arial"/>
              <a:cs typeface="Arial"/>
            </a:endParaRPr>
          </a:p>
          <a:p>
            <a:pPr marL="12700" marR="50165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Menschen,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benutzen,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Schrittzähler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verwenden,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ihrem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Hosenbund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befestigt</a:t>
            </a:r>
            <a:r>
              <a:rPr dirty="0" sz="15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wird.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Wir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empfehlen,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Anwendungen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 mit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Bluetooth-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Schnittstellen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vermeiden,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Datenübertragung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Internet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verhindern.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3475190"/>
            <a:ext cx="505968" cy="1971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92" y="2587170"/>
            <a:ext cx="505968" cy="19778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1448271"/>
            <a:ext cx="505968" cy="197191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51612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  <a:latin typeface="Arial Black"/>
                <a:cs typeface="Arial Black"/>
              </a:rPr>
              <a:t>Anwendung</a:t>
            </a:r>
            <a:r>
              <a:rPr dirty="0" sz="2500" spc="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von</a:t>
            </a:r>
            <a:r>
              <a:rPr dirty="0" sz="25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04">
                <a:solidFill>
                  <a:srgbClr val="FFFFFF"/>
                </a:solidFill>
                <a:latin typeface="Arial Black"/>
                <a:cs typeface="Arial Black"/>
              </a:rPr>
              <a:t>Erinnerungs-</a:t>
            </a:r>
            <a:r>
              <a:rPr dirty="0" sz="2500" spc="-160">
                <a:solidFill>
                  <a:srgbClr val="FFFFFF"/>
                </a:solidFill>
                <a:latin typeface="Arial Black"/>
                <a:cs typeface="Arial Black"/>
              </a:rPr>
              <a:t>Apps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21817" y="2132152"/>
            <a:ext cx="613219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100"/>
              </a:spcBef>
              <a:tabLst>
                <a:tab pos="2109470" algn="l"/>
              </a:tabLst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4800" spc="-1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funktioniert</a:t>
            </a:r>
            <a:r>
              <a:rPr dirty="0" sz="48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48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30" b="1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4800" spc="-2930" b="1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baseline="138888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8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spc="-50" b="1">
                <a:solidFill>
                  <a:srgbClr val="585858"/>
                </a:solidFill>
                <a:latin typeface="Arial"/>
                <a:cs typeface="Arial"/>
              </a:rPr>
              <a:t>r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Wassererinnerung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130"/>
              <a:t>Trink-</a:t>
            </a:r>
            <a:r>
              <a:rPr dirty="0" sz="2500" spc="-175"/>
              <a:t>Erinnerung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03985"/>
            <a:ext cx="687070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einige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Kunden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Herausforderung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sein,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regelmäßig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trinken,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fällt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ihnen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schwer,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empfohlene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tägliche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Wassermenge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erreichen.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Waterminder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dabei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helfen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soll,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ihren Flüssigkeitshaushalt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aufrechtzuerhalten.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 berechnet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Ihr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Tagesziel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und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erinnert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daran,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ganzen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Tag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über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regelmäßig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Wasser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trinken.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folgende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zeigt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Ihnen,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funktioniert: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520" y="2766060"/>
            <a:ext cx="2962655" cy="1975104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4375" y="3191255"/>
            <a:ext cx="2929128" cy="164744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419604" y="4851908"/>
            <a:ext cx="12509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WaterMinder</a:t>
            </a:r>
            <a:r>
              <a:rPr dirty="0" sz="1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iOS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25"/>
              <a:t>Empfehlungen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9112" y="1661871"/>
            <a:ext cx="6576059" cy="1322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gibt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ähnliche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Apps,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Urinausscheidung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7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-farbe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als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Zeichen</a:t>
            </a:r>
            <a:r>
              <a:rPr dirty="0" sz="17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Symptom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Dehydrierung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messen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700">
              <a:latin typeface="Arial"/>
              <a:cs typeface="Arial"/>
            </a:endParaRPr>
          </a:p>
          <a:p>
            <a:pPr marL="12700" marR="659765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Demenz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Wassererinnerungs-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Apps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profitieren,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falls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vergessen,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Wasser</a:t>
            </a:r>
            <a:r>
              <a:rPr dirty="0" sz="17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trinken.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971" y="1814031"/>
            <a:ext cx="505968" cy="1971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71" y="2529258"/>
            <a:ext cx="505968" cy="19778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9904" y="3287266"/>
            <a:ext cx="3308604" cy="1856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3110" y="2781533"/>
            <a:ext cx="2361965" cy="217216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95427" y="1273505"/>
            <a:ext cx="8226425" cy="2823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5"/>
              </a:spcBef>
            </a:pPr>
            <a:r>
              <a:rPr dirty="0" sz="2500" spc="-120">
                <a:solidFill>
                  <a:srgbClr val="FFC000"/>
                </a:solidFill>
                <a:latin typeface="Arial Black"/>
                <a:cs typeface="Arial Black"/>
              </a:rPr>
              <a:t>Kalendar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8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aber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beiden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häufigsten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Unternehmen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verwendeten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Kalender,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verbunden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sind: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Outlook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Calendar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Calendar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53859" y="4999735"/>
            <a:ext cx="8851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Designed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69240"/>
            <a:ext cx="6943725" cy="853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Welche</a:t>
            </a:r>
            <a:r>
              <a:rPr dirty="0" spc="-125"/>
              <a:t> </a:t>
            </a:r>
            <a:r>
              <a:rPr dirty="0" spc="-250"/>
              <a:t>digitalen</a:t>
            </a:r>
            <a:r>
              <a:rPr dirty="0" spc="-70"/>
              <a:t> </a:t>
            </a:r>
            <a:r>
              <a:rPr dirty="0" spc="-235"/>
              <a:t>Tools</a:t>
            </a:r>
            <a:r>
              <a:rPr dirty="0" spc="-130"/>
              <a:t> </a:t>
            </a:r>
            <a:r>
              <a:rPr dirty="0" spc="-245"/>
              <a:t>könnten</a:t>
            </a:r>
            <a:r>
              <a:rPr dirty="0" spc="-110"/>
              <a:t> </a:t>
            </a:r>
            <a:r>
              <a:rPr dirty="0" spc="-280"/>
              <a:t>Sie</a:t>
            </a:r>
            <a:r>
              <a:rPr dirty="0" spc="-110"/>
              <a:t> </a:t>
            </a:r>
            <a:r>
              <a:rPr dirty="0" spc="-250"/>
              <a:t>bei</a:t>
            </a:r>
            <a:r>
              <a:rPr dirty="0" spc="-110"/>
              <a:t> </a:t>
            </a:r>
            <a:r>
              <a:rPr dirty="0" spc="-60"/>
              <a:t>der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35"/>
              <a:t>Arbeit</a:t>
            </a:r>
            <a:r>
              <a:rPr dirty="0" spc="-150"/>
              <a:t> </a:t>
            </a:r>
            <a:r>
              <a:rPr dirty="0" spc="-285"/>
              <a:t>nutzen?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46736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  <a:latin typeface="Arial Black"/>
                <a:cs typeface="Arial Black"/>
              </a:rPr>
              <a:t>Anwendung</a:t>
            </a:r>
            <a:r>
              <a:rPr dirty="0" sz="250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von</a:t>
            </a:r>
            <a:r>
              <a:rPr dirty="0" sz="25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FFFF"/>
                </a:solidFill>
                <a:latin typeface="Arial Black"/>
                <a:cs typeface="Arial Black"/>
              </a:rPr>
              <a:t>Diabetes-</a:t>
            </a:r>
            <a:r>
              <a:rPr dirty="0" sz="2500" spc="-170">
                <a:solidFill>
                  <a:srgbClr val="FFFFFF"/>
                </a:solidFill>
                <a:latin typeface="Arial Black"/>
                <a:cs typeface="Arial Black"/>
              </a:rPr>
              <a:t>Apps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36194" y="2133676"/>
            <a:ext cx="5873115" cy="2129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95"/>
              </a:spcBef>
              <a:tabLst>
                <a:tab pos="2183765" algn="l"/>
              </a:tabLst>
            </a:pPr>
            <a:r>
              <a:rPr dirty="0" sz="4600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4600" spc="-1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600" b="1">
                <a:solidFill>
                  <a:srgbClr val="585858"/>
                </a:solidFill>
                <a:latin typeface="Arial"/>
                <a:cs typeface="Arial"/>
              </a:rPr>
              <a:t>funktioniert</a:t>
            </a:r>
            <a:r>
              <a:rPr dirty="0" sz="4600" spc="-11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600" spc="-20" b="1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4600" spc="-35" b="1">
                <a:solidFill>
                  <a:srgbClr val="585858"/>
                </a:solidFill>
                <a:latin typeface="Arial"/>
                <a:cs typeface="Arial"/>
              </a:rPr>
              <a:t>Diabet</a:t>
            </a:r>
            <a:r>
              <a:rPr dirty="0" sz="4600" spc="-2050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97222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722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600" spc="-25" b="1">
                <a:solidFill>
                  <a:srgbClr val="585858"/>
                </a:solidFill>
                <a:latin typeface="Arial"/>
                <a:cs typeface="Arial"/>
              </a:rPr>
              <a:t>s- </a:t>
            </a:r>
            <a:r>
              <a:rPr dirty="0" sz="4600" spc="-35" b="1">
                <a:solidFill>
                  <a:srgbClr val="585858"/>
                </a:solidFill>
                <a:latin typeface="Arial"/>
                <a:cs typeface="Arial"/>
              </a:rPr>
              <a:t>Management-</a:t>
            </a:r>
            <a:r>
              <a:rPr dirty="0" sz="4600" spc="-25" b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20"/>
              <a:t>Diabetes-</a:t>
            </a:r>
            <a:r>
              <a:rPr dirty="0" sz="2500" spc="-229"/>
              <a:t>Management-</a:t>
            </a:r>
            <a:r>
              <a:rPr dirty="0" sz="2500" spc="-65"/>
              <a:t>App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8111" y="1214373"/>
            <a:ext cx="8249284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44244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Diabetes-Management-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helfen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Überwachung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und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Verwaltung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Krankheit.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14859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enthalten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Regel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Funktionen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Überwachung</a:t>
            </a:r>
            <a:r>
              <a:rPr dirty="0" sz="15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des</a:t>
            </a:r>
            <a:r>
              <a:rPr dirty="0" sz="15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Blutzuckerspiegels,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5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Aufzeichnung</a:t>
            </a:r>
            <a:r>
              <a:rPr dirty="0" sz="15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5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Nahrungsaufnahme</a:t>
            </a:r>
            <a:r>
              <a:rPr dirty="0" sz="15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5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5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körperlichen</a:t>
            </a:r>
            <a:r>
              <a:rPr dirty="0" sz="15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Aktivität</a:t>
            </a:r>
            <a:r>
              <a:rPr dirty="0" sz="15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sowie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Informationen</a:t>
            </a:r>
            <a:r>
              <a:rPr dirty="0" sz="15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über</a:t>
            </a:r>
            <a:r>
              <a:rPr dirty="0" sz="15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Diabetes.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folgende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zeigt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Ihnen,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CONTOUR,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das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Diabetesmanagement,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funktioniert: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47896" y="4696155"/>
            <a:ext cx="9448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CONTOUR</a:t>
            </a:r>
            <a:r>
              <a:rPr dirty="0" sz="1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6935" y="3076955"/>
            <a:ext cx="2679191" cy="1505712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3173" y="3386582"/>
            <a:ext cx="3783965" cy="1624330"/>
            <a:chOff x="503173" y="3386582"/>
            <a:chExt cx="3783965" cy="1624330"/>
          </a:xfrm>
        </p:grpSpPr>
        <p:sp>
          <p:nvSpPr>
            <p:cNvPr id="3" name="object 3" descr=""/>
            <p:cNvSpPr/>
            <p:nvPr/>
          </p:nvSpPr>
          <p:spPr>
            <a:xfrm>
              <a:off x="515873" y="3399282"/>
              <a:ext cx="3758565" cy="1598930"/>
            </a:xfrm>
            <a:custGeom>
              <a:avLst/>
              <a:gdLst/>
              <a:ahLst/>
              <a:cxnLst/>
              <a:rect l="l" t="t" r="r" b="b"/>
              <a:pathLst>
                <a:path w="3758565" h="1598929">
                  <a:moveTo>
                    <a:pt x="3491738" y="0"/>
                  </a:moveTo>
                  <a:lnTo>
                    <a:pt x="266446" y="0"/>
                  </a:lnTo>
                  <a:lnTo>
                    <a:pt x="218551" y="4291"/>
                  </a:lnTo>
                  <a:lnTo>
                    <a:pt x="173474" y="16665"/>
                  </a:lnTo>
                  <a:lnTo>
                    <a:pt x="131965" y="36369"/>
                  </a:lnTo>
                  <a:lnTo>
                    <a:pt x="94777" y="62651"/>
                  </a:lnTo>
                  <a:lnTo>
                    <a:pt x="62664" y="94762"/>
                  </a:lnTo>
                  <a:lnTo>
                    <a:pt x="36377" y="131948"/>
                  </a:lnTo>
                  <a:lnTo>
                    <a:pt x="16669" y="173458"/>
                  </a:lnTo>
                  <a:lnTo>
                    <a:pt x="4292" y="218541"/>
                  </a:lnTo>
                  <a:lnTo>
                    <a:pt x="0" y="266446"/>
                  </a:lnTo>
                  <a:lnTo>
                    <a:pt x="0" y="1332230"/>
                  </a:lnTo>
                  <a:lnTo>
                    <a:pt x="4292" y="1380124"/>
                  </a:lnTo>
                  <a:lnTo>
                    <a:pt x="16669" y="1425201"/>
                  </a:lnTo>
                  <a:lnTo>
                    <a:pt x="36377" y="1466710"/>
                  </a:lnTo>
                  <a:lnTo>
                    <a:pt x="62664" y="1503898"/>
                  </a:lnTo>
                  <a:lnTo>
                    <a:pt x="94777" y="1536011"/>
                  </a:lnTo>
                  <a:lnTo>
                    <a:pt x="131965" y="1562298"/>
                  </a:lnTo>
                  <a:lnTo>
                    <a:pt x="173474" y="1582006"/>
                  </a:lnTo>
                  <a:lnTo>
                    <a:pt x="218551" y="1594383"/>
                  </a:lnTo>
                  <a:lnTo>
                    <a:pt x="266446" y="1598676"/>
                  </a:lnTo>
                  <a:lnTo>
                    <a:pt x="3491738" y="1598676"/>
                  </a:lnTo>
                  <a:lnTo>
                    <a:pt x="3539642" y="1594383"/>
                  </a:lnTo>
                  <a:lnTo>
                    <a:pt x="3584725" y="1582006"/>
                  </a:lnTo>
                  <a:lnTo>
                    <a:pt x="3626235" y="1562298"/>
                  </a:lnTo>
                  <a:lnTo>
                    <a:pt x="3663421" y="1536011"/>
                  </a:lnTo>
                  <a:lnTo>
                    <a:pt x="3695532" y="1503898"/>
                  </a:lnTo>
                  <a:lnTo>
                    <a:pt x="3721814" y="1466710"/>
                  </a:lnTo>
                  <a:lnTo>
                    <a:pt x="3741518" y="1425201"/>
                  </a:lnTo>
                  <a:lnTo>
                    <a:pt x="3753892" y="1380124"/>
                  </a:lnTo>
                  <a:lnTo>
                    <a:pt x="3758184" y="1332230"/>
                  </a:lnTo>
                  <a:lnTo>
                    <a:pt x="3758184" y="266446"/>
                  </a:lnTo>
                  <a:lnTo>
                    <a:pt x="3753892" y="218541"/>
                  </a:lnTo>
                  <a:lnTo>
                    <a:pt x="3741518" y="173458"/>
                  </a:lnTo>
                  <a:lnTo>
                    <a:pt x="3721814" y="131948"/>
                  </a:lnTo>
                  <a:lnTo>
                    <a:pt x="3695532" y="94762"/>
                  </a:lnTo>
                  <a:lnTo>
                    <a:pt x="3663421" y="62651"/>
                  </a:lnTo>
                  <a:lnTo>
                    <a:pt x="3626235" y="36369"/>
                  </a:lnTo>
                  <a:lnTo>
                    <a:pt x="3584725" y="16665"/>
                  </a:lnTo>
                  <a:lnTo>
                    <a:pt x="3539642" y="4291"/>
                  </a:lnTo>
                  <a:lnTo>
                    <a:pt x="3491738" y="0"/>
                  </a:lnTo>
                  <a:close/>
                </a:path>
              </a:pathLst>
            </a:custGeom>
            <a:solidFill>
              <a:srgbClr val="DA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15873" y="3399282"/>
              <a:ext cx="3758565" cy="1598930"/>
            </a:xfrm>
            <a:custGeom>
              <a:avLst/>
              <a:gdLst/>
              <a:ahLst/>
              <a:cxnLst/>
              <a:rect l="l" t="t" r="r" b="b"/>
              <a:pathLst>
                <a:path w="3758565" h="1598929">
                  <a:moveTo>
                    <a:pt x="0" y="266446"/>
                  </a:moveTo>
                  <a:lnTo>
                    <a:pt x="4292" y="218541"/>
                  </a:lnTo>
                  <a:lnTo>
                    <a:pt x="16669" y="173458"/>
                  </a:lnTo>
                  <a:lnTo>
                    <a:pt x="36377" y="131948"/>
                  </a:lnTo>
                  <a:lnTo>
                    <a:pt x="62664" y="94762"/>
                  </a:lnTo>
                  <a:lnTo>
                    <a:pt x="94777" y="62651"/>
                  </a:lnTo>
                  <a:lnTo>
                    <a:pt x="131965" y="36369"/>
                  </a:lnTo>
                  <a:lnTo>
                    <a:pt x="173474" y="16665"/>
                  </a:lnTo>
                  <a:lnTo>
                    <a:pt x="218551" y="4291"/>
                  </a:lnTo>
                  <a:lnTo>
                    <a:pt x="266446" y="0"/>
                  </a:lnTo>
                  <a:lnTo>
                    <a:pt x="3491738" y="0"/>
                  </a:lnTo>
                  <a:lnTo>
                    <a:pt x="3539642" y="4291"/>
                  </a:lnTo>
                  <a:lnTo>
                    <a:pt x="3584725" y="16665"/>
                  </a:lnTo>
                  <a:lnTo>
                    <a:pt x="3626235" y="36369"/>
                  </a:lnTo>
                  <a:lnTo>
                    <a:pt x="3663421" y="62651"/>
                  </a:lnTo>
                  <a:lnTo>
                    <a:pt x="3695532" y="94762"/>
                  </a:lnTo>
                  <a:lnTo>
                    <a:pt x="3721814" y="131948"/>
                  </a:lnTo>
                  <a:lnTo>
                    <a:pt x="3741518" y="173458"/>
                  </a:lnTo>
                  <a:lnTo>
                    <a:pt x="3753892" y="218541"/>
                  </a:lnTo>
                  <a:lnTo>
                    <a:pt x="3758184" y="266446"/>
                  </a:lnTo>
                  <a:lnTo>
                    <a:pt x="3758184" y="1332230"/>
                  </a:lnTo>
                  <a:lnTo>
                    <a:pt x="3753892" y="1380124"/>
                  </a:lnTo>
                  <a:lnTo>
                    <a:pt x="3741518" y="1425201"/>
                  </a:lnTo>
                  <a:lnTo>
                    <a:pt x="3721814" y="1466710"/>
                  </a:lnTo>
                  <a:lnTo>
                    <a:pt x="3695532" y="1503898"/>
                  </a:lnTo>
                  <a:lnTo>
                    <a:pt x="3663421" y="1536011"/>
                  </a:lnTo>
                  <a:lnTo>
                    <a:pt x="3626235" y="1562298"/>
                  </a:lnTo>
                  <a:lnTo>
                    <a:pt x="3584725" y="1582006"/>
                  </a:lnTo>
                  <a:lnTo>
                    <a:pt x="3539642" y="1594383"/>
                  </a:lnTo>
                  <a:lnTo>
                    <a:pt x="3491738" y="1598676"/>
                  </a:lnTo>
                  <a:lnTo>
                    <a:pt x="266446" y="1598676"/>
                  </a:lnTo>
                  <a:lnTo>
                    <a:pt x="218551" y="1594383"/>
                  </a:lnTo>
                  <a:lnTo>
                    <a:pt x="173474" y="1582006"/>
                  </a:lnTo>
                  <a:lnTo>
                    <a:pt x="131965" y="1562298"/>
                  </a:lnTo>
                  <a:lnTo>
                    <a:pt x="94777" y="1536011"/>
                  </a:lnTo>
                  <a:lnTo>
                    <a:pt x="62664" y="1503898"/>
                  </a:lnTo>
                  <a:lnTo>
                    <a:pt x="36377" y="1466710"/>
                  </a:lnTo>
                  <a:lnTo>
                    <a:pt x="16669" y="1425201"/>
                  </a:lnTo>
                  <a:lnTo>
                    <a:pt x="4292" y="1380124"/>
                  </a:lnTo>
                  <a:lnTo>
                    <a:pt x="0" y="1332230"/>
                  </a:lnTo>
                  <a:lnTo>
                    <a:pt x="0" y="266446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1847" y="2285998"/>
            <a:ext cx="3163824" cy="27630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25"/>
              <a:t>Empfehlungen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10"/>
              <a:t> </a:t>
            </a:r>
            <a:r>
              <a:rPr dirty="0" sz="2500" spc="-235"/>
              <a:t>die</a:t>
            </a:r>
            <a:r>
              <a:rPr dirty="0" sz="2500" spc="-110"/>
              <a:t> </a:t>
            </a:r>
            <a:r>
              <a:rPr dirty="0" sz="2500" spc="-220"/>
              <a:t>Verwendung</a:t>
            </a:r>
            <a:endParaRPr sz="25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74344" y="1184528"/>
            <a:ext cx="6028055" cy="3654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8445" marR="429259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gibt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zahlreiche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verschiedenen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Anbietern,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darunter Pharmaunternehmen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oder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Krankenkassen.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58445" marR="13398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Hinsichtlich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Datensicherheit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sollten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bei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Auswahl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darauf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achten,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Daten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dem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eigenen</a:t>
            </a:r>
            <a:r>
              <a:rPr dirty="0" sz="15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Smartphone</a:t>
            </a:r>
            <a:r>
              <a:rPr dirty="0" sz="15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bleiben.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Kunden,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im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Umgang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Smartphone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sehr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erfahren</a:t>
            </a:r>
            <a:endParaRPr sz="15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sind,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sollten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wählen,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einfach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leicht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bedienen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ist:</a:t>
            </a:r>
            <a:endParaRPr sz="150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157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Österreich</a:t>
            </a:r>
            <a:r>
              <a:rPr dirty="0" sz="15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verfügbare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Beispiele: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mySugr</a:t>
            </a:r>
            <a:r>
              <a:rPr dirty="0" sz="15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Diabetes-Tagebuch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SiDiary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DiabetesConnect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DDG-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Taschenleitfaden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1312635"/>
            <a:ext cx="505968" cy="19719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2824443"/>
            <a:ext cx="505968" cy="19719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87" y="1974522"/>
            <a:ext cx="505968" cy="197787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0">
                <a:solidFill>
                  <a:srgbClr val="FFFFFF"/>
                </a:solidFill>
              </a:rPr>
              <a:t>Anwendung</a:t>
            </a:r>
            <a:r>
              <a:rPr dirty="0" sz="2500" spc="-50">
                <a:solidFill>
                  <a:srgbClr val="FFFFFF"/>
                </a:solidFill>
              </a:rPr>
              <a:t> </a:t>
            </a:r>
            <a:r>
              <a:rPr dirty="0" sz="2500" spc="-235">
                <a:solidFill>
                  <a:srgbClr val="FFFFFF"/>
                </a:solidFill>
              </a:rPr>
              <a:t>von</a:t>
            </a:r>
            <a:r>
              <a:rPr dirty="0" sz="2500" spc="-95">
                <a:solidFill>
                  <a:srgbClr val="FFFFFF"/>
                </a:solidFill>
              </a:rPr>
              <a:t> </a:t>
            </a:r>
            <a:r>
              <a:rPr dirty="0" sz="2500" spc="-229">
                <a:solidFill>
                  <a:srgbClr val="FFFFFF"/>
                </a:solidFill>
              </a:rPr>
              <a:t>Apps</a:t>
            </a:r>
            <a:r>
              <a:rPr dirty="0" sz="2500" spc="-85">
                <a:solidFill>
                  <a:srgbClr val="FFFFFF"/>
                </a:solidFill>
              </a:rPr>
              <a:t> </a:t>
            </a:r>
            <a:r>
              <a:rPr dirty="0" sz="2500" spc="-160">
                <a:solidFill>
                  <a:srgbClr val="FFFFFF"/>
                </a:solidFill>
              </a:rPr>
              <a:t>für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235">
                <a:solidFill>
                  <a:srgbClr val="FFFFFF"/>
                </a:solidFill>
              </a:rPr>
              <a:t>die</a:t>
            </a:r>
            <a:r>
              <a:rPr dirty="0" sz="2500" spc="-90">
                <a:solidFill>
                  <a:srgbClr val="FFFFFF"/>
                </a:solidFill>
              </a:rPr>
              <a:t> </a:t>
            </a:r>
            <a:r>
              <a:rPr dirty="0" sz="2500" spc="-330">
                <a:solidFill>
                  <a:srgbClr val="FFFFFF"/>
                </a:solidFill>
              </a:rPr>
              <a:t>psychische</a:t>
            </a:r>
            <a:endParaRPr sz="25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130">
                <a:solidFill>
                  <a:srgbClr val="FFFFFF"/>
                </a:solidFill>
              </a:rPr>
              <a:t>Gesundheit</a:t>
            </a:r>
            <a:endParaRPr sz="2500"/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4294" y="2132457"/>
            <a:ext cx="607822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1290955" algn="l"/>
              </a:tabLst>
            </a:pP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	funktioniert</a:t>
            </a:r>
            <a:r>
              <a:rPr dirty="0" sz="4800" spc="-2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4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4800" spc="-625" b="1">
                <a:solidFill>
                  <a:srgbClr val="585858"/>
                </a:solidFill>
                <a:latin typeface="Arial"/>
                <a:cs typeface="Arial"/>
              </a:rPr>
              <a:t>ü</a:t>
            </a:r>
            <a:r>
              <a:rPr dirty="0" baseline="138888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8" sz="900" spc="24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4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psychische Gesundheit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2554" y="1129690"/>
            <a:ext cx="5351780" cy="3782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685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Erwachsene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unter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Einsamkeit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oder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schwierigen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psychischen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Zuständen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Gedächtnisverlust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Depressionen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leiden.</a:t>
            </a:r>
            <a:endParaRPr sz="1600">
              <a:latin typeface="Arial"/>
              <a:cs typeface="Arial"/>
            </a:endParaRPr>
          </a:p>
          <a:p>
            <a:pPr marL="12700" marR="495300">
              <a:lnSpc>
                <a:spcPct val="14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Schlafstörungen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älteren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weit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verbreitet.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psychische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Gesundheit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zwar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nicht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das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Fachwissen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Fachkraft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psychische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Gesundheit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ersetzen,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aber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bieten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wertvolle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Dienste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Meditation,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Stimmungsüberwachung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6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Beratung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die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bieten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können.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29"/>
              <a:t>Apps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95"/>
              <a:t> </a:t>
            </a:r>
            <a:r>
              <a:rPr dirty="0" sz="2500" spc="-320"/>
              <a:t>psychische</a:t>
            </a:r>
            <a:r>
              <a:rPr dirty="0" sz="2500" spc="-85"/>
              <a:t> </a:t>
            </a:r>
            <a:r>
              <a:rPr dirty="0" sz="2500" spc="-210"/>
              <a:t>Gesundheit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1991" y="1240536"/>
            <a:ext cx="2910840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6900545" cy="1775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Wysa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bietet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Zugang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sofortiger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Unterstützung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durch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Übungen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kognitiven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Verhaltenstherapie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(CBT)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Tagebuchführung mit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Hilfe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von 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KI-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Technologie.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Sehen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Anleitung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um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erfahren,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WYSA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funktioniert: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170"/>
              <a:t>Wysa</a:t>
            </a:r>
            <a:r>
              <a:rPr dirty="0" sz="2500" spc="-120"/>
              <a:t> </a:t>
            </a:r>
            <a:r>
              <a:rPr dirty="0" sz="2500"/>
              <a:t>-</a:t>
            </a:r>
            <a:r>
              <a:rPr dirty="0" sz="2500" spc="-110"/>
              <a:t> </a:t>
            </a:r>
            <a:r>
              <a:rPr dirty="0" sz="2500" spc="-155"/>
              <a:t>App</a:t>
            </a:r>
            <a:r>
              <a:rPr dirty="0" sz="2500" spc="-85"/>
              <a:t> </a:t>
            </a:r>
            <a:r>
              <a:rPr dirty="0" sz="2500" spc="-160"/>
              <a:t>für</a:t>
            </a:r>
            <a:r>
              <a:rPr dirty="0" sz="2500" spc="-114"/>
              <a:t> </a:t>
            </a:r>
            <a:r>
              <a:rPr dirty="0" sz="2500" spc="-320"/>
              <a:t>psychische</a:t>
            </a:r>
            <a:r>
              <a:rPr dirty="0" sz="2500" spc="-80"/>
              <a:t> </a:t>
            </a:r>
            <a:r>
              <a:rPr dirty="0" sz="2500" spc="-204"/>
              <a:t>Gesundheit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68904" y="4749800"/>
            <a:ext cx="3639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sz="1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apps: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Can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AI chatbots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replace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therapists?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8167" y="2964179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112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225"/>
              <a:t>Empfehlungen</a:t>
            </a:r>
            <a:r>
              <a:rPr dirty="0" sz="2500" spc="-90"/>
              <a:t> </a:t>
            </a:r>
            <a:r>
              <a:rPr dirty="0" sz="2500" spc="-160"/>
              <a:t>für</a:t>
            </a:r>
            <a:r>
              <a:rPr dirty="0" sz="2500" spc="-110"/>
              <a:t> </a:t>
            </a:r>
            <a:r>
              <a:rPr dirty="0" sz="2500" spc="-235"/>
              <a:t>die</a:t>
            </a:r>
            <a:r>
              <a:rPr dirty="0" sz="2500" spc="-110"/>
              <a:t> </a:t>
            </a:r>
            <a:r>
              <a:rPr dirty="0" sz="2500" spc="-220"/>
              <a:t>Verwendung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70584" y="1669161"/>
            <a:ext cx="6866890" cy="1976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0772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Konsultation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Arztes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Vorteil,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dieser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oft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gutes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Verständnis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Wirksamkeit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bestimmten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hat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7493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Auswahl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einer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empfehlenswert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prüfen, ob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eine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psychosoziale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Fachkraft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Entwicklung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beteiligt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war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wichtig,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Verwendung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beenden,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wenn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Benutzer/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Benutzerin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irgendwelche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unerwünschten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Wirkungen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feststellt.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1799265"/>
            <a:ext cx="592835" cy="2297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515" y="2450013"/>
            <a:ext cx="592835" cy="22978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3157149"/>
            <a:ext cx="592835" cy="229781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1782" y="1246377"/>
            <a:ext cx="8301990" cy="3444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5560">
              <a:lnSpc>
                <a:spcPct val="114999"/>
              </a:lnSpc>
              <a:spcBef>
                <a:spcPts val="10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Laden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nach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Videoanleitung,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Beginn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gesehen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haben,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Schrittzähler-App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oder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ähnliche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Schrittzähler-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Ihr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Smartphone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herunter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und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verwenden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Woche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lang.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können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tägliches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Schrittziel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setzen.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53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Weltgesundheitsorganisation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empfiehlt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10.000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Schritte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pro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Tag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für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einen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gesunden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Menschen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ohne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Mobilitätsprobleme.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Erreichen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dieses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Ziel?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Schreiben</a:t>
            </a:r>
            <a:r>
              <a:rPr dirty="0" sz="15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das</a:t>
            </a:r>
            <a:r>
              <a:rPr dirty="0" sz="15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Folgende</a:t>
            </a:r>
            <a:r>
              <a:rPr dirty="0" sz="15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Ihr</a:t>
            </a:r>
            <a:r>
              <a:rPr dirty="0" sz="15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(digitales)</a:t>
            </a:r>
            <a:r>
              <a:rPr dirty="0" sz="15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79C73"/>
                </a:solidFill>
                <a:latin typeface="Arial"/>
                <a:cs typeface="Arial"/>
              </a:rPr>
              <a:t>Tagebuch: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Welche</a:t>
            </a:r>
            <a:r>
              <a:rPr dirty="0" sz="1500" spc="-8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Erfahrungen</a:t>
            </a:r>
            <a:r>
              <a:rPr dirty="0" sz="1500" spc="-7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haben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Sie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mit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einem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Schrittzähler</a:t>
            </a:r>
            <a:r>
              <a:rPr dirty="0" sz="15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gemacht?</a:t>
            </a: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spcBef>
                <a:spcPts val="26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Wie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hat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sich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die</a:t>
            </a:r>
            <a:r>
              <a:rPr dirty="0" sz="15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Verfolgung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Ihrer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Schritte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auf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ausgewirkt?</a:t>
            </a:r>
            <a:endParaRPr sz="1500">
              <a:latin typeface="Arial"/>
              <a:cs typeface="Arial"/>
            </a:endParaRPr>
          </a:p>
          <a:p>
            <a:pPr marL="469900" marR="401320" indent="-323215">
              <a:lnSpc>
                <a:spcPct val="114700"/>
              </a:lnSpc>
              <a:spcBef>
                <a:spcPts val="15"/>
              </a:spcBef>
              <a:buFont typeface="Arial"/>
              <a:buChar char="●"/>
              <a:tabLst>
                <a:tab pos="469900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Glauben</a:t>
            </a:r>
            <a:r>
              <a:rPr dirty="0" sz="1500" spc="-6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Sie,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dass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ein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solches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Instrument</a:t>
            </a:r>
            <a:r>
              <a:rPr dirty="0" sz="1500" spc="-8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ältere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Menschen</a:t>
            </a:r>
            <a:r>
              <a:rPr dirty="0" sz="1500" spc="-7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dazu</a:t>
            </a:r>
            <a:r>
              <a:rPr dirty="0" sz="15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motivieren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könnte,</a:t>
            </a:r>
            <a:r>
              <a:rPr dirty="0" sz="1500" spc="-7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 i="1">
                <a:solidFill>
                  <a:srgbClr val="666666"/>
                </a:solidFill>
                <a:latin typeface="Arial"/>
                <a:cs typeface="Arial"/>
              </a:rPr>
              <a:t>ihre</a:t>
            </a:r>
            <a:r>
              <a:rPr dirty="0" sz="15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Mobilität</a:t>
            </a:r>
            <a:r>
              <a:rPr dirty="0" sz="1500" spc="-8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zu</a:t>
            </a:r>
            <a:r>
              <a:rPr dirty="0" sz="15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erhöhen?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76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2500" spc="-195">
                <a:solidFill>
                  <a:srgbClr val="FFFFFF"/>
                </a:solidFill>
              </a:rPr>
              <a:t>Tätigkeit</a:t>
            </a:r>
            <a:endParaRPr sz="25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2904" y="3506723"/>
            <a:ext cx="1783079" cy="1435608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9531" y="198780"/>
            <a:ext cx="8617585" cy="402526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1300"/>
              </a:spcBef>
            </a:pP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Weitere</a:t>
            </a:r>
            <a:r>
              <a:rPr dirty="0" sz="25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379C73"/>
                </a:solidFill>
                <a:latin typeface="Arial Black"/>
                <a:cs typeface="Arial Black"/>
              </a:rPr>
              <a:t>hilfreiche</a:t>
            </a:r>
            <a:r>
              <a:rPr dirty="0" sz="2500" spc="-5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379C73"/>
                </a:solidFill>
                <a:latin typeface="Arial Black"/>
                <a:cs typeface="Arial Black"/>
              </a:rPr>
              <a:t>Gesundheits-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Apps</a:t>
            </a:r>
            <a:r>
              <a:rPr dirty="0" sz="2500" spc="-1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in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0">
                <a:solidFill>
                  <a:srgbClr val="379C73"/>
                </a:solidFill>
                <a:latin typeface="Arial Black"/>
                <a:cs typeface="Arial Black"/>
              </a:rPr>
              <a:t>Ihrem</a:t>
            </a:r>
            <a:endParaRPr sz="2500">
              <a:latin typeface="Arial Black"/>
              <a:cs typeface="Arial Black"/>
            </a:endParaRPr>
          </a:p>
          <a:p>
            <a:pPr marL="132080">
              <a:lnSpc>
                <a:spcPct val="100000"/>
              </a:lnSpc>
              <a:spcBef>
                <a:spcPts val="1200"/>
              </a:spcBef>
            </a:pPr>
            <a:r>
              <a:rPr dirty="0" sz="2500" spc="-225">
                <a:solidFill>
                  <a:srgbClr val="379C73"/>
                </a:solidFill>
                <a:latin typeface="Arial Black"/>
                <a:cs typeface="Arial Black"/>
              </a:rPr>
              <a:t>Land: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Österreich</a:t>
            </a:r>
            <a:endParaRPr sz="2500">
              <a:latin typeface="Arial Black"/>
              <a:cs typeface="Arial Black"/>
            </a:endParaRPr>
          </a:p>
          <a:p>
            <a:pPr marL="311150" indent="-298450">
              <a:lnSpc>
                <a:spcPct val="100000"/>
              </a:lnSpc>
              <a:spcBef>
                <a:spcPts val="1964"/>
              </a:spcBef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Hydro</a:t>
            </a:r>
            <a:r>
              <a:rPr dirty="0" sz="1100" spc="-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Coach</a:t>
            </a:r>
            <a:r>
              <a:rPr dirty="0" sz="1100" spc="-2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Wasser-Trink-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App.</a:t>
            </a:r>
            <a:r>
              <a:rPr dirty="0" sz="1100" spc="-7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Motivierende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Trinkerinnerungen</a:t>
            </a:r>
            <a:r>
              <a:rPr dirty="0" sz="11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unterstützen</a:t>
            </a:r>
            <a:r>
              <a:rPr dirty="0" sz="1100" spc="-5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dabei,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täglich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ausreichend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Wasser</a:t>
            </a:r>
            <a:r>
              <a:rPr dirty="0" sz="1100" spc="-7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trinken,</a:t>
            </a:r>
            <a:endParaRPr sz="11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660"/>
              </a:spcBef>
            </a:pP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damit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Fitness,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Gesundheit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Wohlbefinden</a:t>
            </a:r>
            <a:r>
              <a:rPr dirty="0" sz="11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verbessert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werden.</a:t>
            </a:r>
            <a:endParaRPr sz="11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660"/>
              </a:spcBef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Pedometer</a:t>
            </a:r>
            <a:r>
              <a:rPr dirty="0" sz="1100" spc="-30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339966"/>
                </a:solidFill>
                <a:latin typeface="Arial"/>
                <a:cs typeface="Arial"/>
              </a:rPr>
              <a:t>Schrittzähler-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App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. Mit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eingebautem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Sensor,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um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Schritte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zählen.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Kein</a:t>
            </a:r>
            <a:r>
              <a:rPr dirty="0" sz="1100" spc="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GPS-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Tracking,</a:t>
            </a:r>
            <a:r>
              <a:rPr dirty="0" sz="11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daher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Akkusparend.</a:t>
            </a:r>
            <a:endParaRPr sz="11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665"/>
              </a:spcBef>
            </a:pP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Zusätzlich werden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Kalorienverbrauch,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Laufentfernung</a:t>
            </a:r>
            <a:r>
              <a:rPr dirty="0" sz="11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Zeit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etc.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gut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übersichtlich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in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Graphen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angezeigt.</a:t>
            </a:r>
            <a:endParaRPr sz="1100">
              <a:latin typeface="Arial"/>
              <a:cs typeface="Arial"/>
            </a:endParaRPr>
          </a:p>
          <a:p>
            <a:pPr marL="311150" marR="5080" indent="-299085">
              <a:lnSpc>
                <a:spcPct val="150000"/>
              </a:lnSpc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Code</a:t>
            </a:r>
            <a:r>
              <a:rPr dirty="0" sz="1100" spc="-2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Check</a:t>
            </a:r>
            <a:r>
              <a:rPr dirty="0" sz="1100" spc="-2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Scanner</a:t>
            </a:r>
            <a:r>
              <a:rPr dirty="0" sz="11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für</a:t>
            </a:r>
            <a:r>
              <a:rPr dirty="0" sz="11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Inhaltsstoffe</a:t>
            </a:r>
            <a:r>
              <a:rPr dirty="0" sz="11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von</a:t>
            </a:r>
            <a:r>
              <a:rPr dirty="0" sz="11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Lebensmitteln</a:t>
            </a:r>
            <a:r>
              <a:rPr dirty="0" sz="11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&amp;</a:t>
            </a:r>
            <a:r>
              <a:rPr dirty="0" sz="11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39966"/>
                </a:solidFill>
                <a:latin typeface="Arial"/>
                <a:cs typeface="Arial"/>
              </a:rPr>
              <a:t>Kosmetik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.</a:t>
            </a:r>
            <a:r>
              <a:rPr dirty="0" sz="1100" spc="-4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Nach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dem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Scannen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der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Barcodes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wird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ersichtlich,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ob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Produkte</a:t>
            </a:r>
            <a:r>
              <a:rPr dirty="0" sz="11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vegan,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vegetarisch,</a:t>
            </a:r>
            <a:r>
              <a:rPr dirty="0" sz="11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glutenfrei</a:t>
            </a:r>
            <a:r>
              <a:rPr dirty="0" sz="1100" spc="-6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oder</a:t>
            </a:r>
            <a:r>
              <a:rPr dirty="0" sz="1100" spc="-4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laktosefrei</a:t>
            </a:r>
            <a:r>
              <a:rPr dirty="0" sz="11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sind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bzw.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ob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sich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Palmöl,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Mikroplastik,</a:t>
            </a:r>
            <a:r>
              <a:rPr dirty="0" sz="1100" spc="-4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Nanopartikel,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Parabene,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Paraffine</a:t>
            </a:r>
            <a:r>
              <a:rPr dirty="0" sz="11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oder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viel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Zucker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darin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verstecken.</a:t>
            </a:r>
            <a:endParaRPr sz="11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660"/>
              </a:spcBef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BetterMe</a:t>
            </a:r>
            <a:r>
              <a:rPr dirty="0" sz="1100" spc="-3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Selbsthilfe</a:t>
            </a:r>
            <a:r>
              <a:rPr dirty="0" sz="11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Meditation.</a:t>
            </a:r>
            <a:r>
              <a:rPr dirty="0" sz="11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Angeleitete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Meditationen als einfache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dennoch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praktische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Entspannungsmethoden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für</a:t>
            </a:r>
            <a:endParaRPr sz="11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660"/>
              </a:spcBef>
            </a:pP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jede:n.</a:t>
            </a:r>
            <a:endParaRPr sz="1100">
              <a:latin typeface="Arial"/>
              <a:cs typeface="Arial"/>
            </a:endParaRPr>
          </a:p>
          <a:p>
            <a:pPr marL="311150" marR="1107440" indent="-299085">
              <a:lnSpc>
                <a:spcPct val="150000"/>
              </a:lnSpc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Sleep</a:t>
            </a:r>
            <a:r>
              <a:rPr dirty="0" sz="1100" spc="-30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Monitor</a:t>
            </a:r>
            <a:r>
              <a:rPr dirty="0" sz="1100" spc="-5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Schlaftracker.</a:t>
            </a:r>
            <a:r>
              <a:rPr dirty="0" sz="11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Zum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Verfolgen</a:t>
            </a:r>
            <a:r>
              <a:rPr dirty="0" sz="1100" spc="-5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Aufzeichnen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von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Details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zum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Schlafzyklus.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Weckerfunktion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und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Entspannungsmusik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zum</a:t>
            </a:r>
            <a:r>
              <a:rPr dirty="0" sz="1100" spc="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Einschlafen.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9531" y="1623796"/>
            <a:ext cx="8201025" cy="2289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0" marR="66675" indent="-299085">
              <a:lnSpc>
                <a:spcPct val="150000"/>
              </a:lnSpc>
              <a:spcBef>
                <a:spcPts val="100"/>
              </a:spcBef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Pollenwarndienst</a:t>
            </a:r>
            <a:r>
              <a:rPr dirty="0" sz="1100" spc="-2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Allergieprognosen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.</a:t>
            </a:r>
            <a:r>
              <a:rPr dirty="0" sz="1100" spc="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Polleninformation,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personalisierte</a:t>
            </a:r>
            <a:r>
              <a:rPr dirty="0" sz="1100" spc="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Belastungsvorhersage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Pollentagebuch</a:t>
            </a:r>
            <a:r>
              <a:rPr dirty="0" sz="1100" spc="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für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die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Dokumentation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von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allergischen Beschwerden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u.v.m.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für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Menschen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mit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Heuschnupfen.</a:t>
            </a:r>
            <a:endParaRPr sz="11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660"/>
              </a:spcBef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Mind</a:t>
            </a:r>
            <a:r>
              <a:rPr dirty="0" sz="1100" spc="-35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Doc</a:t>
            </a:r>
            <a:r>
              <a:rPr dirty="0" sz="1100" spc="-20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Kurse,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Übungen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Selbstreflexion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für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Menschen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mit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leichten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bis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mittelschweren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psychischen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Erkrankungen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wie</a:t>
            </a:r>
            <a:endParaRPr sz="11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660"/>
              </a:spcBef>
            </a:pP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Depression,</a:t>
            </a:r>
            <a:r>
              <a:rPr dirty="0" sz="11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79C73"/>
                </a:solidFill>
                <a:latin typeface="Arial"/>
                <a:cs typeface="Arial"/>
              </a:rPr>
              <a:t>Angst-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,</a:t>
            </a:r>
            <a:r>
              <a:rPr dirty="0" sz="1100" spc="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Ess-</a:t>
            </a:r>
            <a:r>
              <a:rPr dirty="0" sz="11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und </a:t>
            </a:r>
            <a:r>
              <a:rPr dirty="0" sz="1100" spc="-10" b="1">
                <a:solidFill>
                  <a:srgbClr val="379C73"/>
                </a:solidFill>
                <a:latin typeface="Arial"/>
                <a:cs typeface="Arial"/>
              </a:rPr>
              <a:t>Schlafstörungen.</a:t>
            </a:r>
            <a:endParaRPr sz="1100">
              <a:latin typeface="Arial"/>
              <a:cs typeface="Arial"/>
            </a:endParaRPr>
          </a:p>
          <a:p>
            <a:pPr marL="311150" marR="5080" indent="-299085">
              <a:lnSpc>
                <a:spcPct val="150000"/>
              </a:lnSpc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My</a:t>
            </a:r>
            <a:r>
              <a:rPr dirty="0" sz="1100" spc="-30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Therapy</a:t>
            </a:r>
            <a:r>
              <a:rPr dirty="0" sz="1100" spc="-10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379C73"/>
                </a:solidFill>
                <a:latin typeface="Arial"/>
                <a:cs typeface="Arial"/>
              </a:rPr>
              <a:t>Tabletteneinnahme-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Erinnerung</a:t>
            </a:r>
            <a:r>
              <a:rPr dirty="0" sz="1100">
                <a:solidFill>
                  <a:srgbClr val="379C73"/>
                </a:solidFill>
                <a:latin typeface="Arial"/>
                <a:cs typeface="Arial"/>
              </a:rPr>
              <a:t>.</a:t>
            </a:r>
            <a:r>
              <a:rPr dirty="0" sz="11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TÜV-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geprüfte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Erinnerung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für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die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Einnahme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von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Medikamenten</a:t>
            </a:r>
            <a:r>
              <a:rPr dirty="0" sz="11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Tabletten.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Zusätzliche Verwaltung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der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gesamten</a:t>
            </a:r>
            <a:r>
              <a:rPr dirty="0" sz="1100" spc="-5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Medikamenteneinnahme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Tagebuchfunktion.</a:t>
            </a:r>
            <a:endParaRPr sz="11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660"/>
              </a:spcBef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MySugr</a:t>
            </a:r>
            <a:r>
              <a:rPr dirty="0" sz="1100" spc="-10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Kostenlose</a:t>
            </a:r>
            <a:r>
              <a:rPr dirty="0" sz="11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100" spc="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für</a:t>
            </a:r>
            <a:r>
              <a:rPr dirty="0" sz="11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79C73"/>
                </a:solidFill>
                <a:latin typeface="Arial"/>
                <a:cs typeface="Arial"/>
              </a:rPr>
              <a:t>Diabetiker,</a:t>
            </a:r>
            <a:r>
              <a:rPr dirty="0" sz="11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praktische</a:t>
            </a:r>
            <a:r>
              <a:rPr dirty="0" sz="1100" spc="-4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Datenerfassung</a:t>
            </a:r>
            <a:r>
              <a:rPr dirty="0" sz="1100" spc="-5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2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Auswertung.</a:t>
            </a:r>
            <a:endParaRPr sz="11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665"/>
              </a:spcBef>
              <a:buFont typeface="Arial"/>
              <a:buChar char="■"/>
              <a:tabLst>
                <a:tab pos="311150" algn="l"/>
              </a:tabLst>
            </a:pPr>
            <a:r>
              <a:rPr dirty="0" sz="1100" b="1">
                <a:solidFill>
                  <a:srgbClr val="1B1B1B"/>
                </a:solidFill>
                <a:latin typeface="Arial"/>
                <a:cs typeface="Arial"/>
              </a:rPr>
              <a:t>Neuronation</a:t>
            </a:r>
            <a:r>
              <a:rPr dirty="0" sz="1100" spc="-10" b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–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379C73"/>
                </a:solidFill>
                <a:latin typeface="Arial"/>
                <a:cs typeface="Arial"/>
              </a:rPr>
              <a:t>Gedächtnistraining.</a:t>
            </a:r>
            <a:r>
              <a:rPr dirty="0" sz="11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Gehirntraining,</a:t>
            </a:r>
            <a:r>
              <a:rPr dirty="0" sz="1100" spc="-4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um</a:t>
            </a:r>
            <a:r>
              <a:rPr dirty="0" sz="11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Konzentration</a:t>
            </a: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Gedächtnis</a:t>
            </a:r>
            <a:r>
              <a:rPr dirty="0" sz="11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zu</a:t>
            </a:r>
            <a:r>
              <a:rPr dirty="0" sz="1100" spc="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stärken</a:t>
            </a:r>
            <a:r>
              <a:rPr dirty="0" sz="1100" spc="-5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B1B1B"/>
                </a:solidFill>
                <a:latin typeface="Arial"/>
                <a:cs typeface="Arial"/>
              </a:rPr>
              <a:t>die Gehirnleistung</a:t>
            </a:r>
            <a:r>
              <a:rPr dirty="0" sz="11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B1B1B"/>
                </a:solidFill>
                <a:latin typeface="Arial"/>
                <a:cs typeface="Arial"/>
              </a:rPr>
              <a:t>zu</a:t>
            </a:r>
            <a:endParaRPr sz="11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660"/>
              </a:spcBef>
            </a:pPr>
            <a:r>
              <a:rPr dirty="0" sz="1100" spc="-10">
                <a:solidFill>
                  <a:srgbClr val="1B1B1B"/>
                </a:solidFill>
                <a:latin typeface="Arial"/>
                <a:cs typeface="Arial"/>
              </a:rPr>
              <a:t>verbessern.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9013" y="198780"/>
            <a:ext cx="6884034" cy="10922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Weitere</a:t>
            </a:r>
            <a:r>
              <a:rPr dirty="0" sz="25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379C73"/>
                </a:solidFill>
                <a:latin typeface="Arial Black"/>
                <a:cs typeface="Arial Black"/>
              </a:rPr>
              <a:t>hilfreiche</a:t>
            </a:r>
            <a:r>
              <a:rPr dirty="0" sz="2500" spc="-5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379C73"/>
                </a:solidFill>
                <a:latin typeface="Arial Black"/>
                <a:cs typeface="Arial Black"/>
              </a:rPr>
              <a:t>Gesundheits-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Apps</a:t>
            </a:r>
            <a:r>
              <a:rPr dirty="0" sz="2500" spc="-1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in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Ihrem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500" spc="-225">
                <a:solidFill>
                  <a:srgbClr val="379C73"/>
                </a:solidFill>
                <a:latin typeface="Arial Black"/>
                <a:cs typeface="Arial Black"/>
              </a:rPr>
              <a:t>Land: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Österreich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2024-11-14T14:54:01Z</dcterms:created>
  <dcterms:modified xsi:type="dcterms:W3CDTF">2024-11-14T14:54:01Z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2024-11-14T00:00:00Z</vt:filetime>
  </property>
  <property fmtid="{D5CDD505-2E9C-101B-9397-08002B2CF9AE}" pid="3" name="Producer">
    <vt:lpwstr>3-Heights(TM) PDF Security Shell 4.8.25.2 (http://www.pdf-tools.com)</vt:lpwstr>
  </property>
</Properties>
</file>