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1451" y="205231"/>
            <a:ext cx="7839709" cy="5847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1451" y="33137"/>
            <a:ext cx="8261096" cy="795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9318" y="1088262"/>
            <a:ext cx="6797040" cy="2951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1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3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1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1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6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hyperlink" Target="http://www.youtube.com/watch?v=WgotuGyJn5o" TargetMode="External"/><Relationship Id="rId4" Type="http://schemas.openxmlformats.org/officeDocument/2006/relationships/image" Target="../media/image18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9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hyperlink" Target="https://www.w3.org/WAI/older-users/" TargetMode="External"/><Relationship Id="rId5" Type="http://schemas.openxmlformats.org/officeDocument/2006/relationships/hyperlink" Target="https://www.w3.org/WAI/fundamentals/accessibility-usability-inclusion/" TargetMode="External"/><Relationship Id="rId6" Type="http://schemas.openxmlformats.org/officeDocument/2006/relationships/hyperlink" Target="https://www.un.org/en/un-chronicle/digital-technologies-can-help-older-persons-maintain-healthy-productive-lives" TargetMode="External"/><Relationship Id="rId7" Type="http://schemas.openxmlformats.org/officeDocument/2006/relationships/hyperlink" Target="https://www.itu.int/dms_pub/itu-d/opb/phcb/D-PHCB-DIG_AGE-2021-PDF-E.pdf" TargetMode="Externa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8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29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30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31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32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8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3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34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35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36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37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6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padlet.com/" TargetMode="External"/><Relationship Id="rId4" Type="http://schemas.openxmlformats.org/officeDocument/2006/relationships/image" Target="../media/image38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8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jamboard.google.com/" TargetMode="External"/><Relationship Id="rId4" Type="http://schemas.openxmlformats.org/officeDocument/2006/relationships/hyperlink" Target="https://padlet.com/" TargetMode="External"/><Relationship Id="rId5" Type="http://schemas.openxmlformats.org/officeDocument/2006/relationships/image" Target="../media/image39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jamboard.google.com/" TargetMode="External"/><Relationship Id="rId4" Type="http://schemas.openxmlformats.org/officeDocument/2006/relationships/hyperlink" Target="https://padlet.com/" TargetMode="External"/><Relationship Id="rId5" Type="http://schemas.openxmlformats.org/officeDocument/2006/relationships/image" Target="../media/image39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9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w3.org/WAI/older-users/" TargetMode="External"/><Relationship Id="rId4" Type="http://schemas.openxmlformats.org/officeDocument/2006/relationships/hyperlink" Target="https://www.w3.org/WAI/fundamentals/accessibility-usability-inclusion/" TargetMode="External"/><Relationship Id="rId5" Type="http://schemas.openxmlformats.org/officeDocument/2006/relationships/hyperlink" Target="https://www.un.org/en/un-chronicle/digital-technologies-can-help-older-persons-maintain-healthy-productive-lives" TargetMode="External"/><Relationship Id="rId6" Type="http://schemas.openxmlformats.org/officeDocument/2006/relationships/hyperlink" Target="https://www.itu.int/dms_pub/itu-d/opb/phcb/D-PHCB-DIG_AGE-2021-PDF-E.pdf" TargetMode="Externa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0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jamboard.google.com/" TargetMode="External"/><Relationship Id="rId4" Type="http://schemas.openxmlformats.org/officeDocument/2006/relationships/hyperlink" Target="https://padlet.com/" TargetMode="External"/><Relationship Id="rId5" Type="http://schemas.openxmlformats.org/officeDocument/2006/relationships/image" Target="../media/image39.png"/><Relationship Id="rId6" Type="http://schemas.openxmlformats.org/officeDocument/2006/relationships/image" Target="../media/image41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42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43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44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45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9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46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47.pn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48.jp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0.pn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9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0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36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4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51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49.pn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0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42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52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53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14.jp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4.jp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6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9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jp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w3.org/WAI/older-users/" TargetMode="External"/><Relationship Id="rId4" Type="http://schemas.openxmlformats.org/officeDocument/2006/relationships/hyperlink" Target="https://www.w3.org/WAI/fundamentals/accessibility-usability-inclusion/" TargetMode="External"/><Relationship Id="rId5" Type="http://schemas.openxmlformats.org/officeDocument/2006/relationships/hyperlink" Target="https://www.un.org/en/un-chronicle/digital-technologies-can-help-older-persons-maintain-healthy-productive-lives" TargetMode="External"/><Relationship Id="rId6" Type="http://schemas.openxmlformats.org/officeDocument/2006/relationships/hyperlink" Target="https://www.itu.int/dms_pub/itu-d/opb/phcb/D-PHCB-DIG_AGE-2021-PDF-E.pdf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3" name="object 3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6870065" cy="288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motivatie,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aandacht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nieuwsgierigheid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leerling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vast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houden,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moet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verzorger/trainer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een </a:t>
            </a:r>
            <a:r>
              <a:rPr dirty="0" sz="1800">
                <a:latin typeface="Arial"/>
                <a:cs typeface="Arial"/>
              </a:rPr>
              <a:t>empathische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benadering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tegemoet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treden.</a:t>
            </a:r>
            <a:endParaRPr sz="1800">
              <a:latin typeface="Arial"/>
              <a:cs typeface="Arial"/>
            </a:endParaRPr>
          </a:p>
          <a:p>
            <a:pPr marL="12700" marR="360680">
              <a:lnSpc>
                <a:spcPct val="140000"/>
              </a:lnSpc>
            </a:pP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verzorger/trainer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moet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daarom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echt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geïnteresseerd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zijn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 </a:t>
            </a:r>
            <a:r>
              <a:rPr dirty="0" sz="1800">
                <a:latin typeface="Arial"/>
                <a:cs typeface="Arial"/>
              </a:rPr>
              <a:t>behoeften,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competenties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vereisten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leerling.</a:t>
            </a:r>
            <a:endParaRPr sz="1800">
              <a:latin typeface="Arial"/>
              <a:cs typeface="Arial"/>
            </a:endParaRPr>
          </a:p>
          <a:p>
            <a:pPr marL="12700" marR="387350">
              <a:lnSpc>
                <a:spcPct val="140000"/>
              </a:lnSpc>
              <a:spcBef>
                <a:spcPts val="1345"/>
              </a:spcBef>
            </a:pPr>
            <a:r>
              <a:rPr dirty="0" sz="1800">
                <a:latin typeface="Arial"/>
                <a:cs typeface="Arial"/>
              </a:rPr>
              <a:t>Oprechte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interesse,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aandacht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positieve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feedback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kunnen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het </a:t>
            </a:r>
            <a:r>
              <a:rPr dirty="0" sz="1800">
                <a:latin typeface="Arial"/>
                <a:cs typeface="Arial"/>
              </a:rPr>
              <a:t>zelfvertrouwen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leerling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bevorderen.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60">
                <a:solidFill>
                  <a:srgbClr val="379C73"/>
                </a:solidFill>
              </a:rPr>
              <a:t>Empathische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benadering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8029"/>
            <a:ext cx="5601335" cy="3781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8895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cognitieve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functies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hersenen,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waaronder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leren, </a:t>
            </a:r>
            <a:r>
              <a:rPr dirty="0" sz="1600">
                <a:latin typeface="Arial"/>
                <a:cs typeface="Arial"/>
              </a:rPr>
              <a:t>worden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trager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naarmate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ouder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wordt.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trainer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moet </a:t>
            </a:r>
            <a:r>
              <a:rPr dirty="0" sz="1600">
                <a:latin typeface="Arial"/>
                <a:cs typeface="Arial"/>
              </a:rPr>
              <a:t>daarom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rekening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houden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met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snelheid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het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leerproces.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600">
              <a:latin typeface="Arial"/>
              <a:cs typeface="Arial"/>
            </a:endParaRPr>
          </a:p>
          <a:p>
            <a:pPr marL="12700" marR="169545">
              <a:lnSpc>
                <a:spcPct val="140100"/>
              </a:lnSpc>
              <a:spcBef>
                <a:spcPts val="5"/>
              </a:spcBef>
            </a:pPr>
            <a:r>
              <a:rPr dirty="0" sz="1600">
                <a:latin typeface="Arial"/>
                <a:cs typeface="Arial"/>
              </a:rPr>
              <a:t>Het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belangrijk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dat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trainer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geduld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heeft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ouderen </a:t>
            </a:r>
            <a:r>
              <a:rPr dirty="0" sz="1600">
                <a:latin typeface="Arial"/>
                <a:cs typeface="Arial"/>
              </a:rPr>
              <a:t>aanmoedigt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om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stap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voor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stap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hun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eigen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tempo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vooruit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te </a:t>
            </a:r>
            <a:r>
              <a:rPr dirty="0" sz="1600" spc="-10">
                <a:latin typeface="Arial"/>
                <a:cs typeface="Arial"/>
              </a:rPr>
              <a:t>gaan.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  <a:spcBef>
                <a:spcPts val="5"/>
              </a:spcBef>
            </a:pPr>
            <a:r>
              <a:rPr dirty="0" sz="1600">
                <a:latin typeface="Arial"/>
                <a:cs typeface="Arial"/>
              </a:rPr>
              <a:t>Leren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is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een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proces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waarbij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tijd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overweging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wordt</a:t>
            </a:r>
            <a:r>
              <a:rPr dirty="0" sz="1600" spc="-10">
                <a:latin typeface="Arial"/>
                <a:cs typeface="Arial"/>
              </a:rPr>
              <a:t> gegeven </a:t>
            </a:r>
            <a:r>
              <a:rPr dirty="0" sz="1600">
                <a:latin typeface="Arial"/>
                <a:cs typeface="Arial"/>
              </a:rPr>
              <a:t>om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reageren,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discussiëren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meermaals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feedback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te </a:t>
            </a:r>
            <a:r>
              <a:rPr dirty="0" sz="1600" spc="-10">
                <a:latin typeface="Arial"/>
                <a:cs typeface="Arial"/>
              </a:rPr>
              <a:t>krijgen.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Geduld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/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45">
                <a:solidFill>
                  <a:srgbClr val="379C73"/>
                </a:solidFill>
              </a:rPr>
              <a:t>snelheid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55307" y="1085088"/>
            <a:ext cx="2240279" cy="22418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879235"/>
            <a:ext cx="6882130" cy="3716654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dirty="0" sz="1600" spc="-10" b="1">
                <a:latin typeface="Arial"/>
                <a:cs typeface="Arial"/>
              </a:rPr>
              <a:t>Zaak</a:t>
            </a:r>
            <a:r>
              <a:rPr dirty="0" sz="1600" spc="-1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600">
                <a:latin typeface="Arial"/>
                <a:cs typeface="Arial"/>
              </a:rPr>
              <a:t>Een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klanten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een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oudere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vrouw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alleen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woont met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haar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familie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in </a:t>
            </a:r>
            <a:r>
              <a:rPr dirty="0" sz="1600">
                <a:latin typeface="Arial"/>
                <a:cs typeface="Arial"/>
              </a:rPr>
              <a:t>een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afgelegen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deel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het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land.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Ze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heeft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een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tablet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gekocht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met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WhatsApp voorgeïnstalleerd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wil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graag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online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contact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komen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met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haar </a:t>
            </a:r>
            <a:r>
              <a:rPr dirty="0" sz="1600">
                <a:latin typeface="Arial"/>
                <a:cs typeface="Arial"/>
              </a:rPr>
              <a:t>kleinkinderen,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maar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ze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heeft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zeer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beperkte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digitale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vaardigheden.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latin typeface="Arial"/>
                <a:cs typeface="Arial"/>
              </a:rPr>
              <a:t>Ga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op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basis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vijf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onderstaande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factoren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hoe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het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leren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je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600">
                <a:latin typeface="Arial"/>
                <a:cs typeface="Arial"/>
              </a:rPr>
              <a:t>cliënt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het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beste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kunt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ondersteunen.</a:t>
            </a:r>
            <a:endParaRPr sz="1600">
              <a:latin typeface="Arial"/>
              <a:cs typeface="Arial"/>
            </a:endParaRPr>
          </a:p>
          <a:p>
            <a:pPr marL="304800" indent="-272415">
              <a:lnSpc>
                <a:spcPct val="100000"/>
              </a:lnSpc>
              <a:spcBef>
                <a:spcPts val="670"/>
              </a:spcBef>
              <a:buSzPct val="125000"/>
              <a:buChar char="•"/>
              <a:tabLst>
                <a:tab pos="304800" algn="l"/>
              </a:tabLst>
            </a:pPr>
            <a:r>
              <a:rPr dirty="0" sz="1200" spc="-10">
                <a:latin typeface="Arial"/>
                <a:cs typeface="Arial"/>
              </a:rPr>
              <a:t>Motivatie</a:t>
            </a:r>
            <a:endParaRPr sz="1200">
              <a:latin typeface="Arial"/>
              <a:cs typeface="Arial"/>
            </a:endParaRPr>
          </a:p>
          <a:p>
            <a:pPr marL="304800" indent="-272415">
              <a:lnSpc>
                <a:spcPct val="100000"/>
              </a:lnSpc>
              <a:spcBef>
                <a:spcPts val="575"/>
              </a:spcBef>
              <a:buSzPct val="125000"/>
              <a:buChar char="•"/>
              <a:tabLst>
                <a:tab pos="304800" algn="l"/>
              </a:tabLst>
            </a:pPr>
            <a:r>
              <a:rPr dirty="0" sz="1200">
                <a:latin typeface="Arial"/>
                <a:cs typeface="Arial"/>
              </a:rPr>
              <a:t>Actief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luisteren</a:t>
            </a:r>
            <a:endParaRPr sz="1200">
              <a:latin typeface="Arial"/>
              <a:cs typeface="Arial"/>
            </a:endParaRPr>
          </a:p>
          <a:p>
            <a:pPr marL="304800" indent="-272415">
              <a:lnSpc>
                <a:spcPct val="100000"/>
              </a:lnSpc>
              <a:spcBef>
                <a:spcPts val="575"/>
              </a:spcBef>
              <a:buSzPct val="125000"/>
              <a:buChar char="•"/>
              <a:tabLst>
                <a:tab pos="304800" algn="l"/>
              </a:tabLst>
            </a:pPr>
            <a:r>
              <a:rPr dirty="0" sz="1200">
                <a:latin typeface="Arial"/>
                <a:cs typeface="Arial"/>
              </a:rPr>
              <a:t>Positieve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feedback</a:t>
            </a:r>
            <a:endParaRPr sz="1200">
              <a:latin typeface="Arial"/>
              <a:cs typeface="Arial"/>
            </a:endParaRPr>
          </a:p>
          <a:p>
            <a:pPr marL="304800" indent="-272415">
              <a:lnSpc>
                <a:spcPct val="100000"/>
              </a:lnSpc>
              <a:spcBef>
                <a:spcPts val="575"/>
              </a:spcBef>
              <a:buSzPct val="125000"/>
              <a:buChar char="•"/>
              <a:tabLst>
                <a:tab pos="304800" algn="l"/>
              </a:tabLst>
            </a:pPr>
            <a:r>
              <a:rPr dirty="0" sz="1200">
                <a:latin typeface="Arial"/>
                <a:cs typeface="Arial"/>
              </a:rPr>
              <a:t>Empathische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benadering</a:t>
            </a:r>
            <a:endParaRPr sz="1200">
              <a:latin typeface="Arial"/>
              <a:cs typeface="Arial"/>
            </a:endParaRPr>
          </a:p>
          <a:p>
            <a:pPr marL="304800" indent="-272415">
              <a:lnSpc>
                <a:spcPct val="100000"/>
              </a:lnSpc>
              <a:spcBef>
                <a:spcPts val="580"/>
              </a:spcBef>
              <a:buSzPct val="125000"/>
              <a:buChar char="•"/>
              <a:tabLst>
                <a:tab pos="304800" algn="l"/>
              </a:tabLst>
            </a:pPr>
            <a:r>
              <a:rPr dirty="0" sz="1200" spc="-10">
                <a:latin typeface="Arial"/>
                <a:cs typeface="Arial"/>
              </a:rPr>
              <a:t>Geduld/snelheid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90">
                <a:solidFill>
                  <a:srgbClr val="379C73"/>
                </a:solidFill>
              </a:rPr>
              <a:t>Bewegen: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45">
                <a:solidFill>
                  <a:srgbClr val="379C73"/>
                </a:solidFill>
              </a:rPr>
              <a:t>Een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oudere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ondersteunen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4844" y="0"/>
              <a:ext cx="5439155" cy="514349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686295" y="102108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0" y="473710"/>
                  </a:lnTo>
                  <a:lnTo>
                    <a:pt x="1246420" y="475734"/>
                  </a:lnTo>
                  <a:lnTo>
                    <a:pt x="1303127" y="481806"/>
                  </a:lnTo>
                  <a:lnTo>
                    <a:pt x="1356684" y="491926"/>
                  </a:lnTo>
                  <a:lnTo>
                    <a:pt x="1407096" y="506095"/>
                  </a:lnTo>
                  <a:lnTo>
                    <a:pt x="1454364" y="524311"/>
                  </a:lnTo>
                  <a:lnTo>
                    <a:pt x="1498492" y="546576"/>
                  </a:lnTo>
                  <a:lnTo>
                    <a:pt x="1539483" y="572889"/>
                  </a:lnTo>
                  <a:lnTo>
                    <a:pt x="1577339" y="603250"/>
                  </a:lnTo>
                  <a:lnTo>
                    <a:pt x="1615798" y="641319"/>
                  </a:lnTo>
                  <a:lnTo>
                    <a:pt x="1648333" y="681505"/>
                  </a:lnTo>
                  <a:lnTo>
                    <a:pt x="1674948" y="723811"/>
                  </a:lnTo>
                  <a:lnTo>
                    <a:pt x="1695644" y="768238"/>
                  </a:lnTo>
                  <a:lnTo>
                    <a:pt x="1710425" y="814790"/>
                  </a:lnTo>
                  <a:lnTo>
                    <a:pt x="1719291" y="863467"/>
                  </a:lnTo>
                  <a:lnTo>
                    <a:pt x="1722247" y="914273"/>
                  </a:lnTo>
                  <a:lnTo>
                    <a:pt x="1718970" y="965649"/>
                  </a:lnTo>
                  <a:lnTo>
                    <a:pt x="1709140" y="1015239"/>
                  </a:lnTo>
                  <a:lnTo>
                    <a:pt x="1692757" y="1063055"/>
                  </a:lnTo>
                  <a:lnTo>
                    <a:pt x="1669821" y="1109109"/>
                  </a:lnTo>
                  <a:lnTo>
                    <a:pt x="1640331" y="1153414"/>
                  </a:lnTo>
                  <a:lnTo>
                    <a:pt x="1605891" y="1191438"/>
                  </a:lnTo>
                  <a:lnTo>
                    <a:pt x="1549813" y="1244552"/>
                  </a:lnTo>
                  <a:lnTo>
                    <a:pt x="1513661" y="1276768"/>
                  </a:lnTo>
                  <a:lnTo>
                    <a:pt x="1472099" y="1312756"/>
                  </a:lnTo>
                  <a:lnTo>
                    <a:pt x="1425128" y="1352517"/>
                  </a:lnTo>
                  <a:lnTo>
                    <a:pt x="1372747" y="1396049"/>
                  </a:lnTo>
                  <a:lnTo>
                    <a:pt x="1314957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29" y="1882450"/>
                  </a:lnTo>
                  <a:lnTo>
                    <a:pt x="916025" y="1925420"/>
                  </a:lnTo>
                  <a:lnTo>
                    <a:pt x="901455" y="1970790"/>
                  </a:lnTo>
                  <a:lnTo>
                    <a:pt x="889121" y="2018563"/>
                  </a:lnTo>
                  <a:lnTo>
                    <a:pt x="879024" y="2068738"/>
                  </a:lnTo>
                  <a:lnTo>
                    <a:pt x="871168" y="2121318"/>
                  </a:lnTo>
                  <a:lnTo>
                    <a:pt x="865553" y="2176303"/>
                  </a:lnTo>
                  <a:lnTo>
                    <a:pt x="862183" y="2233694"/>
                  </a:lnTo>
                  <a:lnTo>
                    <a:pt x="861059" y="2293493"/>
                  </a:lnTo>
                  <a:lnTo>
                    <a:pt x="861202" y="2312705"/>
                  </a:lnTo>
                  <a:lnTo>
                    <a:pt x="861631" y="2343848"/>
                  </a:lnTo>
                  <a:lnTo>
                    <a:pt x="862345" y="2386897"/>
                  </a:lnTo>
                  <a:lnTo>
                    <a:pt x="863346" y="2441829"/>
                  </a:lnTo>
                  <a:lnTo>
                    <a:pt x="1427860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2"/>
                  </a:lnTo>
                  <a:lnTo>
                    <a:pt x="1768693" y="1777390"/>
                  </a:lnTo>
                  <a:lnTo>
                    <a:pt x="1819042" y="1734195"/>
                  </a:lnTo>
                  <a:lnTo>
                    <a:pt x="1866689" y="1692357"/>
                  </a:lnTo>
                  <a:lnTo>
                    <a:pt x="1911635" y="1651876"/>
                  </a:lnTo>
                  <a:lnTo>
                    <a:pt x="1953880" y="1612751"/>
                  </a:lnTo>
                  <a:lnTo>
                    <a:pt x="1993425" y="1574984"/>
                  </a:lnTo>
                  <a:lnTo>
                    <a:pt x="2030269" y="1538573"/>
                  </a:lnTo>
                  <a:lnTo>
                    <a:pt x="2064413" y="1503519"/>
                  </a:lnTo>
                  <a:lnTo>
                    <a:pt x="2095858" y="1469822"/>
                  </a:lnTo>
                  <a:lnTo>
                    <a:pt x="2124603" y="1437481"/>
                  </a:lnTo>
                  <a:lnTo>
                    <a:pt x="2150649" y="1406498"/>
                  </a:lnTo>
                  <a:lnTo>
                    <a:pt x="2194644" y="1348601"/>
                  </a:lnTo>
                  <a:lnTo>
                    <a:pt x="2239871" y="1275385"/>
                  </a:lnTo>
                  <a:lnTo>
                    <a:pt x="2263507" y="1228393"/>
                  </a:lnTo>
                  <a:lnTo>
                    <a:pt x="2283502" y="1180713"/>
                  </a:lnTo>
                  <a:lnTo>
                    <a:pt x="2299858" y="1132347"/>
                  </a:lnTo>
                  <a:lnTo>
                    <a:pt x="2312577" y="1083297"/>
                  </a:lnTo>
                  <a:lnTo>
                    <a:pt x="2321661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09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3" y="853"/>
                  </a:lnTo>
                  <a:lnTo>
                    <a:pt x="1049278" y="3415"/>
                  </a:lnTo>
                  <a:lnTo>
                    <a:pt x="995722" y="7684"/>
                  </a:lnTo>
                  <a:lnTo>
                    <a:pt x="943376" y="13660"/>
                  </a:lnTo>
                  <a:lnTo>
                    <a:pt x="892238" y="21345"/>
                  </a:lnTo>
                  <a:lnTo>
                    <a:pt x="842311" y="30738"/>
                  </a:lnTo>
                  <a:lnTo>
                    <a:pt x="793592" y="41839"/>
                  </a:lnTo>
                  <a:lnTo>
                    <a:pt x="746084" y="54649"/>
                  </a:lnTo>
                  <a:lnTo>
                    <a:pt x="699785" y="69167"/>
                  </a:lnTo>
                  <a:lnTo>
                    <a:pt x="654697" y="85393"/>
                  </a:lnTo>
                  <a:lnTo>
                    <a:pt x="610819" y="103329"/>
                  </a:lnTo>
                  <a:lnTo>
                    <a:pt x="568150" y="122973"/>
                  </a:lnTo>
                  <a:lnTo>
                    <a:pt x="526693" y="144326"/>
                  </a:lnTo>
                  <a:lnTo>
                    <a:pt x="486446" y="167389"/>
                  </a:lnTo>
                  <a:lnTo>
                    <a:pt x="447409" y="192160"/>
                  </a:lnTo>
                  <a:lnTo>
                    <a:pt x="409584" y="218642"/>
                  </a:lnTo>
                  <a:lnTo>
                    <a:pt x="372969" y="246832"/>
                  </a:lnTo>
                  <a:lnTo>
                    <a:pt x="337565" y="276733"/>
                  </a:lnTo>
                  <a:lnTo>
                    <a:pt x="299524" y="311777"/>
                  </a:lnTo>
                  <a:lnTo>
                    <a:pt x="263741" y="347759"/>
                  </a:lnTo>
                  <a:lnTo>
                    <a:pt x="230217" y="384677"/>
                  </a:lnTo>
                  <a:lnTo>
                    <a:pt x="198953" y="422532"/>
                  </a:lnTo>
                  <a:lnTo>
                    <a:pt x="169948" y="461324"/>
                  </a:lnTo>
                  <a:lnTo>
                    <a:pt x="143202" y="501051"/>
                  </a:lnTo>
                  <a:lnTo>
                    <a:pt x="118715" y="541713"/>
                  </a:lnTo>
                  <a:lnTo>
                    <a:pt x="96488" y="583311"/>
                  </a:lnTo>
                  <a:lnTo>
                    <a:pt x="76519" y="625843"/>
                  </a:lnTo>
                  <a:lnTo>
                    <a:pt x="58810" y="669309"/>
                  </a:lnTo>
                  <a:lnTo>
                    <a:pt x="43361" y="713709"/>
                  </a:lnTo>
                  <a:lnTo>
                    <a:pt x="30170" y="759043"/>
                  </a:lnTo>
                  <a:lnTo>
                    <a:pt x="19239" y="805310"/>
                  </a:lnTo>
                  <a:lnTo>
                    <a:pt x="10566" y="852509"/>
                  </a:lnTo>
                  <a:lnTo>
                    <a:pt x="4153" y="900641"/>
                  </a:lnTo>
                  <a:lnTo>
                    <a:pt x="0" y="949706"/>
                  </a:lnTo>
                  <a:lnTo>
                    <a:pt x="571119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1" y="608838"/>
                  </a:lnTo>
                  <a:lnTo>
                    <a:pt x="826671" y="580488"/>
                  </a:lnTo>
                  <a:lnTo>
                    <a:pt x="864940" y="555471"/>
                  </a:lnTo>
                  <a:lnTo>
                    <a:pt x="905128" y="533785"/>
                  </a:lnTo>
                  <a:lnTo>
                    <a:pt x="947236" y="515433"/>
                  </a:lnTo>
                  <a:lnTo>
                    <a:pt x="991263" y="500415"/>
                  </a:lnTo>
                  <a:lnTo>
                    <a:pt x="1037208" y="488733"/>
                  </a:lnTo>
                  <a:lnTo>
                    <a:pt x="1085073" y="480387"/>
                  </a:lnTo>
                  <a:lnTo>
                    <a:pt x="1134857" y="475379"/>
                  </a:lnTo>
                  <a:lnTo>
                    <a:pt x="1186560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44"/>
                  </a:lnTo>
                  <a:lnTo>
                    <a:pt x="1485392" y="3278644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406298" y="1151077"/>
            <a:ext cx="6132195" cy="3683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1115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solidFill>
                  <a:srgbClr val="585858"/>
                </a:solidFill>
                <a:latin typeface="Arial Black"/>
                <a:cs typeface="Arial Black"/>
              </a:rPr>
              <a:t>Wat</a:t>
            </a:r>
            <a:r>
              <a:rPr dirty="0" sz="4000" spc="-27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254">
                <a:solidFill>
                  <a:srgbClr val="585858"/>
                </a:solidFill>
                <a:latin typeface="Arial Black"/>
                <a:cs typeface="Arial Black"/>
              </a:rPr>
              <a:t>zijn</a:t>
            </a:r>
            <a:r>
              <a:rPr dirty="0" sz="4000" spc="-21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400">
                <a:solidFill>
                  <a:srgbClr val="585858"/>
                </a:solidFill>
                <a:latin typeface="Arial Black"/>
                <a:cs typeface="Arial Black"/>
              </a:rPr>
              <a:t>de</a:t>
            </a:r>
            <a:r>
              <a:rPr dirty="0" sz="4000" spc="-21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390">
                <a:solidFill>
                  <a:srgbClr val="585858"/>
                </a:solidFill>
                <a:latin typeface="Arial Black"/>
                <a:cs typeface="Arial Black"/>
              </a:rPr>
              <a:t>belangrijkste </a:t>
            </a:r>
            <a:r>
              <a:rPr dirty="0" sz="4000" spc="-480">
                <a:solidFill>
                  <a:srgbClr val="585858"/>
                </a:solidFill>
                <a:latin typeface="Arial Black"/>
                <a:cs typeface="Arial Black"/>
              </a:rPr>
              <a:t>aspecten</a:t>
            </a:r>
            <a:r>
              <a:rPr dirty="0" sz="4000" spc="-19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465">
                <a:solidFill>
                  <a:srgbClr val="585858"/>
                </a:solidFill>
                <a:latin typeface="Arial Black"/>
                <a:cs typeface="Arial Black"/>
              </a:rPr>
              <a:t>van </a:t>
            </a:r>
            <a:r>
              <a:rPr dirty="0" sz="4000" spc="-365">
                <a:solidFill>
                  <a:srgbClr val="585858"/>
                </a:solidFill>
                <a:latin typeface="Arial Black"/>
                <a:cs typeface="Arial Black"/>
              </a:rPr>
              <a:t>zelfmanagement</a:t>
            </a:r>
            <a:r>
              <a:rPr dirty="0" sz="4000" spc="-4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425">
                <a:solidFill>
                  <a:srgbClr val="585858"/>
                </a:solidFill>
                <a:latin typeface="Arial Black"/>
                <a:cs typeface="Arial Black"/>
              </a:rPr>
              <a:t>en </a:t>
            </a:r>
            <a:r>
              <a:rPr dirty="0" sz="4000" spc="-310">
                <a:solidFill>
                  <a:srgbClr val="585858"/>
                </a:solidFill>
                <a:latin typeface="Arial Black"/>
                <a:cs typeface="Arial Black"/>
              </a:rPr>
              <a:t>demon</a:t>
            </a:r>
            <a:r>
              <a:rPr dirty="0" sz="4000" spc="-940">
                <a:solidFill>
                  <a:srgbClr val="585858"/>
                </a:solidFill>
                <a:latin typeface="Arial Black"/>
                <a:cs typeface="Arial Black"/>
              </a:rPr>
              <a:t>s</a:t>
            </a:r>
            <a:r>
              <a:rPr dirty="0" baseline="148148" sz="900" spc="-46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48148" sz="900" spc="-7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4000" spc="-270">
                <a:solidFill>
                  <a:srgbClr val="585858"/>
                </a:solidFill>
                <a:latin typeface="Arial Black"/>
                <a:cs typeface="Arial Black"/>
              </a:rPr>
              <a:t>tratie</a:t>
            </a:r>
            <a:r>
              <a:rPr dirty="0" sz="4000" spc="-16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440">
                <a:solidFill>
                  <a:srgbClr val="585858"/>
                </a:solidFill>
                <a:latin typeface="Arial Black"/>
                <a:cs typeface="Arial Black"/>
              </a:rPr>
              <a:t>van</a:t>
            </a:r>
            <a:r>
              <a:rPr dirty="0" sz="4000" spc="-21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365">
                <a:solidFill>
                  <a:srgbClr val="585858"/>
                </a:solidFill>
                <a:latin typeface="Arial Black"/>
                <a:cs typeface="Arial Black"/>
              </a:rPr>
              <a:t>digitale </a:t>
            </a:r>
            <a:r>
              <a:rPr dirty="0" sz="4000" spc="-340">
                <a:solidFill>
                  <a:srgbClr val="585858"/>
                </a:solidFill>
                <a:latin typeface="Arial Black"/>
                <a:cs typeface="Arial Black"/>
              </a:rPr>
              <a:t>hulpmiddelen</a:t>
            </a:r>
            <a:r>
              <a:rPr dirty="0" sz="4000" spc="-14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290">
                <a:solidFill>
                  <a:srgbClr val="585858"/>
                </a:solidFill>
                <a:latin typeface="Arial Black"/>
                <a:cs typeface="Arial Black"/>
              </a:rPr>
              <a:t>voor </a:t>
            </a:r>
            <a:r>
              <a:rPr dirty="0" sz="4000" spc="-370">
                <a:solidFill>
                  <a:srgbClr val="585858"/>
                </a:solidFill>
                <a:latin typeface="Arial Black"/>
                <a:cs typeface="Arial Black"/>
              </a:rPr>
              <a:t>zorgverleners?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0980" y="4093462"/>
              <a:ext cx="1170431" cy="955547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501802" y="-9906"/>
            <a:ext cx="8078470" cy="4481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17575">
              <a:lnSpc>
                <a:spcPct val="140000"/>
              </a:lnSpc>
              <a:spcBef>
                <a:spcPts val="100"/>
              </a:spcBef>
            </a:pPr>
            <a:r>
              <a:rPr dirty="0" sz="1800" spc="-140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00">
                <a:solidFill>
                  <a:srgbClr val="FFFFFF"/>
                </a:solidFill>
                <a:latin typeface="Arial Black"/>
                <a:cs typeface="Arial Black"/>
              </a:rPr>
              <a:t>staat</a:t>
            </a:r>
            <a:r>
              <a:rPr dirty="0" sz="1800" spc="-1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 Black"/>
                <a:cs typeface="Arial Black"/>
              </a:rPr>
              <a:t>zijn</a:t>
            </a:r>
            <a:r>
              <a:rPr dirty="0" sz="180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 Black"/>
                <a:cs typeface="Arial Black"/>
              </a:rPr>
              <a:t>om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40">
                <a:solidFill>
                  <a:srgbClr val="FFFFFF"/>
                </a:solidFill>
                <a:latin typeface="Arial Black"/>
                <a:cs typeface="Arial Black"/>
              </a:rPr>
              <a:t>als</a:t>
            </a:r>
            <a:r>
              <a:rPr dirty="0" sz="1800" spc="-1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 Black"/>
                <a:cs typeface="Arial Black"/>
              </a:rPr>
              <a:t>verzorger</a:t>
            </a:r>
            <a:r>
              <a:rPr dirty="0" sz="18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 Black"/>
                <a:cs typeface="Arial Black"/>
              </a:rPr>
              <a:t>zelf</a:t>
            </a:r>
            <a:r>
              <a:rPr dirty="0" sz="180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digitale</a:t>
            </a:r>
            <a:r>
              <a:rPr dirty="0" sz="1800" spc="-1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5">
                <a:solidFill>
                  <a:srgbClr val="FFFFFF"/>
                </a:solidFill>
                <a:latin typeface="Arial Black"/>
                <a:cs typeface="Arial Black"/>
              </a:rPr>
              <a:t>hulpmiddelen</a:t>
            </a:r>
            <a:r>
              <a:rPr dirty="0" sz="18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 Black"/>
                <a:cs typeface="Arial Black"/>
              </a:rPr>
              <a:t>te</a:t>
            </a:r>
            <a:r>
              <a:rPr dirty="0" sz="18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 Black"/>
                <a:cs typeface="Arial Black"/>
              </a:rPr>
              <a:t>beheren </a:t>
            </a:r>
            <a:r>
              <a:rPr dirty="0" sz="1800" spc="-18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dirty="0" sz="1800" spc="-11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 Black"/>
                <a:cs typeface="Arial Black"/>
              </a:rPr>
              <a:t>te</a:t>
            </a:r>
            <a:r>
              <a:rPr dirty="0" sz="1800" spc="-1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70">
                <a:solidFill>
                  <a:srgbClr val="FFFFFF"/>
                </a:solidFill>
                <a:latin typeface="Arial Black"/>
                <a:cs typeface="Arial Black"/>
              </a:rPr>
              <a:t>demonstreren</a:t>
            </a:r>
            <a:endParaRPr sz="1800">
              <a:latin typeface="Arial Black"/>
              <a:cs typeface="Arial Black"/>
            </a:endParaRPr>
          </a:p>
          <a:p>
            <a:pPr marL="2976245" marR="5080">
              <a:lnSpc>
                <a:spcPct val="140100"/>
              </a:lnSpc>
              <a:spcBef>
                <a:spcPts val="1805"/>
              </a:spcBef>
            </a:pP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vermogen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zorgverlener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zelf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digitale </a:t>
            </a:r>
            <a:r>
              <a:rPr dirty="0" sz="1800">
                <a:latin typeface="Arial"/>
                <a:cs typeface="Arial"/>
              </a:rPr>
              <a:t>tools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beheren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demonstreren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wordt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steeds </a:t>
            </a:r>
            <a:r>
              <a:rPr dirty="0" sz="1800">
                <a:latin typeface="Arial"/>
                <a:cs typeface="Arial"/>
              </a:rPr>
              <a:t>belangrijker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huidige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technologische </a:t>
            </a:r>
            <a:r>
              <a:rPr dirty="0" sz="1800">
                <a:latin typeface="Arial"/>
                <a:cs typeface="Arial"/>
              </a:rPr>
              <a:t>landschap,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effectief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kunnen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communiceren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betere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zorg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kunnen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bieden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aan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cliënten.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2976245" marR="371475">
              <a:lnSpc>
                <a:spcPct val="140100"/>
              </a:lnSpc>
            </a:pPr>
            <a:r>
              <a:rPr dirty="0" sz="1800">
                <a:latin typeface="Arial"/>
                <a:cs typeface="Arial"/>
              </a:rPr>
              <a:t>Er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zijn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6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belangrijke aspecten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van </a:t>
            </a:r>
            <a:r>
              <a:rPr dirty="0" sz="1800">
                <a:latin typeface="Arial"/>
                <a:cs typeface="Arial"/>
              </a:rPr>
              <a:t>zelfmanagement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digitale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hulpmiddelen</a:t>
            </a:r>
            <a:r>
              <a:rPr dirty="0" sz="1800" spc="-20">
                <a:latin typeface="Arial"/>
                <a:cs typeface="Arial"/>
              </a:rPr>
              <a:t> voor </a:t>
            </a:r>
            <a:r>
              <a:rPr dirty="0" sz="1800" spc="-10">
                <a:latin typeface="Arial"/>
                <a:cs typeface="Arial"/>
              </a:rPr>
              <a:t>zorgverleners.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5027" y="1438655"/>
            <a:ext cx="2357628" cy="21960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999659"/>
            <a:ext cx="3956685" cy="30232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222250">
              <a:lnSpc>
                <a:spcPct val="140100"/>
              </a:lnSpc>
              <a:spcBef>
                <a:spcPts val="90"/>
              </a:spcBef>
            </a:pPr>
            <a:r>
              <a:rPr dirty="0" sz="1400">
                <a:latin typeface="Arial"/>
                <a:cs typeface="Arial"/>
              </a:rPr>
              <a:t>6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belangrijke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aspecten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zelfmanagement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en </a:t>
            </a:r>
            <a:r>
              <a:rPr dirty="0" sz="1400">
                <a:latin typeface="Arial"/>
                <a:cs typeface="Arial"/>
              </a:rPr>
              <a:t>demonstratie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digitale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hulpmiddelen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voor </a:t>
            </a:r>
            <a:r>
              <a:rPr dirty="0" sz="1400" spc="-10">
                <a:latin typeface="Arial"/>
                <a:cs typeface="Arial"/>
              </a:rPr>
              <a:t>zorgverleners: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15"/>
              </a:spcBef>
            </a:pPr>
            <a:endParaRPr sz="1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SzPct val="128571"/>
              <a:buChar char="•"/>
              <a:tabLst>
                <a:tab pos="304800" algn="l"/>
              </a:tabLst>
            </a:pPr>
            <a:r>
              <a:rPr dirty="0" sz="1400">
                <a:latin typeface="Arial"/>
                <a:cs typeface="Arial"/>
              </a:rPr>
              <a:t>Digitale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geletterdheid</a:t>
            </a:r>
            <a:endParaRPr sz="1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75"/>
              </a:spcBef>
              <a:buSzPct val="128571"/>
              <a:buChar char="•"/>
              <a:tabLst>
                <a:tab pos="304800" algn="l"/>
              </a:tabLst>
            </a:pPr>
            <a:r>
              <a:rPr dirty="0" sz="1400">
                <a:latin typeface="Arial"/>
                <a:cs typeface="Arial"/>
              </a:rPr>
              <a:t>Communicatieve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vaardigheden</a:t>
            </a:r>
            <a:endParaRPr sz="1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75"/>
              </a:spcBef>
              <a:buSzPct val="128571"/>
              <a:buChar char="•"/>
              <a:tabLst>
                <a:tab pos="304800" algn="l"/>
              </a:tabLst>
            </a:pPr>
            <a:r>
              <a:rPr dirty="0" sz="1400">
                <a:latin typeface="Arial"/>
                <a:cs typeface="Arial"/>
              </a:rPr>
              <a:t>Monitoring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op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afstand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telegezondheidszorg</a:t>
            </a:r>
            <a:endParaRPr sz="1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70"/>
              </a:spcBef>
              <a:buSzPct val="128571"/>
              <a:buChar char="•"/>
              <a:tabLst>
                <a:tab pos="304800" algn="l"/>
              </a:tabLst>
            </a:pPr>
            <a:r>
              <a:rPr dirty="0" sz="1400">
                <a:latin typeface="Arial"/>
                <a:cs typeface="Arial"/>
              </a:rPr>
              <a:t>Training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voortdurend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leren</a:t>
            </a:r>
            <a:endParaRPr sz="1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70"/>
              </a:spcBef>
              <a:buSzPct val="128571"/>
              <a:buChar char="•"/>
              <a:tabLst>
                <a:tab pos="304800" algn="l"/>
              </a:tabLst>
            </a:pPr>
            <a:r>
              <a:rPr dirty="0" sz="1400" spc="-10">
                <a:latin typeface="Arial"/>
                <a:cs typeface="Arial"/>
              </a:rPr>
              <a:t>Aanpassingsvermogen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probleemoplossing</a:t>
            </a:r>
            <a:endParaRPr sz="1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75"/>
              </a:spcBef>
              <a:buSzPct val="128571"/>
              <a:buChar char="•"/>
              <a:tabLst>
                <a:tab pos="304800" algn="l"/>
              </a:tabLst>
            </a:pPr>
            <a:r>
              <a:rPr dirty="0" sz="1400">
                <a:latin typeface="Arial"/>
                <a:cs typeface="Arial"/>
              </a:rPr>
              <a:t>Voorlichting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aan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cliënten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familie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03275" y="1752600"/>
            <a:ext cx="8708390" cy="3188335"/>
            <a:chOff x="303275" y="1752600"/>
            <a:chExt cx="8708390" cy="318833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3735323"/>
              <a:ext cx="1235963" cy="120548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275" y="1752600"/>
              <a:ext cx="2871216" cy="191262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1802" y="-9906"/>
            <a:ext cx="7165975" cy="7937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spc="-140"/>
              <a:t>In</a:t>
            </a:r>
            <a:r>
              <a:rPr dirty="0" sz="1800" spc="-85"/>
              <a:t> </a:t>
            </a:r>
            <a:r>
              <a:rPr dirty="0" sz="1800" spc="-200"/>
              <a:t>staat</a:t>
            </a:r>
            <a:r>
              <a:rPr dirty="0" sz="1800" spc="-120"/>
              <a:t> </a:t>
            </a:r>
            <a:r>
              <a:rPr dirty="0" sz="1800" spc="-114"/>
              <a:t>zijn</a:t>
            </a:r>
            <a:r>
              <a:rPr dirty="0" sz="1800" spc="-95"/>
              <a:t> </a:t>
            </a:r>
            <a:r>
              <a:rPr dirty="0" sz="1800" spc="-105"/>
              <a:t>om</a:t>
            </a:r>
            <a:r>
              <a:rPr dirty="0" sz="1800" spc="-85"/>
              <a:t> </a:t>
            </a:r>
            <a:r>
              <a:rPr dirty="0" sz="1800" spc="-240"/>
              <a:t>als</a:t>
            </a:r>
            <a:r>
              <a:rPr dirty="0" sz="1800" spc="-110"/>
              <a:t> </a:t>
            </a:r>
            <a:r>
              <a:rPr dirty="0" sz="1800" spc="-120"/>
              <a:t>verzorger</a:t>
            </a:r>
            <a:r>
              <a:rPr dirty="0" sz="1800" spc="-70"/>
              <a:t> </a:t>
            </a:r>
            <a:r>
              <a:rPr dirty="0" sz="1800" spc="-140"/>
              <a:t>zelf</a:t>
            </a:r>
            <a:r>
              <a:rPr dirty="0" sz="1800" spc="-95"/>
              <a:t> </a:t>
            </a:r>
            <a:r>
              <a:rPr dirty="0" sz="1800" spc="-165"/>
              <a:t>digitale</a:t>
            </a:r>
            <a:r>
              <a:rPr dirty="0" sz="1800" spc="-120"/>
              <a:t> </a:t>
            </a:r>
            <a:r>
              <a:rPr dirty="0" sz="1800" spc="-155"/>
              <a:t>hulpmiddelen</a:t>
            </a:r>
            <a:r>
              <a:rPr dirty="0" sz="1800" spc="-80"/>
              <a:t> </a:t>
            </a:r>
            <a:r>
              <a:rPr dirty="0" sz="1800" spc="-140"/>
              <a:t>te</a:t>
            </a:r>
            <a:r>
              <a:rPr dirty="0" sz="1800" spc="-105"/>
              <a:t> </a:t>
            </a:r>
            <a:r>
              <a:rPr dirty="0" sz="1800" spc="-120"/>
              <a:t>beheren </a:t>
            </a:r>
            <a:r>
              <a:rPr dirty="0" sz="1800" spc="-180"/>
              <a:t>en</a:t>
            </a:r>
            <a:r>
              <a:rPr dirty="0" sz="1800" spc="-114"/>
              <a:t> </a:t>
            </a:r>
            <a:r>
              <a:rPr dirty="0" sz="1800" spc="-140"/>
              <a:t>te</a:t>
            </a:r>
            <a:r>
              <a:rPr dirty="0" sz="1800" spc="-100"/>
              <a:t> </a:t>
            </a:r>
            <a:r>
              <a:rPr dirty="0" sz="1800" spc="-70"/>
              <a:t>demonstreren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geletterdheid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120">
                <a:solidFill>
                  <a:srgbClr val="379C73"/>
                </a:solidFill>
              </a:rPr>
              <a:t>(</a:t>
            </a:r>
            <a:r>
              <a:rPr dirty="0" sz="1400" spc="-120">
                <a:solidFill>
                  <a:srgbClr val="379C73"/>
                </a:solidFill>
              </a:rPr>
              <a:t>verwerven</a:t>
            </a:r>
            <a:r>
              <a:rPr dirty="0" sz="1400" spc="-85">
                <a:solidFill>
                  <a:srgbClr val="379C73"/>
                </a:solidFill>
              </a:rPr>
              <a:t> </a:t>
            </a:r>
            <a:r>
              <a:rPr dirty="0" sz="1400" spc="-150">
                <a:solidFill>
                  <a:srgbClr val="379C73"/>
                </a:solidFill>
              </a:rPr>
              <a:t>van</a:t>
            </a:r>
            <a:r>
              <a:rPr dirty="0" sz="1400" spc="-65">
                <a:solidFill>
                  <a:srgbClr val="379C73"/>
                </a:solidFill>
              </a:rPr>
              <a:t> </a:t>
            </a:r>
            <a:r>
              <a:rPr dirty="0" sz="1400" spc="-130">
                <a:solidFill>
                  <a:srgbClr val="379C73"/>
                </a:solidFill>
              </a:rPr>
              <a:t>digitale</a:t>
            </a:r>
            <a:r>
              <a:rPr dirty="0" sz="1400" spc="-85">
                <a:solidFill>
                  <a:srgbClr val="379C73"/>
                </a:solidFill>
              </a:rPr>
              <a:t> </a:t>
            </a:r>
            <a:r>
              <a:rPr dirty="0" sz="1400" spc="-155">
                <a:solidFill>
                  <a:srgbClr val="379C73"/>
                </a:solidFill>
              </a:rPr>
              <a:t>kennis</a:t>
            </a:r>
            <a:r>
              <a:rPr dirty="0" sz="1400" spc="-75">
                <a:solidFill>
                  <a:srgbClr val="379C73"/>
                </a:solidFill>
              </a:rPr>
              <a:t> </a:t>
            </a:r>
            <a:r>
              <a:rPr dirty="0" sz="1400" spc="-25">
                <a:solidFill>
                  <a:srgbClr val="379C73"/>
                </a:solidFill>
              </a:rPr>
              <a:t>en</a:t>
            </a:r>
            <a:endParaRPr sz="1400"/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878535"/>
            <a:ext cx="6494780" cy="26193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60">
                <a:solidFill>
                  <a:srgbClr val="379C73"/>
                </a:solidFill>
                <a:latin typeface="Arial Black"/>
                <a:cs typeface="Arial Black"/>
              </a:rPr>
              <a:t>vaardigheden)</a:t>
            </a:r>
            <a:endParaRPr sz="1400">
              <a:latin typeface="Arial Black"/>
              <a:cs typeface="Arial Black"/>
            </a:endParaRPr>
          </a:p>
          <a:p>
            <a:pPr marL="304800" marR="495300" indent="-292735">
              <a:lnSpc>
                <a:spcPct val="100000"/>
              </a:lnSpc>
              <a:spcBef>
                <a:spcPts val="1689"/>
              </a:spcBef>
              <a:buSzPct val="128571"/>
              <a:buChar char="•"/>
              <a:tabLst>
                <a:tab pos="304800" algn="l"/>
              </a:tabLst>
            </a:pP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verzorger/trainer </a:t>
            </a:r>
            <a:r>
              <a:rPr dirty="0" sz="1400">
                <a:latin typeface="Arial"/>
                <a:cs typeface="Arial"/>
              </a:rPr>
              <a:t>moet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basis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computervaardigheden ontwikkelen, </a:t>
            </a:r>
            <a:r>
              <a:rPr dirty="0" sz="1400">
                <a:latin typeface="Arial"/>
                <a:cs typeface="Arial"/>
              </a:rPr>
              <a:t>waaronder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gebruik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e-mail,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tekstverwerking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surfen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op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internet.</a:t>
            </a:r>
            <a:endParaRPr sz="1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SzPct val="128571"/>
              <a:buChar char="•"/>
              <a:tabLst>
                <a:tab pos="304800" algn="l"/>
              </a:tabLst>
            </a:pPr>
            <a:r>
              <a:rPr dirty="0" sz="1400">
                <a:latin typeface="Arial"/>
                <a:cs typeface="Arial"/>
              </a:rPr>
              <a:t>Het bezitten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 deze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basisvaardigheden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een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eerste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vereiste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om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ouderen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te</a:t>
            </a:r>
            <a:endParaRPr sz="14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helpen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bij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ontwikkelen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digitale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competentie.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304800" marR="69850" indent="-292735">
              <a:lnSpc>
                <a:spcPct val="100000"/>
              </a:lnSpc>
              <a:buSzPct val="128571"/>
              <a:buChar char="•"/>
              <a:tabLst>
                <a:tab pos="304800" algn="l"/>
              </a:tabLst>
            </a:pP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10">
                <a:latin typeface="Arial"/>
                <a:cs typeface="Arial"/>
              </a:rPr>
              <a:t> verzorger/trainer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moet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bekend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zijn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met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specifieke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digitale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hulpmiddelen </a:t>
            </a:r>
            <a:r>
              <a:rPr dirty="0" sz="1400">
                <a:latin typeface="Arial"/>
                <a:cs typeface="Arial"/>
              </a:rPr>
              <a:t>die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vaak worden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gebruikt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zorgsector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verschillende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digitale apparaten.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Arial"/>
                <a:cs typeface="Arial"/>
              </a:rPr>
              <a:t>Opmerking: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Module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1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gaat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dieper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op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digitale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basisvaardigheden</a:t>
            </a:r>
            <a:r>
              <a:rPr dirty="0" sz="1600" spc="-1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25">
                <a:solidFill>
                  <a:srgbClr val="379C73"/>
                </a:solidFill>
              </a:rPr>
              <a:t>Communicatieve</a:t>
            </a:r>
            <a:r>
              <a:rPr dirty="0" spc="1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vaardigheden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01802" y="983360"/>
            <a:ext cx="7214234" cy="2587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30480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Je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vermogen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communiceren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via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digitale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kanalen,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zoals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e-</a:t>
            </a:r>
            <a:r>
              <a:rPr dirty="0" sz="1800" spc="-20">
                <a:latin typeface="Arial"/>
                <a:cs typeface="Arial"/>
              </a:rPr>
              <a:t>mail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messaging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apps,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zal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digitale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communicatievaardigheden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als </a:t>
            </a:r>
            <a:r>
              <a:rPr dirty="0" sz="1800">
                <a:latin typeface="Arial"/>
                <a:cs typeface="Arial"/>
              </a:rPr>
              <a:t>trainer/verzorger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verder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verbeteren.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spcBef>
                <a:spcPts val="960"/>
              </a:spcBef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Leer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videoconferentietools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gebruiken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virtuele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consulten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en </a:t>
            </a:r>
            <a:r>
              <a:rPr dirty="0" sz="1800">
                <a:latin typeface="Arial"/>
                <a:cs typeface="Arial"/>
              </a:rPr>
              <a:t>communicatie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op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afstand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andere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zorgverleners.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Dit </a:t>
            </a:r>
            <a:r>
              <a:rPr dirty="0" sz="1800">
                <a:latin typeface="Arial"/>
                <a:cs typeface="Arial"/>
              </a:rPr>
              <a:t>versterkt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ook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competenties als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trainer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anderen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leren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ze </a:t>
            </a:r>
            <a:r>
              <a:rPr dirty="0" sz="1800">
                <a:latin typeface="Arial"/>
                <a:cs typeface="Arial"/>
              </a:rPr>
              <a:t>deze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digitale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media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moeten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gebruiken.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Opmerking: </a:t>
            </a:r>
            <a:r>
              <a:rPr dirty="0" sz="1600">
                <a:latin typeface="Arial"/>
                <a:cs typeface="Arial"/>
              </a:rPr>
              <a:t>Module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1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gaat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dieper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op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digitale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basisvaardigheden.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3764" y="3720082"/>
            <a:ext cx="4561332" cy="12999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83360"/>
            <a:ext cx="6779259" cy="35325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3337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Verschillende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telegezondheidsoplossingen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winnen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steeds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meer </a:t>
            </a:r>
            <a:r>
              <a:rPr dirty="0" sz="1800">
                <a:latin typeface="Arial"/>
                <a:cs typeface="Arial"/>
              </a:rPr>
              <a:t>terrein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communicatiemiddel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gezondheidszorg.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Maak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kennis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met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telegezondheidsplatforms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virtuele </a:t>
            </a:r>
            <a:r>
              <a:rPr dirty="0" sz="1800">
                <a:latin typeface="Arial"/>
                <a:cs typeface="Arial"/>
              </a:rPr>
              <a:t>consulten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op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afstand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monitoren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patiënten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jouw </a:t>
            </a:r>
            <a:r>
              <a:rPr dirty="0" sz="1800">
                <a:latin typeface="Arial"/>
                <a:cs typeface="Arial"/>
              </a:rPr>
              <a:t>vakgebied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toepassing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zijn.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10541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Als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zorgverlener/trainer moet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op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hoogte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blijven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25">
                <a:latin typeface="Arial"/>
                <a:cs typeface="Arial"/>
              </a:rPr>
              <a:t> de </a:t>
            </a:r>
            <a:r>
              <a:rPr dirty="0" sz="1800">
                <a:latin typeface="Arial"/>
                <a:cs typeface="Arial"/>
              </a:rPr>
              <a:t>nieuwste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ontwikkelingen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digitale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zorgtechnologie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best </a:t>
            </a:r>
            <a:r>
              <a:rPr dirty="0" sz="1800">
                <a:latin typeface="Arial"/>
                <a:cs typeface="Arial"/>
              </a:rPr>
              <a:t>mogelijke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digitale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ondersteuning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kunnen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bieden.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Opmerking: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Module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2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3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gaan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dieper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op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specifieke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digitale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latin typeface="Arial"/>
                <a:cs typeface="Arial"/>
              </a:rPr>
              <a:t>hulpmiddelen.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160">
                <a:solidFill>
                  <a:srgbClr val="379C73"/>
                </a:solidFill>
              </a:rPr>
              <a:t>Controle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op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afstand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telegezondheidszorg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04800" marR="10160" indent="-292735">
              <a:lnSpc>
                <a:spcPct val="100000"/>
              </a:lnSpc>
              <a:spcBef>
                <a:spcPts val="95"/>
              </a:spcBef>
              <a:buSzPct val="112500"/>
              <a:buChar char="•"/>
              <a:tabLst>
                <a:tab pos="304800" algn="l"/>
              </a:tabLst>
            </a:pP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Door</a:t>
            </a:r>
            <a:r>
              <a:rPr dirty="0" sz="16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trainingen</a:t>
            </a:r>
            <a:r>
              <a:rPr dirty="0" sz="1600" spc="-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dirty="0" sz="16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workshops</a:t>
            </a:r>
            <a:r>
              <a:rPr dirty="0" sz="16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over</a:t>
            </a:r>
            <a:r>
              <a:rPr dirty="0" sz="16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dirty="0" sz="1600" spc="-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nieuwste</a:t>
            </a:r>
            <a:r>
              <a:rPr dirty="0" sz="16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digitale</a:t>
            </a:r>
            <a:r>
              <a:rPr dirty="0" sz="1600" spc="-6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hulpmiddelen</a:t>
            </a:r>
            <a:r>
              <a:rPr dirty="0" sz="1600" spc="-6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spc="-25" b="0">
                <a:solidFill>
                  <a:srgbClr val="000000"/>
                </a:solidFill>
                <a:latin typeface="Arial"/>
                <a:cs typeface="Arial"/>
              </a:rPr>
              <a:t>en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technologieën</a:t>
            </a:r>
            <a:r>
              <a:rPr dirty="0" sz="16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bij</a:t>
            </a:r>
            <a:r>
              <a:rPr dirty="0" sz="1600" spc="-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te</a:t>
            </a:r>
            <a:r>
              <a:rPr dirty="0" sz="160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wonen, blijf</a:t>
            </a:r>
            <a:r>
              <a:rPr dirty="0" sz="16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je</a:t>
            </a:r>
            <a:r>
              <a:rPr dirty="0" sz="16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op</a:t>
            </a:r>
            <a:r>
              <a:rPr dirty="0" sz="160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dirty="0" sz="16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hoogte</a:t>
            </a:r>
            <a:r>
              <a:rPr dirty="0" sz="160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van</a:t>
            </a:r>
            <a:r>
              <a:rPr dirty="0" sz="16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dirty="0" sz="16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Arial"/>
                <a:cs typeface="Arial"/>
              </a:rPr>
              <a:t>digitale ontwikkelingen</a:t>
            </a:r>
            <a:r>
              <a:rPr dirty="0" sz="16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op</a:t>
            </a:r>
            <a:r>
              <a:rPr dirty="0" sz="1600" spc="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het</a:t>
            </a:r>
            <a:r>
              <a:rPr dirty="0" sz="1600" spc="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gebied</a:t>
            </a:r>
            <a:r>
              <a:rPr dirty="0" sz="16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van</a:t>
            </a:r>
            <a:r>
              <a:rPr dirty="0" sz="1600" spc="-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Arial"/>
                <a:cs typeface="Arial"/>
              </a:rPr>
              <a:t>zorgverlening.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304800" marR="412750" indent="-292735">
              <a:lnSpc>
                <a:spcPct val="100000"/>
              </a:lnSpc>
              <a:buSzPct val="112500"/>
              <a:buChar char="•"/>
              <a:tabLst>
                <a:tab pos="304800" algn="l"/>
              </a:tabLst>
            </a:pP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Op</a:t>
            </a:r>
            <a:r>
              <a:rPr dirty="0" sz="160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dirty="0" sz="16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hoogte</a:t>
            </a:r>
            <a:r>
              <a:rPr dirty="0" sz="16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blijven</a:t>
            </a:r>
            <a:r>
              <a:rPr dirty="0" sz="1600" spc="-6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van</a:t>
            </a:r>
            <a:r>
              <a:rPr dirty="0" sz="16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trends</a:t>
            </a:r>
            <a:r>
              <a:rPr dirty="0" sz="1600" spc="-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dirty="0" sz="16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innovaties</a:t>
            </a:r>
            <a:r>
              <a:rPr dirty="0" sz="16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via</a:t>
            </a:r>
            <a:r>
              <a:rPr dirty="0" sz="16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online</a:t>
            </a:r>
            <a:r>
              <a:rPr dirty="0" sz="16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Arial"/>
                <a:cs typeface="Arial"/>
              </a:rPr>
              <a:t>cursussen,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webinars</a:t>
            </a:r>
            <a:r>
              <a:rPr dirty="0" sz="1600" spc="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dirty="0" sz="1600" spc="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professionele</a:t>
            </a:r>
            <a:r>
              <a:rPr dirty="0" sz="16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Arial"/>
                <a:cs typeface="Arial"/>
              </a:rPr>
              <a:t>gezondheidsverenigingen</a:t>
            </a:r>
            <a:r>
              <a:rPr dirty="0" sz="16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dirty="0" sz="16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een</a:t>
            </a:r>
            <a:r>
              <a:rPr dirty="0" sz="1600" spc="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Arial"/>
                <a:cs typeface="Arial"/>
              </a:rPr>
              <a:t>andere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manier</a:t>
            </a:r>
            <a:r>
              <a:rPr dirty="0" sz="16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om</a:t>
            </a:r>
            <a:r>
              <a:rPr dirty="0" sz="160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je</a:t>
            </a:r>
            <a:r>
              <a:rPr dirty="0" sz="16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Arial"/>
                <a:cs typeface="Arial"/>
              </a:rPr>
              <a:t>competenties</a:t>
            </a:r>
            <a:r>
              <a:rPr dirty="0" sz="1600" spc="-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Arial"/>
                <a:cs typeface="Arial"/>
              </a:rPr>
              <a:t>voortdurend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te</a:t>
            </a:r>
            <a:r>
              <a:rPr dirty="0" sz="16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Arial"/>
                <a:cs typeface="Arial"/>
              </a:rPr>
              <a:t>versterken.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000000"/>
                </a:solidFill>
              </a:rPr>
              <a:t>Voorbeeld:</a:t>
            </a:r>
            <a:r>
              <a:rPr dirty="0" sz="1600" spc="10">
                <a:solidFill>
                  <a:srgbClr val="000000"/>
                </a:solidFill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In DK</a:t>
            </a:r>
            <a:r>
              <a:rPr dirty="0" sz="160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bieden</a:t>
            </a:r>
            <a:r>
              <a:rPr dirty="0" sz="1600" spc="-10" b="0">
                <a:solidFill>
                  <a:srgbClr val="000000"/>
                </a:solidFill>
                <a:latin typeface="Arial"/>
                <a:cs typeface="Arial"/>
              </a:rPr>
              <a:t> werkgevers/instellingen</a:t>
            </a:r>
            <a:r>
              <a:rPr dirty="0" sz="16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z="160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de </a:t>
            </a:r>
            <a:r>
              <a:rPr dirty="0" sz="1600" spc="-10" b="0">
                <a:solidFill>
                  <a:srgbClr val="000000"/>
                </a:solidFill>
                <a:latin typeface="Arial"/>
                <a:cs typeface="Arial"/>
              </a:rPr>
              <a:t>gezondheidszorg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regelmatig</a:t>
            </a:r>
            <a:r>
              <a:rPr dirty="0" sz="1600" spc="-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updates</a:t>
            </a:r>
            <a:r>
              <a:rPr dirty="0" sz="16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aan</a:t>
            </a:r>
            <a:r>
              <a:rPr dirty="0" sz="1600" spc="-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over</a:t>
            </a:r>
            <a:r>
              <a:rPr dirty="0" sz="16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digitale</a:t>
            </a:r>
            <a:r>
              <a:rPr dirty="0" sz="1600" spc="-6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software</a:t>
            </a:r>
            <a:r>
              <a:rPr dirty="0" sz="16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dirty="0" sz="16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Arial"/>
                <a:cs typeface="Arial"/>
              </a:rPr>
              <a:t>hulpmiddelen.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Neem</a:t>
            </a:r>
            <a:r>
              <a:rPr dirty="0" sz="1600" spc="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contact</a:t>
            </a:r>
            <a:r>
              <a:rPr dirty="0" sz="1600" spc="-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op</a:t>
            </a:r>
            <a:r>
              <a:rPr dirty="0" sz="1600" spc="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met</a:t>
            </a:r>
            <a:r>
              <a:rPr dirty="0" sz="1600" spc="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je</a:t>
            </a:r>
            <a:r>
              <a:rPr dirty="0" sz="1600" spc="-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Arial"/>
                <a:cs typeface="Arial"/>
              </a:rPr>
              <a:t>werkgever/instelling</a:t>
            </a:r>
            <a:r>
              <a:rPr dirty="0" sz="16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in de</a:t>
            </a:r>
            <a:r>
              <a:rPr dirty="0" sz="1600" spc="-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Arial"/>
                <a:cs typeface="Arial"/>
              </a:rPr>
              <a:t>gezondheidszorg</a:t>
            </a:r>
            <a:r>
              <a:rPr dirty="0" sz="16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z="1600" spc="-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spc="-20" b="0">
                <a:solidFill>
                  <a:srgbClr val="000000"/>
                </a:solidFill>
                <a:latin typeface="Arial"/>
                <a:cs typeface="Arial"/>
              </a:rPr>
              <a:t>jouw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land</a:t>
            </a:r>
            <a:r>
              <a:rPr dirty="0" sz="1600" spc="-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voor</a:t>
            </a:r>
            <a:r>
              <a:rPr dirty="0" sz="16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meer</a:t>
            </a:r>
            <a:r>
              <a:rPr dirty="0" sz="16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informatie</a:t>
            </a:r>
            <a:r>
              <a:rPr dirty="0" sz="16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over</a:t>
            </a:r>
            <a:r>
              <a:rPr dirty="0" sz="16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Arial"/>
                <a:cs typeface="Arial"/>
              </a:rPr>
              <a:t>trainingsmogelijkheden.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54088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5">
                <a:solidFill>
                  <a:srgbClr val="379C73"/>
                </a:solidFill>
              </a:rPr>
              <a:t>Training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voortdurend</a:t>
            </a:r>
            <a:r>
              <a:rPr dirty="0" spc="-30">
                <a:solidFill>
                  <a:srgbClr val="379C73"/>
                </a:solidFill>
              </a:rPr>
              <a:t> </a:t>
            </a:r>
            <a:r>
              <a:rPr dirty="0" spc="-150">
                <a:solidFill>
                  <a:srgbClr val="379C73"/>
                </a:solidFill>
              </a:rPr>
              <a:t>leren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75436" y="798067"/>
            <a:ext cx="6990715" cy="268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800">
              <a:latin typeface="Arial"/>
              <a:cs typeface="Arial"/>
            </a:endParaRPr>
          </a:p>
          <a:p>
            <a:pPr algn="ctr" marR="13970">
              <a:lnSpc>
                <a:spcPct val="100000"/>
              </a:lnSpc>
            </a:pP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Klanten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ondersteunen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gebruik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6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hulpmiddelen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800">
              <a:latin typeface="Arial"/>
              <a:cs typeface="Arial"/>
            </a:endParaRPr>
          </a:p>
          <a:p>
            <a:pPr algn="ctr" marL="211454">
              <a:lnSpc>
                <a:spcPct val="100000"/>
              </a:lnSpc>
              <a:spcBef>
                <a:spcPts val="5"/>
              </a:spcBef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Eenheid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8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  <a:spcBef>
                <a:spcPts val="5"/>
              </a:spcBef>
            </a:pPr>
            <a:r>
              <a:rPr dirty="0" sz="1800" spc="-150">
                <a:solidFill>
                  <a:srgbClr val="FFFFFF"/>
                </a:solidFill>
                <a:latin typeface="Arial Black"/>
                <a:cs typeface="Arial Black"/>
              </a:rPr>
              <a:t>Ondersteuning</a:t>
            </a:r>
            <a:r>
              <a:rPr dirty="0" sz="18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00">
                <a:solidFill>
                  <a:srgbClr val="FFFFFF"/>
                </a:solidFill>
                <a:latin typeface="Arial Black"/>
                <a:cs typeface="Arial Black"/>
              </a:rPr>
              <a:t>van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5">
                <a:solidFill>
                  <a:srgbClr val="FFFFFF"/>
                </a:solidFill>
                <a:latin typeface="Arial Black"/>
                <a:cs typeface="Arial Black"/>
              </a:rPr>
              <a:t>het</a:t>
            </a:r>
            <a:r>
              <a:rPr dirty="0" sz="18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gebruik</a:t>
            </a:r>
            <a:r>
              <a:rPr dirty="0" sz="18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04">
                <a:solidFill>
                  <a:srgbClr val="FFFFFF"/>
                </a:solidFill>
                <a:latin typeface="Arial Black"/>
                <a:cs typeface="Arial Black"/>
              </a:rPr>
              <a:t>van</a:t>
            </a:r>
            <a:r>
              <a:rPr dirty="0" sz="18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digitale</a:t>
            </a:r>
            <a:r>
              <a:rPr dirty="0" sz="1800" spc="-1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0">
                <a:solidFill>
                  <a:srgbClr val="FFFFFF"/>
                </a:solidFill>
                <a:latin typeface="Arial Black"/>
                <a:cs typeface="Arial Black"/>
              </a:rPr>
              <a:t>hulpmiddelen:</a:t>
            </a:r>
            <a:r>
              <a:rPr dirty="0" sz="18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Black"/>
                <a:cs typeface="Arial Black"/>
              </a:rPr>
              <a:t>Wat</a:t>
            </a:r>
            <a:r>
              <a:rPr dirty="0" sz="180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 Black"/>
                <a:cs typeface="Arial Black"/>
              </a:rPr>
              <a:t>je </a:t>
            </a:r>
            <a:r>
              <a:rPr dirty="0" sz="1800" spc="-125">
                <a:solidFill>
                  <a:srgbClr val="FFFFFF"/>
                </a:solidFill>
                <a:latin typeface="Arial Black"/>
                <a:cs typeface="Arial Black"/>
              </a:rPr>
              <a:t>moet</a:t>
            </a:r>
            <a:r>
              <a:rPr dirty="0" sz="18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Black"/>
                <a:cs typeface="Arial Black"/>
              </a:rPr>
              <a:t>weten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250060"/>
            <a:ext cx="5295265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90170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Als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verzorger/trainer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moet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ook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vermogen </a:t>
            </a:r>
            <a:r>
              <a:rPr dirty="0" sz="1800">
                <a:latin typeface="Arial"/>
                <a:cs typeface="Arial"/>
              </a:rPr>
              <a:t>ontwikkelen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snel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aan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passen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aan </a:t>
            </a:r>
            <a:r>
              <a:rPr dirty="0" sz="1800">
                <a:latin typeface="Arial"/>
                <a:cs typeface="Arial"/>
              </a:rPr>
              <a:t>nieuwe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digitale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tools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software-</a:t>
            </a:r>
            <a:r>
              <a:rPr dirty="0" sz="1800">
                <a:latin typeface="Arial"/>
                <a:cs typeface="Arial"/>
              </a:rPr>
              <a:t>updates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op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hoogte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blijven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digitale ontwikkelingen.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Mogelijk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moet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probleemoplossende </a:t>
            </a:r>
            <a:r>
              <a:rPr dirty="0" sz="1800">
                <a:latin typeface="Arial"/>
                <a:cs typeface="Arial"/>
              </a:rPr>
              <a:t>vaardigheden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verbeteren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problemen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op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te </a:t>
            </a:r>
            <a:r>
              <a:rPr dirty="0" sz="1800">
                <a:latin typeface="Arial"/>
                <a:cs typeface="Arial"/>
              </a:rPr>
              <a:t>lossen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zich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kunnen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voordoen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bij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gebruik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digitale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apparaten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technologieën. </a:t>
            </a:r>
            <a:r>
              <a:rPr dirty="0" sz="1800" spc="-25">
                <a:latin typeface="Arial"/>
                <a:cs typeface="Arial"/>
              </a:rPr>
              <a:t>Je </a:t>
            </a:r>
            <a:r>
              <a:rPr dirty="0" sz="1800">
                <a:latin typeface="Arial"/>
                <a:cs typeface="Arial"/>
              </a:rPr>
              <a:t>klanten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zullen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waarschijnlijk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hulp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vragen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bij </a:t>
            </a:r>
            <a:r>
              <a:rPr dirty="0" sz="1800">
                <a:latin typeface="Arial"/>
                <a:cs typeface="Arial"/>
              </a:rPr>
              <a:t>dergelijke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problemen.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60">
                <a:solidFill>
                  <a:srgbClr val="379C73"/>
                </a:solidFill>
              </a:rPr>
              <a:t>Aanpassingsvermogen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probleemoplossing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64935" y="1267967"/>
            <a:ext cx="2977895" cy="19842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524380"/>
            <a:ext cx="7667625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7785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Afhankelijk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behoeften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belangrijk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digitale</a:t>
            </a:r>
            <a:r>
              <a:rPr dirty="0" sz="1800" spc="-10">
                <a:latin typeface="Arial"/>
                <a:cs typeface="Arial"/>
              </a:rPr>
              <a:t> hulpmiddelen </a:t>
            </a:r>
            <a:r>
              <a:rPr dirty="0" sz="1800">
                <a:latin typeface="Arial"/>
                <a:cs typeface="Arial"/>
              </a:rPr>
              <a:t>uit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leggen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aan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patiënten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familie.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ontwikkeling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digitale </a:t>
            </a:r>
            <a:r>
              <a:rPr dirty="0" sz="1800">
                <a:latin typeface="Arial"/>
                <a:cs typeface="Arial"/>
              </a:rPr>
              <a:t>vaardigheden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familieleden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cliënten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zal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ook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 </a:t>
            </a:r>
            <a:r>
              <a:rPr dirty="0" sz="1800">
                <a:latin typeface="Arial"/>
                <a:cs typeface="Arial"/>
              </a:rPr>
              <a:t>ondersteuningsmogelijkheden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cliënten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versterken.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Begeleiding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bieden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bij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gebruik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digitale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apparaten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technologie, </a:t>
            </a:r>
            <a:r>
              <a:rPr dirty="0" sz="1800">
                <a:latin typeface="Arial"/>
                <a:cs typeface="Arial"/>
              </a:rPr>
              <a:t>afgestemd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op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behoeften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mogelijkheden van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cliënt.</a:t>
            </a:r>
            <a:r>
              <a:rPr dirty="0" sz="1800" spc="5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Familieleden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betrekken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bij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begeleiding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kan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waardevolle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hulpbron </a:t>
            </a:r>
            <a:r>
              <a:rPr dirty="0" sz="1800">
                <a:latin typeface="Arial"/>
                <a:cs typeface="Arial"/>
              </a:rPr>
              <a:t>zijn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persoon.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Voorlichting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cliënten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familie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993871"/>
            <a:ext cx="7943850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afronden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betrekking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tot;</a:t>
            </a:r>
            <a:r>
              <a:rPr dirty="0" sz="16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Cliënten</a:t>
            </a:r>
            <a:r>
              <a:rPr dirty="0" sz="16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ondersteunen</a:t>
            </a:r>
            <a:r>
              <a:rPr dirty="0" sz="16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6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gebruik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6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6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hulpmiddelen: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wat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6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moet</a:t>
            </a:r>
            <a:r>
              <a:rPr dirty="0" sz="1600" spc="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weten,</a:t>
            </a:r>
            <a:r>
              <a:rPr dirty="0" sz="16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ben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nu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beter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voorbereid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om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oudere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volwassenen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actief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ondersteunen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leven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lang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leren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blijven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met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nieuwe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IT-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technologieën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samenleving,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inclusief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welke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aspecten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belangrijkst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zijn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rekening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houden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ondersteunen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cliënt.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793" rIns="0" bIns="0" rtlCol="0" vert="horz">
            <a:spAutoFit/>
          </a:bodyPr>
          <a:lstStyle/>
          <a:p>
            <a:pPr marL="154305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Samenvatting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5439" y="3249167"/>
            <a:ext cx="5804916" cy="182270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44448" y="1817877"/>
            <a:ext cx="4157979" cy="17932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Tijd </a:t>
            </a:r>
            <a:r>
              <a:rPr dirty="0" sz="5800" spc="-20" b="1">
                <a:solidFill>
                  <a:srgbClr val="3E3E3E"/>
                </a:solidFill>
                <a:latin typeface="Arial"/>
                <a:cs typeface="Arial"/>
              </a:rPr>
              <a:t>voor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Zelfreflectie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452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0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755775"/>
            <a:ext cx="7943850" cy="2126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Vervolgens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zul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vragen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zien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betrekking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4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inhoud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4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unit.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400">
              <a:latin typeface="Arial"/>
              <a:cs typeface="Arial"/>
            </a:endParaRPr>
          </a:p>
          <a:p>
            <a:pPr marL="896619" marR="92075" indent="-67691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Denk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na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vragen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en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beantwoord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ze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schriftelijk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je</a:t>
            </a:r>
            <a:r>
              <a:rPr dirty="0" sz="30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dagboek!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90373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Oefening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zelfreflectie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89838" y="1150111"/>
            <a:ext cx="6995795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dirty="0" sz="1800">
                <a:latin typeface="Arial"/>
                <a:cs typeface="Arial"/>
              </a:rPr>
              <a:t>Bekijk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volgende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video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beantwoord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zelfreflectievragen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op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 </a:t>
            </a:r>
            <a:r>
              <a:rPr dirty="0" sz="1800">
                <a:latin typeface="Arial"/>
                <a:cs typeface="Arial"/>
              </a:rPr>
              <a:t>volgende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dia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9860" y="2185416"/>
            <a:ext cx="3572255" cy="200863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793" rIns="0" bIns="0" rtlCol="0" vert="horz">
            <a:spAutoFit/>
          </a:bodyPr>
          <a:lstStyle/>
          <a:p>
            <a:pPr marL="304673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5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93394"/>
            <a:ext cx="5567045" cy="2032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0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Denk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video: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266700" marR="5080" indent="-254635">
              <a:lnSpc>
                <a:spcPct val="140200"/>
              </a:lnSpc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Waarom</a:t>
            </a:r>
            <a:r>
              <a:rPr dirty="0" sz="14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toegang</a:t>
            </a:r>
            <a:r>
              <a:rPr dirty="0" sz="14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tot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internet</a:t>
            </a:r>
            <a:r>
              <a:rPr dirty="0" sz="1400" spc="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belangrijk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4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ouderen</a:t>
            </a:r>
            <a:r>
              <a:rPr dirty="0" sz="1400" spc="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het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algemeen?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15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400" spc="4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kun</a:t>
            </a:r>
            <a:r>
              <a:rPr dirty="0" sz="1400" spc="4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4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r>
              <a:rPr dirty="0" sz="1400" spc="4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verzorger</a:t>
            </a:r>
            <a:r>
              <a:rPr dirty="0" sz="1400" spc="4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4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oudere</a:t>
            </a:r>
            <a:r>
              <a:rPr dirty="0" sz="1400" spc="4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helpen</a:t>
            </a:r>
            <a:r>
              <a:rPr dirty="0" sz="1400" spc="4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40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verbinding</a:t>
            </a:r>
            <a:r>
              <a:rPr dirty="0" sz="1400" spc="4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te</a:t>
            </a:r>
            <a:endParaRPr sz="14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67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maken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internet?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94689" y="4313631"/>
            <a:ext cx="531685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73990" marR="5080" indent="-161925">
              <a:lnSpc>
                <a:spcPct val="14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Gefinancierd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Opvattingen 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zijn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echter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uitsluitend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auteur(s)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10">
                <a:latin typeface="Arial"/>
                <a:cs typeface="Arial"/>
              </a:rPr>
              <a:t> komen </a:t>
            </a:r>
            <a:r>
              <a:rPr dirty="0" sz="800">
                <a:latin typeface="Arial"/>
                <a:cs typeface="Arial"/>
              </a:rPr>
              <a:t>niet</a:t>
            </a:r>
            <a:r>
              <a:rPr dirty="0" sz="800" spc="-10">
                <a:latin typeface="Arial"/>
                <a:cs typeface="Arial"/>
              </a:rPr>
              <a:t> noodzakelijkerwijs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overeen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 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 of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GmbH.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Unie,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</a:t>
            </a:r>
            <a:endParaRPr sz="8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  <a:spcBef>
                <a:spcPts val="380"/>
              </a:spcBef>
            </a:pPr>
            <a:r>
              <a:rPr dirty="0" sz="800" spc="-10">
                <a:latin typeface="Arial"/>
                <a:cs typeface="Arial"/>
              </a:rPr>
              <a:t>subsidieverlenende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instantie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hiervoor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verantwoordelijk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worden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gehouden.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03859" y="1329689"/>
            <a:ext cx="7673975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Deze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leereenheid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ontwikkeld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onderdeel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een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project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-10">
                <a:latin typeface="Arial"/>
                <a:cs typeface="Arial"/>
              </a:rPr>
              <a:t> gefinancierd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met </a:t>
            </a:r>
            <a:r>
              <a:rPr dirty="0" sz="1200">
                <a:latin typeface="Arial"/>
                <a:cs typeface="Arial"/>
              </a:rPr>
              <a:t>steun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Europese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Unie.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werk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bedoeld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voor educatieve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doeleinden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valt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onder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Naamsvermelding-NietCommercieel-GelijkDelen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Internationale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Licentie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Het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DiMiCare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(met </a:t>
            </a:r>
            <a:r>
              <a:rPr dirty="0" sz="1200" spc="-10">
                <a:latin typeface="Arial"/>
                <a:cs typeface="Arial"/>
              </a:rPr>
              <a:t>uitzondering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screenshots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inhoud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waarnaar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verwezen).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3735323"/>
              <a:ext cx="1235963" cy="120548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5294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dirty="0" sz="2400" spc="-225"/>
              <a:t>Referenties</a:t>
            </a:r>
            <a:endParaRPr sz="2400"/>
          </a:p>
        </p:txBody>
      </p:sp>
      <p:sp>
        <p:nvSpPr>
          <p:cNvPr id="8" name="object 8" descr=""/>
          <p:cNvSpPr txBox="1"/>
          <p:nvPr/>
        </p:nvSpPr>
        <p:spPr>
          <a:xfrm>
            <a:off x="325627" y="1193038"/>
            <a:ext cx="5701030" cy="295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413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Web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Accessibility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Initiative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-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Strategieën,</a:t>
            </a:r>
            <a:r>
              <a:rPr dirty="0" sz="1200" spc="-4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standaarden,</a:t>
            </a:r>
            <a:r>
              <a:rPr dirty="0" sz="1200" spc="-4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hulpmiddelen</a:t>
            </a:r>
            <a:r>
              <a:rPr dirty="0" sz="1200" spc="-5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om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het</a:t>
            </a:r>
            <a:r>
              <a:rPr dirty="0" sz="1200" spc="-25" i="1">
                <a:latin typeface="Arial"/>
                <a:cs typeface="Arial"/>
              </a:rPr>
              <a:t> web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toegankelijk</a:t>
            </a:r>
            <a:r>
              <a:rPr dirty="0" sz="1200" spc="-6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te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maken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voor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mensen</a:t>
            </a:r>
            <a:r>
              <a:rPr dirty="0" sz="1200" spc="-4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met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een</a:t>
            </a:r>
            <a:r>
              <a:rPr dirty="0" sz="1200" spc="-5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handicap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https://www.w3.org/WAI/older-users/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"/>
              <a:cs typeface="Arial"/>
            </a:endParaRPr>
          </a:p>
          <a:p>
            <a:pPr marL="12700" marR="2413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Web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Accessibility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Initiative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-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Strategieën,</a:t>
            </a:r>
            <a:r>
              <a:rPr dirty="0" sz="1200" spc="-4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standaarden,</a:t>
            </a:r>
            <a:r>
              <a:rPr dirty="0" sz="1200" spc="-4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hulpmiddelen</a:t>
            </a:r>
            <a:r>
              <a:rPr dirty="0" sz="1200" spc="-5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om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het</a:t>
            </a:r>
            <a:r>
              <a:rPr dirty="0" sz="1200" spc="-25" i="1">
                <a:latin typeface="Arial"/>
                <a:cs typeface="Arial"/>
              </a:rPr>
              <a:t> web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toegankelijk</a:t>
            </a:r>
            <a:r>
              <a:rPr dirty="0" sz="1200" spc="-6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te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maken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voor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mensen</a:t>
            </a:r>
            <a:r>
              <a:rPr dirty="0" sz="1200" spc="-4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met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een</a:t>
            </a:r>
            <a:r>
              <a:rPr dirty="0" sz="1200" spc="-5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handicap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https://www.w3.org/WAI/fundamentals/accessibility-usability-inclusion/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WERELD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TELECOMMUNICATIE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INFORMATIE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MAATSCHAPPIJ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DAG-</a:t>
            </a:r>
            <a:r>
              <a:rPr dirty="0" sz="1200" spc="-10">
                <a:latin typeface="Arial"/>
                <a:cs typeface="Arial"/>
              </a:rPr>
              <a:t>-</a:t>
            </a:r>
            <a:r>
              <a:rPr dirty="0" sz="1200">
                <a:latin typeface="Arial"/>
                <a:cs typeface="Arial"/>
              </a:rPr>
              <a:t>17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MEI </a:t>
            </a:r>
            <a:r>
              <a:rPr dirty="0" sz="1200" spc="-20">
                <a:latin typeface="Arial"/>
                <a:cs typeface="Arial"/>
              </a:rPr>
              <a:t>2022</a:t>
            </a:r>
            <a:endParaRPr sz="1200">
              <a:latin typeface="Arial"/>
              <a:cs typeface="Arial"/>
            </a:endParaRPr>
          </a:p>
          <a:p>
            <a:pPr marL="12700" marR="334010">
              <a:lnSpc>
                <a:spcPct val="100000"/>
              </a:lnSpc>
              <a:spcBef>
                <a:spcPts val="5"/>
              </a:spcBef>
            </a:pP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https://www.un.org/en/un-chronicle/digital-technologies-can-help-older-persons-</a:t>
            </a:r>
            <a:r>
              <a:rPr dirty="0" u="none" sz="12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maintain-healthy-productive-</a:t>
            </a:r>
            <a:r>
              <a:rPr dirty="0" u="sng" sz="12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lives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ITUPublicaties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Internationale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Telecommunicatie-</a:t>
            </a:r>
            <a:r>
              <a:rPr dirty="0" sz="1200">
                <a:latin typeface="Arial"/>
                <a:cs typeface="Arial"/>
              </a:rPr>
              <a:t>unie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-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Ouder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 een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digitale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wereld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-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kwetsbaar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naar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waardevol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https://www.itu.int/dms_pub/itu-d/opb/phcb/D-PHCB-DIG_AGE-2021-PDF-E.pdf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3" name="object 3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1551" y="723722"/>
            <a:ext cx="3876040" cy="7569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>
              <a:lnSpc>
                <a:spcPct val="100000"/>
              </a:lnSpc>
              <a:spcBef>
                <a:spcPts val="95"/>
              </a:spcBef>
            </a:pPr>
            <a:r>
              <a:rPr dirty="0" sz="1600" spc="-320">
                <a:solidFill>
                  <a:srgbClr val="FFC000"/>
                </a:solidFill>
              </a:rPr>
              <a:t>01</a:t>
            </a:r>
            <a:r>
              <a:rPr dirty="0" sz="1600" spc="185">
                <a:solidFill>
                  <a:srgbClr val="FFC000"/>
                </a:solidFill>
              </a:rPr>
              <a:t> </a:t>
            </a:r>
            <a:r>
              <a:rPr dirty="0" sz="1600" spc="-130">
                <a:solidFill>
                  <a:srgbClr val="FFC000"/>
                </a:solidFill>
              </a:rPr>
              <a:t>Hoe</a:t>
            </a:r>
            <a:r>
              <a:rPr dirty="0" sz="1600" spc="-5">
                <a:solidFill>
                  <a:srgbClr val="FFC000"/>
                </a:solidFill>
              </a:rPr>
              <a:t> </a:t>
            </a:r>
            <a:r>
              <a:rPr dirty="0" sz="1600" spc="-200">
                <a:solidFill>
                  <a:srgbClr val="FFC000"/>
                </a:solidFill>
              </a:rPr>
              <a:t>kun</a:t>
            </a:r>
            <a:r>
              <a:rPr dirty="0" sz="1600" spc="65">
                <a:solidFill>
                  <a:srgbClr val="FFC000"/>
                </a:solidFill>
              </a:rPr>
              <a:t> </a:t>
            </a:r>
            <a:r>
              <a:rPr dirty="0" sz="1600" spc="-229">
                <a:solidFill>
                  <a:srgbClr val="FFC000"/>
                </a:solidFill>
              </a:rPr>
              <a:t>je</a:t>
            </a:r>
            <a:r>
              <a:rPr dirty="0" sz="1600" spc="95">
                <a:solidFill>
                  <a:srgbClr val="FFC000"/>
                </a:solidFill>
              </a:rPr>
              <a:t> </a:t>
            </a:r>
            <a:r>
              <a:rPr dirty="0" sz="1600" spc="-140">
                <a:solidFill>
                  <a:srgbClr val="FFC000"/>
                </a:solidFill>
              </a:rPr>
              <a:t>ouderen</a:t>
            </a:r>
            <a:r>
              <a:rPr dirty="0" sz="1600" spc="15">
                <a:solidFill>
                  <a:srgbClr val="FFC000"/>
                </a:solidFill>
              </a:rPr>
              <a:t> </a:t>
            </a:r>
            <a:r>
              <a:rPr dirty="0" sz="1600" spc="-155">
                <a:solidFill>
                  <a:srgbClr val="FFC000"/>
                </a:solidFill>
              </a:rPr>
              <a:t>ondersteunen</a:t>
            </a:r>
            <a:r>
              <a:rPr dirty="0" sz="1600" spc="114">
                <a:solidFill>
                  <a:srgbClr val="FFC000"/>
                </a:solidFill>
              </a:rPr>
              <a:t> </a:t>
            </a:r>
            <a:r>
              <a:rPr dirty="0" sz="1600" spc="-25">
                <a:solidFill>
                  <a:srgbClr val="FFC000"/>
                </a:solidFill>
              </a:rPr>
              <a:t>bij </a:t>
            </a:r>
            <a:r>
              <a:rPr dirty="0" sz="1600" spc="-180">
                <a:solidFill>
                  <a:srgbClr val="FFC000"/>
                </a:solidFill>
              </a:rPr>
              <a:t>het</a:t>
            </a:r>
            <a:r>
              <a:rPr dirty="0" sz="1600" spc="45">
                <a:solidFill>
                  <a:srgbClr val="FFC000"/>
                </a:solidFill>
              </a:rPr>
              <a:t> </a:t>
            </a:r>
            <a:r>
              <a:rPr dirty="0" sz="1600" spc="-155">
                <a:solidFill>
                  <a:srgbClr val="FFC000"/>
                </a:solidFill>
              </a:rPr>
              <a:t>gebruik</a:t>
            </a:r>
            <a:r>
              <a:rPr dirty="0" sz="1600" spc="20">
                <a:solidFill>
                  <a:srgbClr val="FFC000"/>
                </a:solidFill>
              </a:rPr>
              <a:t> </a:t>
            </a:r>
            <a:r>
              <a:rPr dirty="0" sz="1600" spc="-245">
                <a:solidFill>
                  <a:srgbClr val="FFC000"/>
                </a:solidFill>
              </a:rPr>
              <a:t>van</a:t>
            </a:r>
            <a:r>
              <a:rPr dirty="0" sz="1600" spc="110">
                <a:solidFill>
                  <a:srgbClr val="FFC000"/>
                </a:solidFill>
              </a:rPr>
              <a:t> </a:t>
            </a:r>
            <a:r>
              <a:rPr dirty="0" sz="1600" spc="-155">
                <a:solidFill>
                  <a:srgbClr val="FFC000"/>
                </a:solidFill>
              </a:rPr>
              <a:t>digitale</a:t>
            </a:r>
            <a:r>
              <a:rPr dirty="0" sz="1600" spc="45">
                <a:solidFill>
                  <a:srgbClr val="FFC000"/>
                </a:solidFill>
              </a:rPr>
              <a:t> </a:t>
            </a:r>
            <a:r>
              <a:rPr dirty="0" sz="1600" spc="-140">
                <a:solidFill>
                  <a:srgbClr val="FFC000"/>
                </a:solidFill>
              </a:rPr>
              <a:t>hulpmiddelen</a:t>
            </a:r>
            <a:r>
              <a:rPr dirty="0" sz="1600" spc="125">
                <a:solidFill>
                  <a:srgbClr val="FFC000"/>
                </a:solidFill>
              </a:rPr>
              <a:t> </a:t>
            </a:r>
            <a:r>
              <a:rPr dirty="0" sz="1600" spc="-105">
                <a:solidFill>
                  <a:srgbClr val="FFC000"/>
                </a:solidFill>
              </a:rPr>
              <a:t>en </a:t>
            </a:r>
            <a:r>
              <a:rPr dirty="0" sz="1600" spc="-65">
                <a:solidFill>
                  <a:srgbClr val="FFC000"/>
                </a:solidFill>
              </a:rPr>
              <a:t>technologie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58851" y="2633852"/>
            <a:ext cx="437261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In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C000"/>
                </a:solidFill>
                <a:latin typeface="Arial Black"/>
                <a:cs typeface="Arial Black"/>
              </a:rPr>
              <a:t>staat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zijn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0">
                <a:solidFill>
                  <a:srgbClr val="FFC000"/>
                </a:solidFill>
                <a:latin typeface="Arial Black"/>
                <a:cs typeface="Arial Black"/>
              </a:rPr>
              <a:t>om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15">
                <a:solidFill>
                  <a:srgbClr val="FFC000"/>
                </a:solidFill>
                <a:latin typeface="Arial Black"/>
                <a:cs typeface="Arial Black"/>
              </a:rPr>
              <a:t>als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verzorger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zelf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digitale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hulpmiddelen</a:t>
            </a:r>
            <a:r>
              <a:rPr dirty="0" sz="1600" spc="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C000"/>
                </a:solidFill>
                <a:latin typeface="Arial Black"/>
                <a:cs typeface="Arial Black"/>
              </a:rPr>
              <a:t>te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beheren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en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C000"/>
                </a:solidFill>
                <a:latin typeface="Arial Black"/>
                <a:cs typeface="Arial Black"/>
              </a:rPr>
              <a:t>te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demonstreren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86130" y="1543049"/>
            <a:ext cx="7639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2415" indent="-272415">
              <a:lnSpc>
                <a:spcPct val="100000"/>
              </a:lnSpc>
              <a:spcBef>
                <a:spcPts val="95"/>
              </a:spcBef>
              <a:buSzPct val="150000"/>
              <a:buChar char="•"/>
              <a:tabLst>
                <a:tab pos="272415" algn="l"/>
              </a:tabLst>
            </a:pPr>
            <a:r>
              <a:rPr dirty="0" sz="1000" spc="-25">
                <a:latin typeface="Arial"/>
                <a:cs typeface="Arial"/>
              </a:rPr>
              <a:t>Motivatie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73430" y="1695449"/>
            <a:ext cx="1538605" cy="647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95"/>
              </a:spcBef>
              <a:buSzPct val="150000"/>
              <a:buChar char="•"/>
              <a:tabLst>
                <a:tab pos="285115" algn="l"/>
              </a:tabLst>
            </a:pPr>
            <a:r>
              <a:rPr dirty="0" sz="1000" spc="-20">
                <a:latin typeface="Arial"/>
                <a:cs typeface="Arial"/>
              </a:rPr>
              <a:t>Actief</a:t>
            </a:r>
            <a:r>
              <a:rPr dirty="0" sz="1000" spc="-10">
                <a:latin typeface="Arial"/>
                <a:cs typeface="Arial"/>
              </a:rPr>
              <a:t> luisteren</a:t>
            </a:r>
            <a:endParaRPr sz="10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buSzPct val="150000"/>
              <a:buChar char="•"/>
              <a:tabLst>
                <a:tab pos="285115" algn="l"/>
              </a:tabLst>
            </a:pPr>
            <a:r>
              <a:rPr dirty="0" sz="1000" spc="-50">
                <a:latin typeface="Arial"/>
                <a:cs typeface="Arial"/>
              </a:rPr>
              <a:t>Positieve</a:t>
            </a:r>
            <a:r>
              <a:rPr dirty="0" sz="1000" spc="-10">
                <a:latin typeface="Arial"/>
                <a:cs typeface="Arial"/>
              </a:rPr>
              <a:t> feedback</a:t>
            </a:r>
            <a:endParaRPr sz="10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buSzPct val="150000"/>
              <a:buChar char="•"/>
              <a:tabLst>
                <a:tab pos="285115" algn="l"/>
              </a:tabLst>
            </a:pPr>
            <a:r>
              <a:rPr dirty="0" sz="1000" spc="-70">
                <a:latin typeface="Arial"/>
                <a:cs typeface="Arial"/>
              </a:rPr>
              <a:t>Empathische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benadering</a:t>
            </a:r>
            <a:endParaRPr sz="10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buSzPct val="150000"/>
              <a:buChar char="•"/>
              <a:tabLst>
                <a:tab pos="285115" algn="l"/>
              </a:tabLst>
            </a:pPr>
            <a:r>
              <a:rPr dirty="0" sz="1000" spc="-10">
                <a:latin typeface="Arial"/>
                <a:cs typeface="Arial"/>
              </a:rPr>
              <a:t>Geduld/snelheid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95186" y="2145919"/>
            <a:ext cx="24701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40">
                <a:solidFill>
                  <a:srgbClr val="FFFFFF"/>
                </a:solidFill>
                <a:latin typeface="Arial Black"/>
                <a:cs typeface="Arial Black"/>
              </a:rPr>
              <a:t>INHOUDSOPGAVE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53618" y="3205987"/>
            <a:ext cx="14249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5"/>
              </a:spcBef>
              <a:buSzPct val="180000"/>
              <a:buChar char="•"/>
              <a:tabLst>
                <a:tab pos="304800" algn="l"/>
              </a:tabLst>
            </a:pPr>
            <a:r>
              <a:rPr dirty="0" sz="1000" spc="-35">
                <a:latin typeface="Arial"/>
                <a:cs typeface="Arial"/>
              </a:rPr>
              <a:t>Digitale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geletterdheid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53618" y="3358388"/>
            <a:ext cx="2694940" cy="807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5"/>
              </a:spcBef>
              <a:buSzPct val="180000"/>
              <a:buChar char="•"/>
              <a:tabLst>
                <a:tab pos="304800" algn="l"/>
              </a:tabLst>
            </a:pPr>
            <a:r>
              <a:rPr dirty="0" sz="1000" spc="-50">
                <a:latin typeface="Arial"/>
                <a:cs typeface="Arial"/>
              </a:rPr>
              <a:t>Communicatieve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vaardigheden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SzPct val="180000"/>
              <a:buChar char="•"/>
              <a:tabLst>
                <a:tab pos="304800" algn="l"/>
              </a:tabLst>
            </a:pPr>
            <a:r>
              <a:rPr dirty="0" sz="1000" spc="-20">
                <a:latin typeface="Arial"/>
                <a:cs typeface="Arial"/>
              </a:rPr>
              <a:t>Monitoring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afstand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telegezondheidszorg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SzPct val="180000"/>
              <a:buChar char="•"/>
              <a:tabLst>
                <a:tab pos="304800" algn="l"/>
              </a:tabLst>
            </a:pPr>
            <a:r>
              <a:rPr dirty="0" sz="1000" spc="-40">
                <a:latin typeface="Arial"/>
                <a:cs typeface="Arial"/>
              </a:rPr>
              <a:t>Training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en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voortdurend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leren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SzPct val="180000"/>
              <a:buChar char="•"/>
              <a:tabLst>
                <a:tab pos="304800" algn="l"/>
              </a:tabLst>
            </a:pPr>
            <a:r>
              <a:rPr dirty="0" sz="1000" spc="-75">
                <a:latin typeface="Arial"/>
                <a:cs typeface="Arial"/>
              </a:rPr>
              <a:t>Aanpassingsvermogen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en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probleemoplossing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SzPct val="180000"/>
              <a:buChar char="•"/>
              <a:tabLst>
                <a:tab pos="304800" algn="l"/>
              </a:tabLst>
            </a:pPr>
            <a:r>
              <a:rPr dirty="0" sz="1000" spc="-25">
                <a:latin typeface="Arial"/>
                <a:cs typeface="Arial"/>
              </a:rPr>
              <a:t>Voorlichting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aan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cliënten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en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familie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631442" y="798067"/>
            <a:ext cx="5857240" cy="2406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400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Klanten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ondersteunen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gebruik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6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hulpmiddelen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800">
              <a:latin typeface="Arial"/>
              <a:cs typeface="Arial"/>
            </a:endParaRPr>
          </a:p>
          <a:p>
            <a:pPr algn="ctr" marL="118745">
              <a:lnSpc>
                <a:spcPct val="100000"/>
              </a:lnSpc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Eenheid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endParaRPr sz="1800">
              <a:latin typeface="Arial"/>
              <a:cs typeface="Arial"/>
            </a:endParaRPr>
          </a:p>
          <a:p>
            <a:pPr algn="ctr" marL="22225">
              <a:lnSpc>
                <a:spcPct val="100000"/>
              </a:lnSpc>
              <a:spcBef>
                <a:spcPts val="5"/>
              </a:spcBef>
            </a:pPr>
            <a:r>
              <a:rPr dirty="0" sz="1800" spc="-180">
                <a:solidFill>
                  <a:srgbClr val="FFFFFF"/>
                </a:solidFill>
                <a:latin typeface="Arial Black"/>
                <a:cs typeface="Arial Black"/>
              </a:rPr>
              <a:t>Een</a:t>
            </a:r>
            <a:r>
              <a:rPr dirty="0" sz="1800" spc="-1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digitale</a:t>
            </a:r>
            <a:r>
              <a:rPr dirty="0" sz="1800" spc="-1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45">
                <a:solidFill>
                  <a:srgbClr val="FFFFFF"/>
                </a:solidFill>
                <a:latin typeface="Arial Black"/>
                <a:cs typeface="Arial Black"/>
              </a:rPr>
              <a:t>mindmap</a:t>
            </a:r>
            <a:r>
              <a:rPr dirty="0" sz="18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Arial Black"/>
                <a:cs typeface="Arial Black"/>
              </a:rPr>
              <a:t>maken</a:t>
            </a:r>
            <a:r>
              <a:rPr dirty="0" sz="1800" spc="-1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60">
                <a:solidFill>
                  <a:srgbClr val="FFFFFF"/>
                </a:solidFill>
                <a:latin typeface="Arial Black"/>
                <a:cs typeface="Arial Black"/>
              </a:rPr>
              <a:t>&amp;</a:t>
            </a:r>
            <a:r>
              <a:rPr dirty="0" sz="180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Arial Black"/>
                <a:cs typeface="Arial Black"/>
              </a:rPr>
              <a:t>brainstormen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223266"/>
            <a:ext cx="4828540" cy="7569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330">
                <a:solidFill>
                  <a:srgbClr val="FFC000"/>
                </a:solidFill>
              </a:rPr>
              <a:t>01</a:t>
            </a:r>
            <a:r>
              <a:rPr dirty="0" sz="1600" spc="195">
                <a:solidFill>
                  <a:srgbClr val="FFC000"/>
                </a:solidFill>
              </a:rPr>
              <a:t> </a:t>
            </a:r>
            <a:r>
              <a:rPr dirty="0" sz="1600" spc="-125">
                <a:solidFill>
                  <a:srgbClr val="FFC000"/>
                </a:solidFill>
              </a:rPr>
              <a:t>Hoe</a:t>
            </a:r>
            <a:r>
              <a:rPr dirty="0" sz="1600" spc="-10">
                <a:solidFill>
                  <a:srgbClr val="FFC000"/>
                </a:solidFill>
              </a:rPr>
              <a:t> </a:t>
            </a:r>
            <a:r>
              <a:rPr dirty="0" sz="1600" spc="-160">
                <a:solidFill>
                  <a:srgbClr val="FFC000"/>
                </a:solidFill>
              </a:rPr>
              <a:t>rekening</a:t>
            </a:r>
            <a:r>
              <a:rPr dirty="0" sz="1600" spc="25">
                <a:solidFill>
                  <a:srgbClr val="FFC000"/>
                </a:solidFill>
              </a:rPr>
              <a:t> </a:t>
            </a:r>
            <a:r>
              <a:rPr dirty="0" sz="1600" spc="-160">
                <a:solidFill>
                  <a:srgbClr val="FFC000"/>
                </a:solidFill>
              </a:rPr>
              <a:t>houden</a:t>
            </a:r>
            <a:r>
              <a:rPr dirty="0" sz="1600" spc="25">
                <a:solidFill>
                  <a:srgbClr val="FFC000"/>
                </a:solidFill>
              </a:rPr>
              <a:t> </a:t>
            </a:r>
            <a:r>
              <a:rPr dirty="0" sz="1600" spc="-140">
                <a:solidFill>
                  <a:srgbClr val="FFC000"/>
                </a:solidFill>
              </a:rPr>
              <a:t>met</a:t>
            </a:r>
            <a:r>
              <a:rPr dirty="0" sz="1600" spc="60">
                <a:solidFill>
                  <a:srgbClr val="FFC000"/>
                </a:solidFill>
              </a:rPr>
              <a:t> </a:t>
            </a:r>
            <a:r>
              <a:rPr dirty="0" sz="1600" spc="-280">
                <a:solidFill>
                  <a:srgbClr val="FFC000"/>
                </a:solidFill>
              </a:rPr>
              <a:t>de</a:t>
            </a:r>
            <a:r>
              <a:rPr dirty="0" sz="1600" spc="145">
                <a:solidFill>
                  <a:srgbClr val="FFC000"/>
                </a:solidFill>
              </a:rPr>
              <a:t> </a:t>
            </a:r>
            <a:r>
              <a:rPr dirty="0" sz="1600" spc="-105">
                <a:solidFill>
                  <a:srgbClr val="FFC000"/>
                </a:solidFill>
              </a:rPr>
              <a:t>leervoorwaarden </a:t>
            </a:r>
            <a:r>
              <a:rPr dirty="0" sz="1600" spc="-245">
                <a:solidFill>
                  <a:srgbClr val="FFC000"/>
                </a:solidFill>
              </a:rPr>
              <a:t>van</a:t>
            </a:r>
            <a:r>
              <a:rPr dirty="0" sz="1600" spc="110">
                <a:solidFill>
                  <a:srgbClr val="FFC000"/>
                </a:solidFill>
              </a:rPr>
              <a:t> </a:t>
            </a:r>
            <a:r>
              <a:rPr dirty="0" sz="1600" spc="-145">
                <a:solidFill>
                  <a:srgbClr val="FFC000"/>
                </a:solidFill>
              </a:rPr>
              <a:t>ouderen</a:t>
            </a:r>
            <a:r>
              <a:rPr dirty="0" sz="1600" spc="10">
                <a:solidFill>
                  <a:srgbClr val="FFC000"/>
                </a:solidFill>
              </a:rPr>
              <a:t> </a:t>
            </a:r>
            <a:r>
              <a:rPr dirty="0" sz="1600" spc="-145">
                <a:solidFill>
                  <a:srgbClr val="FFC000"/>
                </a:solidFill>
              </a:rPr>
              <a:t>bij</a:t>
            </a:r>
            <a:r>
              <a:rPr dirty="0" sz="1600" spc="15">
                <a:solidFill>
                  <a:srgbClr val="FFC000"/>
                </a:solidFill>
              </a:rPr>
              <a:t> </a:t>
            </a:r>
            <a:r>
              <a:rPr dirty="0" sz="1600" spc="-180">
                <a:solidFill>
                  <a:srgbClr val="FFC000"/>
                </a:solidFill>
              </a:rPr>
              <a:t>het</a:t>
            </a:r>
            <a:r>
              <a:rPr dirty="0" sz="1600" spc="75">
                <a:solidFill>
                  <a:srgbClr val="FFC000"/>
                </a:solidFill>
              </a:rPr>
              <a:t> </a:t>
            </a:r>
            <a:r>
              <a:rPr dirty="0" sz="1600" spc="-160">
                <a:solidFill>
                  <a:srgbClr val="FFC000"/>
                </a:solidFill>
              </a:rPr>
              <a:t>organiseren</a:t>
            </a:r>
            <a:r>
              <a:rPr dirty="0" sz="1600" spc="80">
                <a:solidFill>
                  <a:srgbClr val="FFC000"/>
                </a:solidFill>
              </a:rPr>
              <a:t> </a:t>
            </a:r>
            <a:r>
              <a:rPr dirty="0" sz="1600" spc="-245">
                <a:solidFill>
                  <a:srgbClr val="FFC000"/>
                </a:solidFill>
              </a:rPr>
              <a:t>van</a:t>
            </a:r>
            <a:r>
              <a:rPr dirty="0" sz="1600" spc="110">
                <a:solidFill>
                  <a:srgbClr val="FFC000"/>
                </a:solidFill>
              </a:rPr>
              <a:t> </a:t>
            </a:r>
            <a:r>
              <a:rPr dirty="0" sz="1600" spc="-135">
                <a:solidFill>
                  <a:srgbClr val="FFC000"/>
                </a:solidFill>
              </a:rPr>
              <a:t>training</a:t>
            </a:r>
            <a:r>
              <a:rPr dirty="0" sz="1600" spc="55">
                <a:solidFill>
                  <a:srgbClr val="FFC000"/>
                </a:solidFill>
              </a:rPr>
              <a:t> </a:t>
            </a:r>
            <a:r>
              <a:rPr dirty="0" sz="1600" spc="-190">
                <a:solidFill>
                  <a:srgbClr val="FFC000"/>
                </a:solidFill>
              </a:rPr>
              <a:t>in</a:t>
            </a:r>
            <a:r>
              <a:rPr dirty="0" sz="1600" spc="60">
                <a:solidFill>
                  <a:srgbClr val="FFC000"/>
                </a:solidFill>
              </a:rPr>
              <a:t> </a:t>
            </a:r>
            <a:r>
              <a:rPr dirty="0" sz="1600" spc="-70">
                <a:solidFill>
                  <a:srgbClr val="FFC000"/>
                </a:solidFill>
              </a:rPr>
              <a:t>het </a:t>
            </a:r>
            <a:r>
              <a:rPr dirty="0" sz="1600" spc="-145">
                <a:solidFill>
                  <a:srgbClr val="FFC000"/>
                </a:solidFill>
              </a:rPr>
              <a:t>gebruik</a:t>
            </a:r>
            <a:r>
              <a:rPr dirty="0" sz="1600" spc="-45">
                <a:solidFill>
                  <a:srgbClr val="FFC000"/>
                </a:solidFill>
              </a:rPr>
              <a:t> </a:t>
            </a:r>
            <a:r>
              <a:rPr dirty="0" sz="1600" spc="-185">
                <a:solidFill>
                  <a:srgbClr val="FFC000"/>
                </a:solidFill>
              </a:rPr>
              <a:t>van</a:t>
            </a:r>
            <a:r>
              <a:rPr dirty="0" sz="1600" spc="-45">
                <a:solidFill>
                  <a:srgbClr val="FFC000"/>
                </a:solidFill>
              </a:rPr>
              <a:t> </a:t>
            </a:r>
            <a:r>
              <a:rPr dirty="0" sz="1600" spc="-140">
                <a:solidFill>
                  <a:srgbClr val="FFC000"/>
                </a:solidFill>
              </a:rPr>
              <a:t>digitale</a:t>
            </a:r>
            <a:r>
              <a:rPr dirty="0" sz="1600" spc="-50">
                <a:solidFill>
                  <a:srgbClr val="FFC000"/>
                </a:solidFill>
              </a:rPr>
              <a:t> hulpmiddelen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747166" y="1169288"/>
            <a:ext cx="2940050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5"/>
              </a:spcBef>
              <a:buChar char="●"/>
              <a:tabLst>
                <a:tab pos="304800" algn="l"/>
              </a:tabLst>
            </a:pPr>
            <a:r>
              <a:rPr dirty="0" sz="1000" spc="-65">
                <a:latin typeface="Arial"/>
                <a:cs typeface="Arial"/>
              </a:rPr>
              <a:t>Niveaus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van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digitale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geletterdheid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beoordelen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 spc="-20">
                <a:latin typeface="Arial"/>
                <a:cs typeface="Arial"/>
              </a:rPr>
              <a:t>Creëer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een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comfortabele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leeromgeving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 spc="-30">
                <a:latin typeface="Arial"/>
                <a:cs typeface="Arial"/>
              </a:rPr>
              <a:t>Gebruik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technologie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die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geschikt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is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voor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de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leeftijd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 spc="-60">
                <a:latin typeface="Arial"/>
                <a:cs typeface="Arial"/>
              </a:rPr>
              <a:t>Geef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duidelijke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instructies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 spc="-30">
                <a:latin typeface="Arial"/>
                <a:cs typeface="Arial"/>
              </a:rPr>
              <a:t>Praktijk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toestaan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 spc="-50">
                <a:latin typeface="Arial"/>
                <a:cs typeface="Arial"/>
              </a:rPr>
              <a:t>Wees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geduldig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en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ondersteunend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20751" y="2002048"/>
            <a:ext cx="8357234" cy="1320800"/>
          </a:xfrm>
          <a:prstGeom prst="rect">
            <a:avLst/>
          </a:prstGeom>
        </p:spPr>
        <p:txBody>
          <a:bodyPr wrap="square" lIns="0" tIns="156845" rIns="0" bIns="0" rtlCol="0" vert="horz">
            <a:spAutoFit/>
          </a:bodyPr>
          <a:lstStyle/>
          <a:p>
            <a:pPr algn="r" marR="17780">
              <a:lnSpc>
                <a:spcPct val="100000"/>
              </a:lnSpc>
              <a:spcBef>
                <a:spcPts val="1235"/>
              </a:spcBef>
            </a:pPr>
            <a:r>
              <a:rPr dirty="0" sz="2000" spc="-10">
                <a:solidFill>
                  <a:srgbClr val="FFFFFF"/>
                </a:solidFill>
                <a:latin typeface="Arial Black"/>
                <a:cs typeface="Arial Black"/>
              </a:rPr>
              <a:t>INHOUDSOPGAVE</a:t>
            </a:r>
            <a:endParaRPr sz="2000">
              <a:latin typeface="Arial Black"/>
              <a:cs typeface="Arial Black"/>
            </a:endParaRPr>
          </a:p>
          <a:p>
            <a:pPr marL="50800" marR="3083560">
              <a:lnSpc>
                <a:spcPct val="100000"/>
              </a:lnSpc>
              <a:spcBef>
                <a:spcPts val="900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C000"/>
                </a:solidFill>
                <a:latin typeface="Arial Black"/>
                <a:cs typeface="Arial Black"/>
              </a:rPr>
              <a:t>Hoe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selecteer</a:t>
            </a:r>
            <a:r>
              <a:rPr dirty="0" sz="1600" spc="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je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de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digitale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hulpmiddelen</a:t>
            </a:r>
            <a:r>
              <a:rPr dirty="0" sz="1600" spc="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die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het </a:t>
            </a:r>
            <a:r>
              <a:rPr dirty="0" sz="1600" spc="-185">
                <a:solidFill>
                  <a:srgbClr val="FFC000"/>
                </a:solidFill>
                <a:latin typeface="Arial Black"/>
                <a:cs typeface="Arial Black"/>
              </a:rPr>
              <a:t>best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voldoen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aan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de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leerbehoeften</a:t>
            </a:r>
            <a:r>
              <a:rPr dirty="0" sz="1600" spc="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C000"/>
                </a:solidFill>
                <a:latin typeface="Arial Black"/>
                <a:cs typeface="Arial Black"/>
              </a:rPr>
              <a:t>van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ouderen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en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hun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levenskwaliteit</a:t>
            </a:r>
            <a:r>
              <a:rPr dirty="0" sz="16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ver</a:t>
            </a:r>
            <a:r>
              <a:rPr dirty="0" sz="1600" spc="-180">
                <a:solidFill>
                  <a:srgbClr val="FFC000"/>
                </a:solidFill>
                <a:latin typeface="Arial Black"/>
                <a:cs typeface="Arial Black"/>
              </a:rPr>
              <a:t>b</a:t>
            </a:r>
            <a:r>
              <a:rPr dirty="0" baseline="-18518" sz="900" spc="-359">
                <a:solidFill>
                  <a:srgbClr val="878787"/>
                </a:solidFill>
                <a:latin typeface="Carlito"/>
                <a:cs typeface="Carlito"/>
              </a:rPr>
              <a:t>a</a:t>
            </a:r>
            <a:r>
              <a:rPr dirty="0" sz="1600" spc="-915">
                <a:solidFill>
                  <a:srgbClr val="FFC000"/>
                </a:solidFill>
                <a:latin typeface="Arial Black"/>
                <a:cs typeface="Arial Black"/>
              </a:rPr>
              <a:t>e</a:t>
            </a:r>
            <a:r>
              <a:rPr dirty="0" baseline="-18518" sz="900" spc="-82">
                <a:solidFill>
                  <a:srgbClr val="878787"/>
                </a:solidFill>
                <a:latin typeface="Carlito"/>
                <a:cs typeface="Carlito"/>
              </a:rPr>
              <a:t>r</a:t>
            </a:r>
            <a:r>
              <a:rPr dirty="0" baseline="-18518" sz="900" spc="54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teren?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47166" y="3638753"/>
            <a:ext cx="2207260" cy="940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5"/>
              </a:spcBef>
              <a:buChar char="●"/>
              <a:tabLst>
                <a:tab pos="304800" algn="l"/>
              </a:tabLst>
            </a:pPr>
            <a:r>
              <a:rPr dirty="0" sz="1000" spc="-40">
                <a:latin typeface="Arial"/>
                <a:cs typeface="Arial"/>
              </a:rPr>
              <a:t>Gebruiksvriendelijke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interface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har char="●"/>
              <a:tabLst>
                <a:tab pos="304800" algn="l"/>
              </a:tabLst>
            </a:pPr>
            <a:r>
              <a:rPr dirty="0" sz="1000" spc="-10">
                <a:latin typeface="Arial"/>
                <a:cs typeface="Arial"/>
              </a:rPr>
              <a:t>Toegankelijkheid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 spc="-55">
                <a:latin typeface="Arial"/>
                <a:cs typeface="Arial"/>
              </a:rPr>
              <a:t>Relevantie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interesses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 spc="-80">
                <a:latin typeface="Arial"/>
                <a:cs typeface="Arial"/>
              </a:rPr>
              <a:t>Sociale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connectiviteit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 spc="-60">
                <a:latin typeface="Arial"/>
                <a:cs typeface="Arial"/>
              </a:rPr>
              <a:t>Apps</a:t>
            </a:r>
            <a:r>
              <a:rPr dirty="0" sz="1000">
                <a:latin typeface="Arial"/>
                <a:cs typeface="Arial"/>
              </a:rPr>
              <a:t> voor </a:t>
            </a:r>
            <a:r>
              <a:rPr dirty="0" sz="1000" spc="-60">
                <a:latin typeface="Arial"/>
                <a:cs typeface="Arial"/>
              </a:rPr>
              <a:t>gezondheid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welzijn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 spc="-45">
                <a:latin typeface="Arial"/>
                <a:cs typeface="Arial"/>
              </a:rPr>
              <a:t>Apparaten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bewaking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afstand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2960"/>
            </a:xfrm>
            <a:custGeom>
              <a:avLst/>
              <a:gdLst/>
              <a:ahLst/>
              <a:cxnLst/>
              <a:rect l="l" t="t" r="r" b="b"/>
              <a:pathLst>
                <a:path w="9144000" h="822960">
                  <a:moveTo>
                    <a:pt x="0" y="822959"/>
                  </a:moveTo>
                  <a:lnTo>
                    <a:pt x="9144000" y="82295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2959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2959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452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Leeromstandigheden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425952" y="0"/>
            <a:ext cx="5718175" cy="5143500"/>
            <a:chOff x="3425952" y="0"/>
            <a:chExt cx="5718175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5952" y="0"/>
              <a:ext cx="5718047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407023" y="1367536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0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2"/>
                  </a:lnTo>
                  <a:lnTo>
                    <a:pt x="1719097" y="965599"/>
                  </a:lnTo>
                  <a:lnTo>
                    <a:pt x="1709267" y="1015176"/>
                  </a:lnTo>
                  <a:lnTo>
                    <a:pt x="1692884" y="1062991"/>
                  </a:lnTo>
                  <a:lnTo>
                    <a:pt x="1669948" y="1109032"/>
                  </a:lnTo>
                  <a:lnTo>
                    <a:pt x="1640458" y="1153287"/>
                  </a:lnTo>
                  <a:lnTo>
                    <a:pt x="1606017" y="1191378"/>
                  </a:lnTo>
                  <a:lnTo>
                    <a:pt x="1549929" y="1244531"/>
                  </a:lnTo>
                  <a:lnTo>
                    <a:pt x="1513766" y="1276757"/>
                  </a:lnTo>
                  <a:lnTo>
                    <a:pt x="1472188" y="1312751"/>
                  </a:lnTo>
                  <a:lnTo>
                    <a:pt x="1425195" y="1352515"/>
                  </a:lnTo>
                  <a:lnTo>
                    <a:pt x="1372785" y="1396049"/>
                  </a:lnTo>
                  <a:lnTo>
                    <a:pt x="1314957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6" y="2293492"/>
                  </a:lnTo>
                  <a:lnTo>
                    <a:pt x="861327" y="2312705"/>
                  </a:lnTo>
                  <a:lnTo>
                    <a:pt x="861742" y="2343848"/>
                  </a:lnTo>
                  <a:lnTo>
                    <a:pt x="862419" y="2386897"/>
                  </a:lnTo>
                  <a:lnTo>
                    <a:pt x="863346" y="2441829"/>
                  </a:lnTo>
                  <a:lnTo>
                    <a:pt x="1427860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1"/>
                  </a:lnTo>
                  <a:lnTo>
                    <a:pt x="1768695" y="1777390"/>
                  </a:lnTo>
                  <a:lnTo>
                    <a:pt x="1819049" y="1734194"/>
                  </a:lnTo>
                  <a:lnTo>
                    <a:pt x="1866704" y="1692356"/>
                  </a:lnTo>
                  <a:lnTo>
                    <a:pt x="1911660" y="1651873"/>
                  </a:lnTo>
                  <a:lnTo>
                    <a:pt x="1953917" y="1612745"/>
                  </a:lnTo>
                  <a:lnTo>
                    <a:pt x="1993475" y="1574974"/>
                  </a:lnTo>
                  <a:lnTo>
                    <a:pt x="2030333" y="1538557"/>
                  </a:lnTo>
                  <a:lnTo>
                    <a:pt x="2064490" y="1503495"/>
                  </a:lnTo>
                  <a:lnTo>
                    <a:pt x="2095948" y="1469788"/>
                  </a:lnTo>
                  <a:lnTo>
                    <a:pt x="2124705" y="1437435"/>
                  </a:lnTo>
                  <a:lnTo>
                    <a:pt x="2150761" y="1406436"/>
                  </a:lnTo>
                  <a:lnTo>
                    <a:pt x="2194769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708" y="580366"/>
                  </a:lnTo>
                  <a:lnTo>
                    <a:pt x="865006" y="555360"/>
                  </a:lnTo>
                  <a:lnTo>
                    <a:pt x="905213" y="533691"/>
                  </a:lnTo>
                  <a:lnTo>
                    <a:pt x="947330" y="515359"/>
                  </a:lnTo>
                  <a:lnTo>
                    <a:pt x="991357" y="500362"/>
                  </a:lnTo>
                  <a:lnTo>
                    <a:pt x="1037293" y="488700"/>
                  </a:lnTo>
                  <a:lnTo>
                    <a:pt x="1085139" y="480371"/>
                  </a:lnTo>
                  <a:lnTo>
                    <a:pt x="1134895" y="475375"/>
                  </a:lnTo>
                  <a:lnTo>
                    <a:pt x="1186560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59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22"/>
                  </a:moveTo>
                  <a:lnTo>
                    <a:pt x="863346" y="2656522"/>
                  </a:lnTo>
                  <a:lnTo>
                    <a:pt x="863346" y="3278606"/>
                  </a:lnTo>
                  <a:lnTo>
                    <a:pt x="1485392" y="3278606"/>
                  </a:lnTo>
                  <a:lnTo>
                    <a:pt x="1485392" y="265652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18922" y="1865502"/>
            <a:ext cx="6594475" cy="2540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Hoe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rekening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houden</a:t>
            </a:r>
            <a:r>
              <a:rPr dirty="0" sz="3300" spc="-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met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de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leervoorwaarden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van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ouderen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bij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het</a:t>
            </a:r>
            <a:r>
              <a:rPr dirty="0" sz="33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15" b="1">
                <a:solidFill>
                  <a:srgbClr val="3E3E3E"/>
                </a:solidFill>
                <a:latin typeface="Arial"/>
                <a:cs typeface="Arial"/>
              </a:rPr>
              <a:t>organ</a:t>
            </a:r>
            <a:r>
              <a:rPr dirty="0" sz="3300" spc="-705" b="1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dirty="0" baseline="4629" sz="900" spc="22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4629" sz="900" spc="37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seren</a:t>
            </a:r>
            <a:r>
              <a:rPr dirty="0" sz="33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van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training</a:t>
            </a:r>
            <a:r>
              <a:rPr dirty="0" sz="3300" spc="-8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in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het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gebruik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van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digitale hulpmiddelen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1032128"/>
            <a:ext cx="5170805" cy="3246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Bij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organiseren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trainingen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voor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ouderen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gebruik</a:t>
            </a:r>
            <a:r>
              <a:rPr dirty="0" sz="1400" spc="5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digitale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hulpmiddelen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belangrijk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om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rekening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houden </a:t>
            </a:r>
            <a:r>
              <a:rPr dirty="0" sz="1400">
                <a:latin typeface="Arial"/>
                <a:cs typeface="Arial"/>
              </a:rPr>
              <a:t>met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hun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unieke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leeromstandigheden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behoeften.</a:t>
            </a:r>
            <a:endParaRPr sz="1400">
              <a:latin typeface="Arial"/>
              <a:cs typeface="Arial"/>
            </a:endParaRPr>
          </a:p>
          <a:p>
            <a:pPr marL="12700" marR="187325">
              <a:lnSpc>
                <a:spcPct val="140000"/>
              </a:lnSpc>
              <a:spcBef>
                <a:spcPts val="1415"/>
              </a:spcBef>
            </a:pPr>
            <a:r>
              <a:rPr dirty="0" sz="1400" b="1">
                <a:latin typeface="Arial"/>
                <a:cs typeface="Arial"/>
              </a:rPr>
              <a:t>De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volgende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sleutelfactoren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moeten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overweging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worden genomen</a:t>
            </a:r>
            <a:r>
              <a:rPr dirty="0" sz="1400" spc="-1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75"/>
              </a:spcBef>
              <a:buSzPct val="128571"/>
              <a:buChar char="•"/>
              <a:tabLst>
                <a:tab pos="304800" algn="l"/>
              </a:tabLst>
            </a:pPr>
            <a:r>
              <a:rPr dirty="0" sz="1400">
                <a:latin typeface="Arial"/>
                <a:cs typeface="Arial"/>
              </a:rPr>
              <a:t>Niveaus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digitale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geletterdheid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beoordelen</a:t>
            </a:r>
            <a:endParaRPr sz="1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70"/>
              </a:spcBef>
              <a:buSzPct val="128571"/>
              <a:buChar char="•"/>
              <a:tabLst>
                <a:tab pos="304800" algn="l"/>
              </a:tabLst>
            </a:pPr>
            <a:r>
              <a:rPr dirty="0" sz="1400">
                <a:latin typeface="Arial"/>
                <a:cs typeface="Arial"/>
              </a:rPr>
              <a:t>Creëer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een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comfortabele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leeromgeving</a:t>
            </a:r>
            <a:endParaRPr sz="1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75"/>
              </a:spcBef>
              <a:buSzPct val="128571"/>
              <a:buChar char="•"/>
              <a:tabLst>
                <a:tab pos="304800" algn="l"/>
              </a:tabLst>
            </a:pPr>
            <a:r>
              <a:rPr dirty="0" sz="1400">
                <a:latin typeface="Arial"/>
                <a:cs typeface="Arial"/>
              </a:rPr>
              <a:t>Gebruik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technologie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geschikt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voor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leeftijd</a:t>
            </a:r>
            <a:endParaRPr sz="1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70"/>
              </a:spcBef>
              <a:buSzPct val="128571"/>
              <a:buChar char="•"/>
              <a:tabLst>
                <a:tab pos="304800" algn="l"/>
              </a:tabLst>
            </a:pPr>
            <a:r>
              <a:rPr dirty="0" sz="1400">
                <a:latin typeface="Arial"/>
                <a:cs typeface="Arial"/>
              </a:rPr>
              <a:t>Geef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duidelijke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instructies</a:t>
            </a:r>
            <a:endParaRPr sz="1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75"/>
              </a:spcBef>
              <a:buSzPct val="128571"/>
              <a:buChar char="•"/>
              <a:tabLst>
                <a:tab pos="304800" algn="l"/>
              </a:tabLst>
            </a:pPr>
            <a:r>
              <a:rPr dirty="0" sz="1400">
                <a:latin typeface="Arial"/>
                <a:cs typeface="Arial"/>
              </a:rPr>
              <a:t>Praktijk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toestaan</a:t>
            </a:r>
            <a:endParaRPr sz="1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75"/>
              </a:spcBef>
              <a:buSzPct val="128571"/>
              <a:buChar char="•"/>
              <a:tabLst>
                <a:tab pos="304800" algn="l"/>
              </a:tabLst>
            </a:pPr>
            <a:r>
              <a:rPr dirty="0" sz="1400">
                <a:latin typeface="Arial"/>
                <a:cs typeface="Arial"/>
              </a:rPr>
              <a:t>Wees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geduldig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ondersteunend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36804" y="1524000"/>
            <a:ext cx="8152130" cy="3525520"/>
            <a:chOff x="336804" y="1524000"/>
            <a:chExt cx="8152130" cy="352552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4322064"/>
              <a:ext cx="713231" cy="72694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804" y="1524000"/>
              <a:ext cx="2804160" cy="251002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1802" y="-17906"/>
            <a:ext cx="7162165" cy="7937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spc="-125"/>
              <a:t>Hoe</a:t>
            </a:r>
            <a:r>
              <a:rPr dirty="0" sz="1800" spc="-85"/>
              <a:t> </a:t>
            </a:r>
            <a:r>
              <a:rPr dirty="0" sz="1800" spc="-165"/>
              <a:t>rekening</a:t>
            </a:r>
            <a:r>
              <a:rPr dirty="0" sz="1800" spc="-95"/>
              <a:t> </a:t>
            </a:r>
            <a:r>
              <a:rPr dirty="0" sz="1800" spc="-165"/>
              <a:t>houden</a:t>
            </a:r>
            <a:r>
              <a:rPr dirty="0" sz="1800" spc="-75"/>
              <a:t> </a:t>
            </a:r>
            <a:r>
              <a:rPr dirty="0" sz="1800" spc="-130"/>
              <a:t>met</a:t>
            </a:r>
            <a:r>
              <a:rPr dirty="0" sz="1800" spc="-100"/>
              <a:t> </a:t>
            </a:r>
            <a:r>
              <a:rPr dirty="0" sz="1800" spc="-200"/>
              <a:t>de</a:t>
            </a:r>
            <a:r>
              <a:rPr dirty="0" sz="1800" spc="-80"/>
              <a:t> </a:t>
            </a:r>
            <a:r>
              <a:rPr dirty="0" sz="1800" spc="-160"/>
              <a:t>leervoorwaarden</a:t>
            </a:r>
            <a:r>
              <a:rPr dirty="0" sz="1800" spc="-100"/>
              <a:t> </a:t>
            </a:r>
            <a:r>
              <a:rPr dirty="0" sz="1800" spc="-200"/>
              <a:t>van</a:t>
            </a:r>
            <a:r>
              <a:rPr dirty="0" sz="1800" spc="-80"/>
              <a:t> </a:t>
            </a:r>
            <a:r>
              <a:rPr dirty="0" sz="1800" spc="-145"/>
              <a:t>ouderen</a:t>
            </a:r>
            <a:r>
              <a:rPr dirty="0" sz="1800" spc="-75"/>
              <a:t> </a:t>
            </a:r>
            <a:r>
              <a:rPr dirty="0" sz="1800" spc="-140"/>
              <a:t>bij</a:t>
            </a:r>
            <a:r>
              <a:rPr dirty="0" sz="1800" spc="-85"/>
              <a:t> </a:t>
            </a:r>
            <a:r>
              <a:rPr dirty="0" sz="1800" spc="-60"/>
              <a:t>het </a:t>
            </a:r>
            <a:r>
              <a:rPr dirty="0" sz="1800" spc="-165"/>
              <a:t>organiseren</a:t>
            </a:r>
            <a:r>
              <a:rPr dirty="0" sz="1800" spc="-80"/>
              <a:t> </a:t>
            </a:r>
            <a:r>
              <a:rPr dirty="0" sz="1800" spc="-204"/>
              <a:t>van</a:t>
            </a:r>
            <a:r>
              <a:rPr dirty="0" sz="1800" spc="-95"/>
              <a:t> </a:t>
            </a:r>
            <a:r>
              <a:rPr dirty="0" sz="1800" spc="-140"/>
              <a:t>training</a:t>
            </a:r>
            <a:r>
              <a:rPr dirty="0" sz="1800" spc="-80"/>
              <a:t> </a:t>
            </a:r>
            <a:r>
              <a:rPr dirty="0" sz="1800" spc="-135"/>
              <a:t>in</a:t>
            </a:r>
            <a:r>
              <a:rPr dirty="0" sz="1800" spc="-95"/>
              <a:t> </a:t>
            </a:r>
            <a:r>
              <a:rPr dirty="0" sz="1800" spc="-155"/>
              <a:t>het</a:t>
            </a:r>
            <a:r>
              <a:rPr dirty="0" sz="1800" spc="-75"/>
              <a:t> </a:t>
            </a:r>
            <a:r>
              <a:rPr dirty="0" sz="1800" spc="-165"/>
              <a:t>gebruik</a:t>
            </a:r>
            <a:r>
              <a:rPr dirty="0" sz="1800" spc="-75"/>
              <a:t> </a:t>
            </a:r>
            <a:r>
              <a:rPr dirty="0" sz="1800" spc="-204"/>
              <a:t>van</a:t>
            </a:r>
            <a:r>
              <a:rPr dirty="0" sz="1800" spc="-80"/>
              <a:t> </a:t>
            </a:r>
            <a:r>
              <a:rPr dirty="0" sz="1800" spc="-165"/>
              <a:t>digitale</a:t>
            </a:r>
            <a:r>
              <a:rPr dirty="0" sz="1800" spc="-114"/>
              <a:t> </a:t>
            </a:r>
            <a:r>
              <a:rPr dirty="0" sz="1800" spc="-55"/>
              <a:t>hulpmiddelen</a:t>
            </a:r>
            <a:endParaRPr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36447"/>
            <a:ext cx="7581265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681990" indent="-292735">
              <a:lnSpc>
                <a:spcPct val="15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Voordat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trainingsprogramma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ontwerpt, moet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digitale </a:t>
            </a:r>
            <a:r>
              <a:rPr dirty="0" sz="1800">
                <a:latin typeface="Arial"/>
                <a:cs typeface="Arial"/>
              </a:rPr>
              <a:t>alfabetiseringsniveau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beoordelen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(hun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digitale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kennis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en </a:t>
            </a:r>
            <a:r>
              <a:rPr dirty="0" sz="1200" spc="-10">
                <a:latin typeface="Arial"/>
                <a:cs typeface="Arial"/>
              </a:rPr>
              <a:t>vaardigheden)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50100"/>
              </a:lnSpc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beoordeling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kan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op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heel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praktische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manier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worden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gedaan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door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vragen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wat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de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oudere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uitdaagt</a:t>
            </a:r>
            <a:r>
              <a:rPr dirty="0" sz="1800" spc="-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in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het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gebruik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van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digitale</a:t>
            </a:r>
            <a:r>
              <a:rPr dirty="0" sz="1800" spc="-10" i="1">
                <a:latin typeface="Arial"/>
                <a:cs typeface="Arial"/>
              </a:rPr>
              <a:t> hulpmiddelen</a:t>
            </a:r>
            <a:r>
              <a:rPr dirty="0" sz="1800" spc="-10"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080"/>
              </a:spcBef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Zo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kun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training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afstemmen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op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specifieke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behoeften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ervoor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latin typeface="Arial"/>
                <a:cs typeface="Arial"/>
              </a:rPr>
              <a:t>zorgen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inhoud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niet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eenvoudig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geavanceerd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is.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Niveaus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digitale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geletterdheid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beoordelen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4674235" cy="3269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Zorg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ervoor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leeromgeving </a:t>
            </a:r>
            <a:r>
              <a:rPr dirty="0" sz="1800">
                <a:latin typeface="Arial"/>
                <a:cs typeface="Arial"/>
              </a:rPr>
              <a:t>comfortabel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uitnodigend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is.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ook </a:t>
            </a:r>
            <a:r>
              <a:rPr dirty="0" sz="1800">
                <a:latin typeface="Arial"/>
                <a:cs typeface="Arial"/>
              </a:rPr>
              <a:t>belangrijk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ervoor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zorgen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factoren </a:t>
            </a:r>
            <a:r>
              <a:rPr dirty="0" sz="1800">
                <a:latin typeface="Arial"/>
                <a:cs typeface="Arial"/>
              </a:rPr>
              <a:t>zoals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lawaai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training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niet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verstoren.</a:t>
            </a:r>
            <a:endParaRPr sz="1800">
              <a:latin typeface="Arial"/>
              <a:cs typeface="Arial"/>
            </a:endParaRPr>
          </a:p>
          <a:p>
            <a:pPr marL="304800" marR="120014" indent="-292735">
              <a:lnSpc>
                <a:spcPct val="140000"/>
              </a:lnSpc>
              <a:spcBef>
                <a:spcPts val="1340"/>
              </a:spcBef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Houd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rekening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factoren</a:t>
            </a:r>
            <a:r>
              <a:rPr dirty="0" sz="1800" spc="-20">
                <a:latin typeface="Arial"/>
                <a:cs typeface="Arial"/>
              </a:rPr>
              <a:t> zoals </a:t>
            </a:r>
            <a:r>
              <a:rPr dirty="0" sz="1800">
                <a:latin typeface="Arial"/>
                <a:cs typeface="Arial"/>
              </a:rPr>
              <a:t>zitplaatsen,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verlichting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temperatuur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om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ruimte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bevorderlijk 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maken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het </a:t>
            </a:r>
            <a:r>
              <a:rPr dirty="0" sz="1800" spc="-10">
                <a:latin typeface="Arial"/>
                <a:cs typeface="Arial"/>
              </a:rPr>
              <a:t>leren.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165">
                <a:solidFill>
                  <a:srgbClr val="379C73"/>
                </a:solidFill>
              </a:rPr>
              <a:t>Creëer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een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comfortabele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leeromgeving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4896" y="1022603"/>
            <a:ext cx="3200400" cy="213207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333347"/>
            <a:ext cx="6814184" cy="2117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SzPct val="128571"/>
              <a:buChar char="•"/>
              <a:tabLst>
                <a:tab pos="304800" algn="l"/>
              </a:tabLst>
            </a:pPr>
            <a:r>
              <a:rPr dirty="0" sz="1400">
                <a:latin typeface="Arial"/>
                <a:cs typeface="Arial"/>
              </a:rPr>
              <a:t>Kies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digitale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hulpmiddelen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gebruiksvriendelijk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aangepast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aan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leeftijd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zijn. </a:t>
            </a:r>
            <a:r>
              <a:rPr dirty="0" sz="1400">
                <a:latin typeface="Arial"/>
                <a:cs typeface="Arial"/>
              </a:rPr>
              <a:t>Apparaten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een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aanraakscherm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(tablets/iPads)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kunnen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voor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sommige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ouderen </a:t>
            </a:r>
            <a:r>
              <a:rPr dirty="0" sz="1400">
                <a:latin typeface="Arial"/>
                <a:cs typeface="Arial"/>
              </a:rPr>
              <a:t>intuïtiever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zijn,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waardoor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gemakkelijker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om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op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scherm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navigeren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door </a:t>
            </a:r>
            <a:r>
              <a:rPr dirty="0" sz="1400">
                <a:latin typeface="Arial"/>
                <a:cs typeface="Arial"/>
              </a:rPr>
              <a:t>te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vegen,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plaats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een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muis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gebruiken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voor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een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pc/laptop.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304800" marR="190500" indent="-292735">
              <a:lnSpc>
                <a:spcPct val="140000"/>
              </a:lnSpc>
              <a:buSzPct val="128571"/>
              <a:buChar char="•"/>
              <a:tabLst>
                <a:tab pos="304800" algn="l"/>
              </a:tabLst>
            </a:pPr>
            <a:r>
              <a:rPr dirty="0" sz="1400">
                <a:latin typeface="Arial"/>
                <a:cs typeface="Arial"/>
              </a:rPr>
              <a:t>Vermijd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complexe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interfaces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(ingewikkelde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websites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menu's),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tenminste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het </a:t>
            </a:r>
            <a:r>
              <a:rPr dirty="0" sz="1400">
                <a:latin typeface="Arial"/>
                <a:cs typeface="Arial"/>
              </a:rPr>
              <a:t>begin,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kies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voor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tools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met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eenvoudige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navigatie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duidelijke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instructies.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6417310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190">
                <a:solidFill>
                  <a:srgbClr val="379C73"/>
                </a:solidFill>
              </a:rPr>
              <a:t>Gebruik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technologie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die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geschikt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320">
                <a:solidFill>
                  <a:srgbClr val="379C73"/>
                </a:solidFill>
              </a:rPr>
              <a:t>is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70">
                <a:solidFill>
                  <a:srgbClr val="379C73"/>
                </a:solidFill>
              </a:rPr>
              <a:t>voor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45">
                <a:solidFill>
                  <a:srgbClr val="379C73"/>
                </a:solidFill>
              </a:rPr>
              <a:t>de </a:t>
            </a:r>
            <a:r>
              <a:rPr dirty="0" spc="-90">
                <a:solidFill>
                  <a:srgbClr val="379C73"/>
                </a:solidFill>
              </a:rPr>
              <a:t>leeftijd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5142230" cy="348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309880" indent="-292735">
              <a:lnSpc>
                <a:spcPct val="14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Communiceer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duidelijk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instructies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geef </a:t>
            </a:r>
            <a:r>
              <a:rPr dirty="0" sz="1800">
                <a:latin typeface="Arial"/>
                <a:cs typeface="Arial"/>
              </a:rPr>
              <a:t>stapsgewijze begeleiding.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Let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op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tempo </a:t>
            </a:r>
            <a:r>
              <a:rPr dirty="0" sz="1800">
                <a:latin typeface="Arial"/>
                <a:cs typeface="Arial"/>
              </a:rPr>
              <a:t>zodat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persoon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vragen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kan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stellen.</a:t>
            </a:r>
            <a:endParaRPr sz="1800">
              <a:latin typeface="Arial"/>
              <a:cs typeface="Arial"/>
            </a:endParaRPr>
          </a:p>
          <a:p>
            <a:pPr marL="304800" marR="346710" indent="-292735">
              <a:lnSpc>
                <a:spcPct val="140000"/>
              </a:lnSpc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Gebruik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duidelijke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taal,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vermijd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vakjargon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en </a:t>
            </a:r>
            <a:r>
              <a:rPr dirty="0" sz="1800">
                <a:latin typeface="Arial"/>
                <a:cs typeface="Arial"/>
              </a:rPr>
              <a:t>herhaal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belangrijke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informatie.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Overweeg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gebruik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visuals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  <a:p>
            <a:pPr marL="304800" marR="5080">
              <a:lnSpc>
                <a:spcPct val="140000"/>
              </a:lnSpc>
            </a:pPr>
            <a:r>
              <a:rPr dirty="0" sz="1800">
                <a:latin typeface="Arial"/>
                <a:cs typeface="Arial"/>
              </a:rPr>
              <a:t>demonstraties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begrip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vergroten,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maar </a:t>
            </a:r>
            <a:r>
              <a:rPr dirty="0" sz="1800">
                <a:latin typeface="Arial"/>
                <a:cs typeface="Arial"/>
              </a:rPr>
              <a:t>zorg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ervoor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leerervaring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niet </a:t>
            </a:r>
            <a:r>
              <a:rPr dirty="0" sz="1800" spc="-10">
                <a:latin typeface="Arial"/>
                <a:cs typeface="Arial"/>
              </a:rPr>
              <a:t>overheerst.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Geef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duidelijke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instructies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2347" y="1109472"/>
            <a:ext cx="3110483" cy="207263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79796"/>
            <a:ext cx="5088890" cy="3014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69875">
              <a:lnSpc>
                <a:spcPct val="1401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Bied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voldoende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mogelijkheden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voor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praktijkoefeningen. </a:t>
            </a:r>
            <a:r>
              <a:rPr dirty="0" sz="1400">
                <a:latin typeface="Arial"/>
                <a:cs typeface="Arial"/>
              </a:rPr>
              <a:t>Herhaaldelijk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hands-on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gebruik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verschillende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digitale </a:t>
            </a:r>
            <a:r>
              <a:rPr dirty="0" sz="1400">
                <a:latin typeface="Arial"/>
                <a:cs typeface="Arial"/>
              </a:rPr>
              <a:t>hulpmiddelen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essentieel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om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vertrouwd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voelen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het </a:t>
            </a:r>
            <a:r>
              <a:rPr dirty="0" sz="1400">
                <a:latin typeface="Arial"/>
                <a:cs typeface="Arial"/>
              </a:rPr>
              <a:t>gebruik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ervan.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400">
                <a:latin typeface="Arial"/>
                <a:cs typeface="Arial"/>
              </a:rPr>
              <a:t>Oudere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mensen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leren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vaak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beste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door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doen,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dus </a:t>
            </a:r>
            <a:r>
              <a:rPr dirty="0" sz="1400">
                <a:latin typeface="Arial"/>
                <a:cs typeface="Arial"/>
              </a:rPr>
              <a:t>praktische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oefeningen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helpen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om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hun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begrip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digitale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tools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te </a:t>
            </a:r>
            <a:r>
              <a:rPr dirty="0" sz="1400" spc="-10">
                <a:latin typeface="Arial"/>
                <a:cs typeface="Arial"/>
              </a:rPr>
              <a:t>versterken.</a:t>
            </a:r>
            <a:endParaRPr sz="1400">
              <a:latin typeface="Arial"/>
              <a:cs typeface="Arial"/>
            </a:endParaRPr>
          </a:p>
          <a:p>
            <a:pPr marL="12700" marR="829310">
              <a:lnSpc>
                <a:spcPct val="14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Vergeet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niet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oefeningen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niveau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digitale </a:t>
            </a:r>
            <a:r>
              <a:rPr dirty="0" sz="1400">
                <a:latin typeface="Arial"/>
                <a:cs typeface="Arial"/>
              </a:rPr>
              <a:t>geletterdheid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ouderen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moeten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weerspiegelen.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Praktijk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toestaan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7296" y="966216"/>
            <a:ext cx="3145536" cy="235915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6906895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Begrijp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leren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nieuwe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technologieën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tijd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kan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kosten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en </a:t>
            </a:r>
            <a:r>
              <a:rPr dirty="0" sz="1800">
                <a:latin typeface="Arial"/>
                <a:cs typeface="Arial"/>
              </a:rPr>
              <a:t>dat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senioren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extra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ondersteuning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geduld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nodig</a:t>
            </a:r>
            <a:r>
              <a:rPr dirty="0" sz="1800" spc="-10">
                <a:latin typeface="Arial"/>
                <a:cs typeface="Arial"/>
              </a:rPr>
              <a:t> kunnen hebben.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49910" indent="-292735">
              <a:lnSpc>
                <a:spcPct val="140000"/>
              </a:lnSpc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Bied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waar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nodig </a:t>
            </a:r>
            <a:r>
              <a:rPr dirty="0" sz="1800" spc="-10">
                <a:latin typeface="Arial"/>
                <a:cs typeface="Arial"/>
              </a:rPr>
              <a:t>één-op-</a:t>
            </a:r>
            <a:r>
              <a:rPr dirty="0" sz="1800">
                <a:latin typeface="Arial"/>
                <a:cs typeface="Arial"/>
              </a:rPr>
              <a:t>één hulp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stel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gerust </a:t>
            </a:r>
            <a:r>
              <a:rPr dirty="0" sz="1800">
                <a:latin typeface="Arial"/>
                <a:cs typeface="Arial"/>
              </a:rPr>
              <a:t>tijdens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leerproces.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betrekken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familieleden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bij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 </a:t>
            </a:r>
            <a:r>
              <a:rPr dirty="0" sz="1800">
                <a:latin typeface="Arial"/>
                <a:cs typeface="Arial"/>
              </a:rPr>
              <a:t>training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kan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op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langere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termijn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waardevol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blijken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 </a:t>
            </a:r>
            <a:r>
              <a:rPr dirty="0" sz="1800">
                <a:latin typeface="Arial"/>
                <a:cs typeface="Arial"/>
              </a:rPr>
              <a:t>oudere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persoon.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170">
                <a:solidFill>
                  <a:srgbClr val="379C73"/>
                </a:solidFill>
              </a:rPr>
              <a:t>Wees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geduldig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ondersteunend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31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1800" spc="-125"/>
              <a:t>Hoe</a:t>
            </a:r>
            <a:r>
              <a:rPr dirty="0" sz="1800" spc="-75"/>
              <a:t> </a:t>
            </a:r>
            <a:r>
              <a:rPr dirty="0" sz="1800" spc="-185"/>
              <a:t>kun</a:t>
            </a:r>
            <a:r>
              <a:rPr dirty="0" sz="1800" spc="-95"/>
              <a:t> </a:t>
            </a:r>
            <a:r>
              <a:rPr dirty="0" sz="1800" spc="-170"/>
              <a:t>je</a:t>
            </a:r>
            <a:r>
              <a:rPr dirty="0" sz="1800" spc="-75"/>
              <a:t> </a:t>
            </a:r>
            <a:r>
              <a:rPr dirty="0" sz="1800" spc="-150"/>
              <a:t>ouderen</a:t>
            </a:r>
            <a:r>
              <a:rPr dirty="0" sz="1800" spc="-75"/>
              <a:t> </a:t>
            </a:r>
            <a:r>
              <a:rPr dirty="0" sz="1800" spc="-170"/>
              <a:t>ondersteunen</a:t>
            </a:r>
            <a:r>
              <a:rPr dirty="0" sz="1800" spc="-75"/>
              <a:t> </a:t>
            </a:r>
            <a:r>
              <a:rPr dirty="0" sz="1800" spc="-135"/>
              <a:t>bij</a:t>
            </a:r>
            <a:r>
              <a:rPr dirty="0" sz="1800" spc="-75"/>
              <a:t> </a:t>
            </a:r>
            <a:r>
              <a:rPr dirty="0" sz="1800" spc="-155"/>
              <a:t>het</a:t>
            </a:r>
            <a:r>
              <a:rPr dirty="0" sz="1800" spc="-85"/>
              <a:t> </a:t>
            </a:r>
            <a:r>
              <a:rPr dirty="0" sz="1800" spc="-170"/>
              <a:t>gebruik</a:t>
            </a:r>
            <a:r>
              <a:rPr dirty="0" sz="1800" spc="-70"/>
              <a:t> </a:t>
            </a:r>
            <a:r>
              <a:rPr dirty="0" sz="1800" spc="-210"/>
              <a:t>van</a:t>
            </a:r>
            <a:r>
              <a:rPr dirty="0" sz="1800" spc="-90"/>
              <a:t> </a:t>
            </a:r>
            <a:r>
              <a:rPr dirty="0" sz="1800" spc="-114"/>
              <a:t>digitale</a:t>
            </a:r>
            <a:endParaRPr sz="1800"/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spc="-155"/>
              <a:t>hulpmiddelen</a:t>
            </a:r>
            <a:r>
              <a:rPr dirty="0" sz="1800" spc="-70"/>
              <a:t> </a:t>
            </a:r>
            <a:r>
              <a:rPr dirty="0" sz="1800" spc="-180"/>
              <a:t>en</a:t>
            </a:r>
            <a:r>
              <a:rPr dirty="0" sz="1800" spc="-85"/>
              <a:t> </a:t>
            </a:r>
            <a:r>
              <a:rPr dirty="0" sz="1800" spc="-80"/>
              <a:t>technologie</a:t>
            </a:r>
            <a:endParaRPr sz="1800"/>
          </a:p>
        </p:txBody>
      </p:sp>
      <p:grpSp>
        <p:nvGrpSpPr>
          <p:cNvPr id="7" name="object 7" descr=""/>
          <p:cNvGrpSpPr/>
          <p:nvPr/>
        </p:nvGrpSpPr>
        <p:grpSpPr>
          <a:xfrm>
            <a:off x="3704844" y="0"/>
            <a:ext cx="5439410" cy="5143500"/>
            <a:chOff x="3704844" y="0"/>
            <a:chExt cx="543941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4844" y="0"/>
              <a:ext cx="5439155" cy="514349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686295" y="102108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0" y="473710"/>
                  </a:lnTo>
                  <a:lnTo>
                    <a:pt x="1246420" y="475734"/>
                  </a:lnTo>
                  <a:lnTo>
                    <a:pt x="1303127" y="481806"/>
                  </a:lnTo>
                  <a:lnTo>
                    <a:pt x="1356684" y="491926"/>
                  </a:lnTo>
                  <a:lnTo>
                    <a:pt x="1407096" y="506095"/>
                  </a:lnTo>
                  <a:lnTo>
                    <a:pt x="1454364" y="524311"/>
                  </a:lnTo>
                  <a:lnTo>
                    <a:pt x="1498492" y="546576"/>
                  </a:lnTo>
                  <a:lnTo>
                    <a:pt x="1539483" y="572889"/>
                  </a:lnTo>
                  <a:lnTo>
                    <a:pt x="1577339" y="603250"/>
                  </a:lnTo>
                  <a:lnTo>
                    <a:pt x="1615798" y="641319"/>
                  </a:lnTo>
                  <a:lnTo>
                    <a:pt x="1648333" y="681505"/>
                  </a:lnTo>
                  <a:lnTo>
                    <a:pt x="1674948" y="723811"/>
                  </a:lnTo>
                  <a:lnTo>
                    <a:pt x="1695644" y="768238"/>
                  </a:lnTo>
                  <a:lnTo>
                    <a:pt x="1710425" y="814790"/>
                  </a:lnTo>
                  <a:lnTo>
                    <a:pt x="1719291" y="863467"/>
                  </a:lnTo>
                  <a:lnTo>
                    <a:pt x="1722247" y="914273"/>
                  </a:lnTo>
                  <a:lnTo>
                    <a:pt x="1718970" y="965649"/>
                  </a:lnTo>
                  <a:lnTo>
                    <a:pt x="1709140" y="1015239"/>
                  </a:lnTo>
                  <a:lnTo>
                    <a:pt x="1692757" y="1063055"/>
                  </a:lnTo>
                  <a:lnTo>
                    <a:pt x="1669821" y="1109109"/>
                  </a:lnTo>
                  <a:lnTo>
                    <a:pt x="1640331" y="1153414"/>
                  </a:lnTo>
                  <a:lnTo>
                    <a:pt x="1605891" y="1191438"/>
                  </a:lnTo>
                  <a:lnTo>
                    <a:pt x="1549813" y="1244552"/>
                  </a:lnTo>
                  <a:lnTo>
                    <a:pt x="1513661" y="1276768"/>
                  </a:lnTo>
                  <a:lnTo>
                    <a:pt x="1472099" y="1312756"/>
                  </a:lnTo>
                  <a:lnTo>
                    <a:pt x="1425128" y="1352517"/>
                  </a:lnTo>
                  <a:lnTo>
                    <a:pt x="1372747" y="1396049"/>
                  </a:lnTo>
                  <a:lnTo>
                    <a:pt x="1314957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29" y="1882450"/>
                  </a:lnTo>
                  <a:lnTo>
                    <a:pt x="916025" y="1925420"/>
                  </a:lnTo>
                  <a:lnTo>
                    <a:pt x="901455" y="1970790"/>
                  </a:lnTo>
                  <a:lnTo>
                    <a:pt x="889121" y="2018563"/>
                  </a:lnTo>
                  <a:lnTo>
                    <a:pt x="879024" y="2068738"/>
                  </a:lnTo>
                  <a:lnTo>
                    <a:pt x="871168" y="2121318"/>
                  </a:lnTo>
                  <a:lnTo>
                    <a:pt x="865553" y="2176303"/>
                  </a:lnTo>
                  <a:lnTo>
                    <a:pt x="862183" y="2233694"/>
                  </a:lnTo>
                  <a:lnTo>
                    <a:pt x="861059" y="2293493"/>
                  </a:lnTo>
                  <a:lnTo>
                    <a:pt x="861202" y="2312705"/>
                  </a:lnTo>
                  <a:lnTo>
                    <a:pt x="861631" y="2343848"/>
                  </a:lnTo>
                  <a:lnTo>
                    <a:pt x="862345" y="2386897"/>
                  </a:lnTo>
                  <a:lnTo>
                    <a:pt x="863346" y="2441829"/>
                  </a:lnTo>
                  <a:lnTo>
                    <a:pt x="1427860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2"/>
                  </a:lnTo>
                  <a:lnTo>
                    <a:pt x="1768693" y="1777390"/>
                  </a:lnTo>
                  <a:lnTo>
                    <a:pt x="1819042" y="1734195"/>
                  </a:lnTo>
                  <a:lnTo>
                    <a:pt x="1866689" y="1692357"/>
                  </a:lnTo>
                  <a:lnTo>
                    <a:pt x="1911635" y="1651876"/>
                  </a:lnTo>
                  <a:lnTo>
                    <a:pt x="1953880" y="1612751"/>
                  </a:lnTo>
                  <a:lnTo>
                    <a:pt x="1993425" y="1574984"/>
                  </a:lnTo>
                  <a:lnTo>
                    <a:pt x="2030269" y="1538573"/>
                  </a:lnTo>
                  <a:lnTo>
                    <a:pt x="2064413" y="1503519"/>
                  </a:lnTo>
                  <a:lnTo>
                    <a:pt x="2095858" y="1469822"/>
                  </a:lnTo>
                  <a:lnTo>
                    <a:pt x="2124603" y="1437481"/>
                  </a:lnTo>
                  <a:lnTo>
                    <a:pt x="2150649" y="1406498"/>
                  </a:lnTo>
                  <a:lnTo>
                    <a:pt x="2194644" y="1348601"/>
                  </a:lnTo>
                  <a:lnTo>
                    <a:pt x="2239871" y="1275385"/>
                  </a:lnTo>
                  <a:lnTo>
                    <a:pt x="2263507" y="1228393"/>
                  </a:lnTo>
                  <a:lnTo>
                    <a:pt x="2283502" y="1180713"/>
                  </a:lnTo>
                  <a:lnTo>
                    <a:pt x="2299858" y="1132347"/>
                  </a:lnTo>
                  <a:lnTo>
                    <a:pt x="2312577" y="1083297"/>
                  </a:lnTo>
                  <a:lnTo>
                    <a:pt x="2321661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09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3" y="853"/>
                  </a:lnTo>
                  <a:lnTo>
                    <a:pt x="1049278" y="3415"/>
                  </a:lnTo>
                  <a:lnTo>
                    <a:pt x="995722" y="7684"/>
                  </a:lnTo>
                  <a:lnTo>
                    <a:pt x="943376" y="13660"/>
                  </a:lnTo>
                  <a:lnTo>
                    <a:pt x="892238" y="21345"/>
                  </a:lnTo>
                  <a:lnTo>
                    <a:pt x="842311" y="30738"/>
                  </a:lnTo>
                  <a:lnTo>
                    <a:pt x="793592" y="41839"/>
                  </a:lnTo>
                  <a:lnTo>
                    <a:pt x="746084" y="54649"/>
                  </a:lnTo>
                  <a:lnTo>
                    <a:pt x="699785" y="69167"/>
                  </a:lnTo>
                  <a:lnTo>
                    <a:pt x="654697" y="85393"/>
                  </a:lnTo>
                  <a:lnTo>
                    <a:pt x="610819" y="103329"/>
                  </a:lnTo>
                  <a:lnTo>
                    <a:pt x="568150" y="122973"/>
                  </a:lnTo>
                  <a:lnTo>
                    <a:pt x="526693" y="144326"/>
                  </a:lnTo>
                  <a:lnTo>
                    <a:pt x="486446" y="167389"/>
                  </a:lnTo>
                  <a:lnTo>
                    <a:pt x="447409" y="192160"/>
                  </a:lnTo>
                  <a:lnTo>
                    <a:pt x="409584" y="218642"/>
                  </a:lnTo>
                  <a:lnTo>
                    <a:pt x="372969" y="246832"/>
                  </a:lnTo>
                  <a:lnTo>
                    <a:pt x="337565" y="276733"/>
                  </a:lnTo>
                  <a:lnTo>
                    <a:pt x="299524" y="311777"/>
                  </a:lnTo>
                  <a:lnTo>
                    <a:pt x="263741" y="347759"/>
                  </a:lnTo>
                  <a:lnTo>
                    <a:pt x="230217" y="384677"/>
                  </a:lnTo>
                  <a:lnTo>
                    <a:pt x="198953" y="422532"/>
                  </a:lnTo>
                  <a:lnTo>
                    <a:pt x="169948" y="461324"/>
                  </a:lnTo>
                  <a:lnTo>
                    <a:pt x="143202" y="501051"/>
                  </a:lnTo>
                  <a:lnTo>
                    <a:pt x="118715" y="541713"/>
                  </a:lnTo>
                  <a:lnTo>
                    <a:pt x="96488" y="583311"/>
                  </a:lnTo>
                  <a:lnTo>
                    <a:pt x="76519" y="625843"/>
                  </a:lnTo>
                  <a:lnTo>
                    <a:pt x="58810" y="669309"/>
                  </a:lnTo>
                  <a:lnTo>
                    <a:pt x="43361" y="713709"/>
                  </a:lnTo>
                  <a:lnTo>
                    <a:pt x="30170" y="759043"/>
                  </a:lnTo>
                  <a:lnTo>
                    <a:pt x="19239" y="805310"/>
                  </a:lnTo>
                  <a:lnTo>
                    <a:pt x="10566" y="852509"/>
                  </a:lnTo>
                  <a:lnTo>
                    <a:pt x="4153" y="900641"/>
                  </a:lnTo>
                  <a:lnTo>
                    <a:pt x="0" y="949706"/>
                  </a:lnTo>
                  <a:lnTo>
                    <a:pt x="571119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1" y="608838"/>
                  </a:lnTo>
                  <a:lnTo>
                    <a:pt x="826671" y="580488"/>
                  </a:lnTo>
                  <a:lnTo>
                    <a:pt x="864940" y="555471"/>
                  </a:lnTo>
                  <a:lnTo>
                    <a:pt x="905128" y="533785"/>
                  </a:lnTo>
                  <a:lnTo>
                    <a:pt x="947236" y="515433"/>
                  </a:lnTo>
                  <a:lnTo>
                    <a:pt x="991263" y="500415"/>
                  </a:lnTo>
                  <a:lnTo>
                    <a:pt x="1037208" y="488733"/>
                  </a:lnTo>
                  <a:lnTo>
                    <a:pt x="1085073" y="480387"/>
                  </a:lnTo>
                  <a:lnTo>
                    <a:pt x="1134857" y="475379"/>
                  </a:lnTo>
                  <a:lnTo>
                    <a:pt x="1186560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44"/>
                  </a:lnTo>
                  <a:lnTo>
                    <a:pt x="1485392" y="3278644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622706" y="1725294"/>
            <a:ext cx="6644640" cy="2463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1156335">
              <a:lnSpc>
                <a:spcPct val="100000"/>
              </a:lnSpc>
              <a:spcBef>
                <a:spcPts val="95"/>
              </a:spcBef>
            </a:pPr>
            <a:r>
              <a:rPr dirty="0" sz="4000" spc="-325">
                <a:solidFill>
                  <a:srgbClr val="585858"/>
                </a:solidFill>
                <a:latin typeface="Arial Black"/>
                <a:cs typeface="Arial Black"/>
              </a:rPr>
              <a:t>Ondersteuning</a:t>
            </a:r>
            <a:r>
              <a:rPr dirty="0" sz="4000" spc="-15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440">
                <a:solidFill>
                  <a:srgbClr val="585858"/>
                </a:solidFill>
                <a:latin typeface="Arial Black"/>
                <a:cs typeface="Arial Black"/>
              </a:rPr>
              <a:t>van</a:t>
            </a:r>
            <a:r>
              <a:rPr dirty="0" sz="4000" spc="-21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360">
                <a:solidFill>
                  <a:srgbClr val="585858"/>
                </a:solidFill>
                <a:latin typeface="Arial Black"/>
                <a:cs typeface="Arial Black"/>
              </a:rPr>
              <a:t>het </a:t>
            </a:r>
            <a:r>
              <a:rPr dirty="0" sz="4000" spc="-340">
                <a:solidFill>
                  <a:srgbClr val="585858"/>
                </a:solidFill>
                <a:latin typeface="Arial Black"/>
                <a:cs typeface="Arial Black"/>
              </a:rPr>
              <a:t>gebruik</a:t>
            </a:r>
            <a:r>
              <a:rPr dirty="0" sz="4000" spc="-18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440">
                <a:solidFill>
                  <a:srgbClr val="585858"/>
                </a:solidFill>
                <a:latin typeface="Arial Black"/>
                <a:cs typeface="Arial Black"/>
              </a:rPr>
              <a:t>van</a:t>
            </a:r>
            <a:r>
              <a:rPr dirty="0" sz="4000" spc="-21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365">
                <a:solidFill>
                  <a:srgbClr val="585858"/>
                </a:solidFill>
                <a:latin typeface="Arial Black"/>
                <a:cs typeface="Arial Black"/>
              </a:rPr>
              <a:t>digitale</a:t>
            </a:r>
            <a:endParaRPr sz="4000">
              <a:latin typeface="Arial Black"/>
              <a:cs typeface="Arial Black"/>
            </a:endParaRPr>
          </a:p>
          <a:p>
            <a:pPr marL="38100" marR="30480">
              <a:lnSpc>
                <a:spcPct val="100000"/>
              </a:lnSpc>
            </a:pPr>
            <a:r>
              <a:rPr dirty="0" sz="4000" spc="-305">
                <a:solidFill>
                  <a:srgbClr val="585858"/>
                </a:solidFill>
                <a:latin typeface="Arial Black"/>
                <a:cs typeface="Arial Black"/>
              </a:rPr>
              <a:t>hulpm</a:t>
            </a:r>
            <a:r>
              <a:rPr dirty="0" sz="4000" spc="-740">
                <a:solidFill>
                  <a:srgbClr val="585858"/>
                </a:solidFill>
                <a:latin typeface="Arial Black"/>
                <a:cs typeface="Arial Black"/>
              </a:rPr>
              <a:t>i</a:t>
            </a:r>
            <a:r>
              <a:rPr dirty="0" baseline="125000" sz="900" spc="-40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4000" spc="-305">
                <a:solidFill>
                  <a:srgbClr val="585858"/>
                </a:solidFill>
                <a:latin typeface="Arial Black"/>
                <a:cs typeface="Arial Black"/>
              </a:rPr>
              <a:t>ddel</a:t>
            </a:r>
            <a:r>
              <a:rPr dirty="0" sz="4000" spc="-285">
                <a:solidFill>
                  <a:srgbClr val="585858"/>
                </a:solidFill>
                <a:latin typeface="Arial Black"/>
                <a:cs typeface="Arial Black"/>
              </a:rPr>
              <a:t>e</a:t>
            </a:r>
            <a:r>
              <a:rPr dirty="0" sz="4000" spc="-305">
                <a:solidFill>
                  <a:srgbClr val="585858"/>
                </a:solidFill>
                <a:latin typeface="Arial Black"/>
                <a:cs typeface="Arial Black"/>
              </a:rPr>
              <a:t>n:</a:t>
            </a:r>
            <a:r>
              <a:rPr dirty="0" sz="4000" spc="-15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>
                <a:solidFill>
                  <a:srgbClr val="585858"/>
                </a:solidFill>
                <a:latin typeface="Arial Black"/>
                <a:cs typeface="Arial Black"/>
              </a:rPr>
              <a:t>Wat</a:t>
            </a:r>
            <a:r>
              <a:rPr dirty="0" sz="4000" spc="-21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360">
                <a:solidFill>
                  <a:srgbClr val="585858"/>
                </a:solidFill>
                <a:latin typeface="Arial Black"/>
                <a:cs typeface="Arial Black"/>
              </a:rPr>
              <a:t>je</a:t>
            </a:r>
            <a:r>
              <a:rPr dirty="0" sz="4000" spc="-204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300">
                <a:solidFill>
                  <a:srgbClr val="585858"/>
                </a:solidFill>
                <a:latin typeface="Arial Black"/>
                <a:cs typeface="Arial Black"/>
              </a:rPr>
              <a:t>moet </a:t>
            </a:r>
            <a:r>
              <a:rPr dirty="0" sz="4000" spc="-445">
                <a:solidFill>
                  <a:srgbClr val="585858"/>
                </a:solidFill>
                <a:latin typeface="Arial Black"/>
                <a:cs typeface="Arial Black"/>
              </a:rPr>
              <a:t>weten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2960"/>
            </a:xfrm>
            <a:custGeom>
              <a:avLst/>
              <a:gdLst/>
              <a:ahLst/>
              <a:cxnLst/>
              <a:rect l="l" t="t" r="r" b="b"/>
              <a:pathLst>
                <a:path w="9144000" h="822960">
                  <a:moveTo>
                    <a:pt x="0" y="822959"/>
                  </a:moveTo>
                  <a:lnTo>
                    <a:pt x="9144000" y="82295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2959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2959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452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0"/>
              <a:t>Geschikte</a:t>
            </a:r>
            <a:r>
              <a:rPr dirty="0" spc="-80"/>
              <a:t> </a:t>
            </a:r>
            <a:r>
              <a:rPr dirty="0" spc="-229"/>
              <a:t>digitale</a:t>
            </a:r>
            <a:r>
              <a:rPr dirty="0" spc="-60"/>
              <a:t> </a:t>
            </a:r>
            <a:r>
              <a:rPr dirty="0" spc="-215"/>
              <a:t>hulpmiddelen</a:t>
            </a:r>
            <a:r>
              <a:rPr dirty="0" spc="-25"/>
              <a:t> </a:t>
            </a:r>
            <a:r>
              <a:rPr dirty="0" spc="-270"/>
              <a:t>selecteren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425952" y="0"/>
            <a:ext cx="5718175" cy="5143500"/>
            <a:chOff x="3425952" y="0"/>
            <a:chExt cx="5718175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5952" y="0"/>
              <a:ext cx="5718047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407023" y="1367536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0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2"/>
                  </a:lnTo>
                  <a:lnTo>
                    <a:pt x="1719097" y="965599"/>
                  </a:lnTo>
                  <a:lnTo>
                    <a:pt x="1709267" y="1015176"/>
                  </a:lnTo>
                  <a:lnTo>
                    <a:pt x="1692884" y="1062991"/>
                  </a:lnTo>
                  <a:lnTo>
                    <a:pt x="1669948" y="1109032"/>
                  </a:lnTo>
                  <a:lnTo>
                    <a:pt x="1640458" y="1153287"/>
                  </a:lnTo>
                  <a:lnTo>
                    <a:pt x="1606017" y="1191378"/>
                  </a:lnTo>
                  <a:lnTo>
                    <a:pt x="1549929" y="1244531"/>
                  </a:lnTo>
                  <a:lnTo>
                    <a:pt x="1513766" y="1276757"/>
                  </a:lnTo>
                  <a:lnTo>
                    <a:pt x="1472188" y="1312751"/>
                  </a:lnTo>
                  <a:lnTo>
                    <a:pt x="1425195" y="1352515"/>
                  </a:lnTo>
                  <a:lnTo>
                    <a:pt x="1372785" y="1396049"/>
                  </a:lnTo>
                  <a:lnTo>
                    <a:pt x="1314957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6" y="2293492"/>
                  </a:lnTo>
                  <a:lnTo>
                    <a:pt x="861327" y="2312705"/>
                  </a:lnTo>
                  <a:lnTo>
                    <a:pt x="861742" y="2343848"/>
                  </a:lnTo>
                  <a:lnTo>
                    <a:pt x="862419" y="2386897"/>
                  </a:lnTo>
                  <a:lnTo>
                    <a:pt x="863346" y="2441829"/>
                  </a:lnTo>
                  <a:lnTo>
                    <a:pt x="1427860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1"/>
                  </a:lnTo>
                  <a:lnTo>
                    <a:pt x="1768695" y="1777390"/>
                  </a:lnTo>
                  <a:lnTo>
                    <a:pt x="1819049" y="1734194"/>
                  </a:lnTo>
                  <a:lnTo>
                    <a:pt x="1866704" y="1692356"/>
                  </a:lnTo>
                  <a:lnTo>
                    <a:pt x="1911660" y="1651873"/>
                  </a:lnTo>
                  <a:lnTo>
                    <a:pt x="1953917" y="1612745"/>
                  </a:lnTo>
                  <a:lnTo>
                    <a:pt x="1993475" y="1574974"/>
                  </a:lnTo>
                  <a:lnTo>
                    <a:pt x="2030333" y="1538557"/>
                  </a:lnTo>
                  <a:lnTo>
                    <a:pt x="2064490" y="1503495"/>
                  </a:lnTo>
                  <a:lnTo>
                    <a:pt x="2095948" y="1469788"/>
                  </a:lnTo>
                  <a:lnTo>
                    <a:pt x="2124705" y="1437435"/>
                  </a:lnTo>
                  <a:lnTo>
                    <a:pt x="2150761" y="1406436"/>
                  </a:lnTo>
                  <a:lnTo>
                    <a:pt x="2194769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708" y="580366"/>
                  </a:lnTo>
                  <a:lnTo>
                    <a:pt x="865006" y="555360"/>
                  </a:lnTo>
                  <a:lnTo>
                    <a:pt x="905213" y="533691"/>
                  </a:lnTo>
                  <a:lnTo>
                    <a:pt x="947330" y="515359"/>
                  </a:lnTo>
                  <a:lnTo>
                    <a:pt x="991357" y="500362"/>
                  </a:lnTo>
                  <a:lnTo>
                    <a:pt x="1037293" y="488700"/>
                  </a:lnTo>
                  <a:lnTo>
                    <a:pt x="1085139" y="480371"/>
                  </a:lnTo>
                  <a:lnTo>
                    <a:pt x="1134895" y="475375"/>
                  </a:lnTo>
                  <a:lnTo>
                    <a:pt x="1186560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59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22"/>
                  </a:moveTo>
                  <a:lnTo>
                    <a:pt x="863346" y="2656522"/>
                  </a:lnTo>
                  <a:lnTo>
                    <a:pt x="863346" y="3278606"/>
                  </a:lnTo>
                  <a:lnTo>
                    <a:pt x="1485392" y="3278606"/>
                  </a:lnTo>
                  <a:lnTo>
                    <a:pt x="1485392" y="265652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93522" y="1983104"/>
            <a:ext cx="5989320" cy="2540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Hoe</a:t>
            </a:r>
            <a:r>
              <a:rPr dirty="0" sz="3300" spc="-7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selecteer</a:t>
            </a:r>
            <a:r>
              <a:rPr dirty="0" sz="33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je</a:t>
            </a:r>
            <a:r>
              <a:rPr dirty="0" sz="3300" spc="-7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3300" spc="-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digitale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hulpmiddelen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die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het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best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voldoen</a:t>
            </a:r>
            <a:r>
              <a:rPr dirty="0" sz="3300" spc="-9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10" b="1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dirty="0" baseline="92592" sz="900" spc="-172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3300" spc="45" b="1">
                <a:solidFill>
                  <a:srgbClr val="3E3E3E"/>
                </a:solidFill>
                <a:latin typeface="Arial"/>
                <a:cs typeface="Arial"/>
              </a:rPr>
              <a:t>an</a:t>
            </a:r>
            <a:r>
              <a:rPr dirty="0" sz="33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3300" spc="-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leerbehoeften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van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ouderen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hun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levenskwaliteit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verbeteren?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922731"/>
            <a:ext cx="5014595" cy="3460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selecteren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digitale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hulpmiddelen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voor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ouderen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om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hun </a:t>
            </a:r>
            <a:r>
              <a:rPr dirty="0" sz="1400">
                <a:latin typeface="Arial"/>
                <a:cs typeface="Arial"/>
              </a:rPr>
              <a:t>leerproces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verbeteren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hun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levenskwaliteit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verhogen, </a:t>
            </a:r>
            <a:r>
              <a:rPr dirty="0" sz="1400">
                <a:latin typeface="Arial"/>
                <a:cs typeface="Arial"/>
              </a:rPr>
              <a:t>vereist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een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zorgvuldige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afweging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hun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specifieke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behoeften, </a:t>
            </a:r>
            <a:r>
              <a:rPr dirty="0" sz="1400">
                <a:latin typeface="Arial"/>
                <a:cs typeface="Arial"/>
              </a:rPr>
              <a:t>voorkeuren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mogelijkheden.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De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volgende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punten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moeten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overweging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worden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400" spc="-10" b="1">
                <a:latin typeface="Arial"/>
                <a:cs typeface="Arial"/>
              </a:rPr>
              <a:t>genomen: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SzPct val="128571"/>
              <a:buChar char="•"/>
              <a:tabLst>
                <a:tab pos="240665" algn="l"/>
              </a:tabLst>
            </a:pPr>
            <a:r>
              <a:rPr dirty="0" sz="1400" spc="-10">
                <a:latin typeface="Arial"/>
                <a:cs typeface="Arial"/>
              </a:rPr>
              <a:t>Gebruiksvriendelijke</a:t>
            </a:r>
            <a:r>
              <a:rPr dirty="0" sz="1400" spc="9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interface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SzPct val="128571"/>
              <a:buChar char="•"/>
              <a:tabLst>
                <a:tab pos="240665" algn="l"/>
              </a:tabLst>
            </a:pPr>
            <a:r>
              <a:rPr dirty="0" sz="1400" spc="-10">
                <a:latin typeface="Arial"/>
                <a:cs typeface="Arial"/>
              </a:rPr>
              <a:t>Toegankelijkheid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SzPct val="128571"/>
              <a:buChar char="•"/>
              <a:tabLst>
                <a:tab pos="240665" algn="l"/>
              </a:tabLst>
            </a:pPr>
            <a:r>
              <a:rPr dirty="0" sz="1400">
                <a:latin typeface="Arial"/>
                <a:cs typeface="Arial"/>
              </a:rPr>
              <a:t>Relevantie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voor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interesses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SzPct val="128571"/>
              <a:buChar char="•"/>
              <a:tabLst>
                <a:tab pos="240665" algn="l"/>
              </a:tabLst>
            </a:pPr>
            <a:r>
              <a:rPr dirty="0" sz="1400">
                <a:latin typeface="Arial"/>
                <a:cs typeface="Arial"/>
              </a:rPr>
              <a:t>Sociale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connectiviteit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SzPct val="128571"/>
              <a:buChar char="•"/>
              <a:tabLst>
                <a:tab pos="240665" algn="l"/>
              </a:tabLst>
            </a:pPr>
            <a:r>
              <a:rPr dirty="0" sz="1400">
                <a:latin typeface="Arial"/>
                <a:cs typeface="Arial"/>
              </a:rPr>
              <a:t>Apps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voor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gezondheid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welzijn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SzPct val="128571"/>
              <a:buChar char="•"/>
              <a:tabLst>
                <a:tab pos="240665" algn="l"/>
              </a:tabLst>
            </a:pPr>
            <a:r>
              <a:rPr dirty="0" sz="1400">
                <a:latin typeface="Arial"/>
                <a:cs typeface="Arial"/>
              </a:rPr>
              <a:t>Apparaten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voor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bewaking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op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afstand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72212" y="1466088"/>
            <a:ext cx="8839200" cy="3583304"/>
            <a:chOff x="172212" y="1466088"/>
            <a:chExt cx="8839200" cy="3583304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0980" y="4093462"/>
              <a:ext cx="1170431" cy="95554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466088"/>
              <a:ext cx="3133343" cy="262737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1802" y="11709"/>
            <a:ext cx="6640830" cy="7086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 spc="-110"/>
              <a:t>Hoe</a:t>
            </a:r>
            <a:r>
              <a:rPr dirty="0" sz="1600" spc="-40"/>
              <a:t> </a:t>
            </a:r>
            <a:r>
              <a:rPr dirty="0" sz="1600" spc="-175"/>
              <a:t>selecteer</a:t>
            </a:r>
            <a:r>
              <a:rPr dirty="0" sz="1600" spc="-5"/>
              <a:t> </a:t>
            </a:r>
            <a:r>
              <a:rPr dirty="0" sz="1600" spc="-150"/>
              <a:t>je</a:t>
            </a:r>
            <a:r>
              <a:rPr dirty="0" sz="1600" spc="-45"/>
              <a:t> </a:t>
            </a:r>
            <a:r>
              <a:rPr dirty="0" sz="1600" spc="-170"/>
              <a:t>de</a:t>
            </a:r>
            <a:r>
              <a:rPr dirty="0" sz="1600" spc="-40"/>
              <a:t> </a:t>
            </a:r>
            <a:r>
              <a:rPr dirty="0" sz="1600" spc="-150"/>
              <a:t>digitale</a:t>
            </a:r>
            <a:r>
              <a:rPr dirty="0" sz="1600" spc="-25"/>
              <a:t> </a:t>
            </a:r>
            <a:r>
              <a:rPr dirty="0" sz="1600" spc="-135"/>
              <a:t>hulpmiddelen</a:t>
            </a:r>
            <a:r>
              <a:rPr dirty="0" sz="1600" spc="10"/>
              <a:t> </a:t>
            </a:r>
            <a:r>
              <a:rPr dirty="0" sz="1600" spc="-150"/>
              <a:t>die</a:t>
            </a:r>
            <a:r>
              <a:rPr dirty="0" sz="1600" spc="-45"/>
              <a:t> </a:t>
            </a:r>
            <a:r>
              <a:rPr dirty="0" sz="1600" spc="-145"/>
              <a:t>het</a:t>
            </a:r>
            <a:r>
              <a:rPr dirty="0" sz="1600" spc="-35"/>
              <a:t> </a:t>
            </a:r>
            <a:r>
              <a:rPr dirty="0" sz="1600" spc="-185"/>
              <a:t>best</a:t>
            </a:r>
            <a:r>
              <a:rPr dirty="0" sz="1600" spc="-30"/>
              <a:t> </a:t>
            </a:r>
            <a:r>
              <a:rPr dirty="0" sz="1600" spc="-150"/>
              <a:t>voldoen</a:t>
            </a:r>
            <a:r>
              <a:rPr dirty="0" sz="1600" spc="-30"/>
              <a:t> </a:t>
            </a:r>
            <a:r>
              <a:rPr dirty="0" sz="1600" spc="-200"/>
              <a:t>aan</a:t>
            </a:r>
            <a:r>
              <a:rPr dirty="0" sz="1600" spc="-45"/>
              <a:t> </a:t>
            </a:r>
            <a:r>
              <a:rPr dirty="0" sz="1600" spc="-40"/>
              <a:t>de </a:t>
            </a:r>
            <a:r>
              <a:rPr dirty="0" sz="1600" spc="-140"/>
              <a:t>leerbehoeften</a:t>
            </a:r>
            <a:r>
              <a:rPr dirty="0" sz="1600" spc="-10"/>
              <a:t> </a:t>
            </a:r>
            <a:r>
              <a:rPr dirty="0" sz="1600" spc="-180"/>
              <a:t>van</a:t>
            </a:r>
            <a:r>
              <a:rPr dirty="0" sz="1600" spc="-60"/>
              <a:t> </a:t>
            </a:r>
            <a:r>
              <a:rPr dirty="0" sz="1600" spc="-140"/>
              <a:t>ouderen</a:t>
            </a:r>
            <a:r>
              <a:rPr dirty="0" sz="1600" spc="-40"/>
              <a:t> </a:t>
            </a:r>
            <a:r>
              <a:rPr dirty="0" sz="1600" spc="-175"/>
              <a:t>en</a:t>
            </a:r>
            <a:r>
              <a:rPr dirty="0" sz="1600" spc="-45"/>
              <a:t> </a:t>
            </a:r>
            <a:r>
              <a:rPr dirty="0" sz="1600" spc="-145"/>
              <a:t>hun</a:t>
            </a:r>
            <a:r>
              <a:rPr dirty="0" sz="1600" spc="-70"/>
              <a:t> </a:t>
            </a:r>
            <a:r>
              <a:rPr dirty="0" sz="1600" spc="-160"/>
              <a:t>levenskwaliteit</a:t>
            </a:r>
            <a:r>
              <a:rPr dirty="0" sz="1600" spc="-10"/>
              <a:t> </a:t>
            </a:r>
            <a:r>
              <a:rPr dirty="0" sz="1600" spc="-50"/>
              <a:t>verbeteren?</a:t>
            </a:r>
            <a:endParaRPr sz="16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Gebruiksvriendelijke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interface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1143380"/>
            <a:ext cx="4809490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206375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Kies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hulpmiddelen met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eenvoudige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en </a:t>
            </a:r>
            <a:r>
              <a:rPr dirty="0" sz="1800">
                <a:latin typeface="Arial"/>
                <a:cs typeface="Arial"/>
              </a:rPr>
              <a:t>intuïtieve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interfaces.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Veel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zijn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niet </a:t>
            </a:r>
            <a:r>
              <a:rPr dirty="0" sz="1800">
                <a:latin typeface="Arial"/>
                <a:cs typeface="Arial"/>
              </a:rPr>
              <a:t>bekend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met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technologie,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dus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een </a:t>
            </a:r>
            <a:r>
              <a:rPr dirty="0" sz="1800" spc="-10">
                <a:latin typeface="Arial"/>
                <a:cs typeface="Arial"/>
              </a:rPr>
              <a:t>gebruiksvriendelijke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interface is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cruciaal.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Zoek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naar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hulpmiddelen met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grote, </a:t>
            </a:r>
            <a:r>
              <a:rPr dirty="0" sz="1800">
                <a:latin typeface="Arial"/>
                <a:cs typeface="Arial"/>
              </a:rPr>
              <a:t>duidelijke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knoppen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tekst,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een </a:t>
            </a:r>
            <a:r>
              <a:rPr dirty="0" sz="1800">
                <a:latin typeface="Arial"/>
                <a:cs typeface="Arial"/>
              </a:rPr>
              <a:t>minimalistisch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ontwerp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verwarring</a:t>
            </a:r>
            <a:r>
              <a:rPr dirty="0" sz="1800" spc="-25">
                <a:latin typeface="Arial"/>
                <a:cs typeface="Arial"/>
              </a:rPr>
              <a:t> te </a:t>
            </a:r>
            <a:r>
              <a:rPr dirty="0" sz="1800">
                <a:latin typeface="Arial"/>
                <a:cs typeface="Arial"/>
              </a:rPr>
              <a:t>voorkomen.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Overweeg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tablet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een </a:t>
            </a:r>
            <a:r>
              <a:rPr dirty="0" sz="1800">
                <a:latin typeface="Arial"/>
                <a:cs typeface="Arial"/>
              </a:rPr>
              <a:t>pc/laptop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beste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past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bij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leerbehoeften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0">
                <a:latin typeface="Arial"/>
                <a:cs typeface="Arial"/>
              </a:rPr>
              <a:t> oudere.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2078" y="1271186"/>
            <a:ext cx="3146939" cy="174922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25">
                <a:solidFill>
                  <a:srgbClr val="379C73"/>
                </a:solidFill>
              </a:rPr>
              <a:t>Toegankelijkheid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1524380"/>
            <a:ext cx="7312659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206375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Geef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voorkeur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aan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hulpmiddelen met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ingebouwde toegankelijkheidsfuncties,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zoals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instelbare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tekstgrootte,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opties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met </a:t>
            </a:r>
            <a:r>
              <a:rPr dirty="0" sz="1800">
                <a:latin typeface="Arial"/>
                <a:cs typeface="Arial"/>
              </a:rPr>
              <a:t>hoog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contrast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spraakopdrachten.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Deze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functies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kunnen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mensen </a:t>
            </a:r>
            <a:r>
              <a:rPr dirty="0" sz="1800">
                <a:latin typeface="Arial"/>
                <a:cs typeface="Arial"/>
              </a:rPr>
              <a:t>met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visuele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motorische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beperkingen</a:t>
            </a:r>
            <a:r>
              <a:rPr dirty="0" sz="1800" spc="-10">
                <a:latin typeface="Arial"/>
                <a:cs typeface="Arial"/>
              </a:rPr>
              <a:t> helpen.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Functies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webtoegankelijkheid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komen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ook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mensen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situaties </a:t>
            </a:r>
            <a:r>
              <a:rPr dirty="0" sz="1800">
                <a:latin typeface="Arial"/>
                <a:cs typeface="Arial"/>
              </a:rPr>
              <a:t>ten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goede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zich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richten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op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inclusief ontwerp,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ervoor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zorgen </a:t>
            </a:r>
            <a:r>
              <a:rPr dirty="0" sz="1800">
                <a:latin typeface="Arial"/>
                <a:cs typeface="Arial"/>
              </a:rPr>
              <a:t>dat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webontwerp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technisch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functioneel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bruikbaar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voor </a:t>
            </a:r>
            <a:r>
              <a:rPr dirty="0" sz="1800">
                <a:latin typeface="Arial"/>
                <a:cs typeface="Arial"/>
              </a:rPr>
              <a:t>mensen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beperking.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83360"/>
            <a:ext cx="5038725" cy="3714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165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Identificeer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hulpmiddelen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aansluiten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bij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 </a:t>
            </a:r>
            <a:r>
              <a:rPr dirty="0" sz="1800">
                <a:latin typeface="Arial"/>
                <a:cs typeface="Arial"/>
              </a:rPr>
              <a:t>interesses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hobby's van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persoon.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12700" marR="110489">
              <a:lnSpc>
                <a:spcPct val="100000"/>
              </a:lnSpc>
            </a:pPr>
            <a:r>
              <a:rPr dirty="0" sz="1600" b="1" i="1">
                <a:latin typeface="Arial"/>
                <a:cs typeface="Arial"/>
              </a:rPr>
              <a:t>Voorbeeld</a:t>
            </a:r>
            <a:r>
              <a:rPr dirty="0" sz="1600" i="1">
                <a:latin typeface="Arial"/>
                <a:cs typeface="Arial"/>
              </a:rPr>
              <a:t>;</a:t>
            </a:r>
            <a:r>
              <a:rPr dirty="0" sz="1600" spc="-2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Uw</a:t>
            </a:r>
            <a:r>
              <a:rPr dirty="0" sz="1600" spc="-4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klant</a:t>
            </a:r>
            <a:r>
              <a:rPr dirty="0" sz="1600" spc="-3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is</a:t>
            </a:r>
            <a:r>
              <a:rPr dirty="0" sz="1600" spc="-5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geïnteresseerd</a:t>
            </a:r>
            <a:r>
              <a:rPr dirty="0" sz="1600" spc="-1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in</a:t>
            </a:r>
            <a:r>
              <a:rPr dirty="0" sz="1600" spc="-40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digitale</a:t>
            </a:r>
            <a:r>
              <a:rPr dirty="0" sz="1600" spc="-10" i="1">
                <a:latin typeface="Arial"/>
                <a:cs typeface="Arial"/>
              </a:rPr>
              <a:t> beeldbewerking.</a:t>
            </a:r>
            <a:r>
              <a:rPr dirty="0" sz="1600" spc="-3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Voor</a:t>
            </a:r>
            <a:r>
              <a:rPr dirty="0" sz="1600" spc="-1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dit</a:t>
            </a:r>
            <a:r>
              <a:rPr dirty="0" sz="1600" spc="-2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doel</a:t>
            </a:r>
            <a:r>
              <a:rPr dirty="0" sz="1600" spc="-1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is</a:t>
            </a:r>
            <a:r>
              <a:rPr dirty="0" sz="1600" spc="-3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een</a:t>
            </a:r>
            <a:r>
              <a:rPr dirty="0" sz="1600" spc="-2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pc/laptop</a:t>
            </a:r>
            <a:r>
              <a:rPr dirty="0" sz="1600" spc="-10" i="1">
                <a:latin typeface="Arial"/>
                <a:cs typeface="Arial"/>
              </a:rPr>
              <a:t> wellicht </a:t>
            </a:r>
            <a:r>
              <a:rPr dirty="0" sz="1600" i="1">
                <a:latin typeface="Arial"/>
                <a:cs typeface="Arial"/>
              </a:rPr>
              <a:t>een</a:t>
            </a:r>
            <a:r>
              <a:rPr dirty="0" sz="1600" spc="-4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geschikter</a:t>
            </a:r>
            <a:r>
              <a:rPr dirty="0" sz="1600" spc="-4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hulpmiddel</a:t>
            </a:r>
            <a:r>
              <a:rPr dirty="0" sz="1600" spc="-4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dan</a:t>
            </a:r>
            <a:r>
              <a:rPr dirty="0" sz="1600" spc="-2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een</a:t>
            </a:r>
            <a:r>
              <a:rPr dirty="0" sz="1600" spc="-4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tablet,</a:t>
            </a:r>
            <a:r>
              <a:rPr dirty="0" sz="1600" spc="-3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omdat </a:t>
            </a:r>
            <a:r>
              <a:rPr dirty="0" sz="1600" spc="-25" i="1">
                <a:latin typeface="Arial"/>
                <a:cs typeface="Arial"/>
              </a:rPr>
              <a:t>de </a:t>
            </a:r>
            <a:r>
              <a:rPr dirty="0" sz="1600" i="1">
                <a:latin typeface="Arial"/>
                <a:cs typeface="Arial"/>
              </a:rPr>
              <a:t>gebruiker</a:t>
            </a:r>
            <a:r>
              <a:rPr dirty="0" sz="1600" spc="-3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kleine</a:t>
            </a:r>
            <a:r>
              <a:rPr dirty="0" sz="1600" spc="-6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functies</a:t>
            </a:r>
            <a:r>
              <a:rPr dirty="0" sz="1600" spc="-4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in</a:t>
            </a:r>
            <a:r>
              <a:rPr dirty="0" sz="1600" spc="-4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een</a:t>
            </a:r>
            <a:r>
              <a:rPr dirty="0" sz="1600" spc="-4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bewerkingsmenu</a:t>
            </a:r>
            <a:r>
              <a:rPr dirty="0" sz="1600" spc="-30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beter </a:t>
            </a:r>
            <a:r>
              <a:rPr dirty="0" sz="1600" i="1">
                <a:latin typeface="Arial"/>
                <a:cs typeface="Arial"/>
              </a:rPr>
              <a:t>kan</a:t>
            </a:r>
            <a:r>
              <a:rPr dirty="0" sz="1600" spc="-4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selecteren</a:t>
            </a:r>
            <a:r>
              <a:rPr dirty="0" sz="1600" spc="-4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met</a:t>
            </a:r>
            <a:r>
              <a:rPr dirty="0" sz="1600" spc="-1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een</a:t>
            </a:r>
            <a:r>
              <a:rPr dirty="0" sz="1600" spc="-40" i="1">
                <a:latin typeface="Arial"/>
                <a:cs typeface="Arial"/>
              </a:rPr>
              <a:t> </a:t>
            </a:r>
            <a:r>
              <a:rPr dirty="0" sz="1600" spc="-20" i="1">
                <a:latin typeface="Arial"/>
                <a:cs typeface="Arial"/>
              </a:rPr>
              <a:t>muis.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6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gaat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educatieve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apps,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spelletjes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sociale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netwerkplatforms,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verbinden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van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technologie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met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bestaande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interesses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persoon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kan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betrokkenheid vergroten.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40">
                <a:solidFill>
                  <a:srgbClr val="379C73"/>
                </a:solidFill>
              </a:rPr>
              <a:t>Relevantie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interesses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1323" y="999744"/>
            <a:ext cx="2921507" cy="217779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48054"/>
            <a:ext cx="5587365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311150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Kies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tools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digitale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sociale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verbindingen </a:t>
            </a:r>
            <a:r>
              <a:rPr dirty="0" sz="1800">
                <a:latin typeface="Arial"/>
                <a:cs typeface="Arial"/>
              </a:rPr>
              <a:t>vergemakkelijken.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vereist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meestal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gebruik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communicatieplatform,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dus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kies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een </a:t>
            </a:r>
            <a:r>
              <a:rPr dirty="0" sz="1800" spc="-10">
                <a:latin typeface="Arial"/>
                <a:cs typeface="Arial"/>
              </a:rPr>
              <a:t>gebruiksvriendelijk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communicatieplatform.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Wat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geschikt is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senior,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niet </a:t>
            </a:r>
            <a:r>
              <a:rPr dirty="0" sz="1800">
                <a:latin typeface="Arial"/>
                <a:cs typeface="Arial"/>
              </a:rPr>
              <a:t>noodzakelijk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geschikt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andere.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Probeer </a:t>
            </a:r>
            <a:r>
              <a:rPr dirty="0" sz="1800">
                <a:latin typeface="Arial"/>
                <a:cs typeface="Arial"/>
              </a:rPr>
              <a:t>daarom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verschillende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communicatieplatforms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uit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om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meest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gebruiksvriendelijke match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vinden.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29209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Sociale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isolatie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veelvoorkomend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probleem</a:t>
            </a:r>
            <a:r>
              <a:rPr dirty="0" sz="1800" spc="-25">
                <a:latin typeface="Arial"/>
                <a:cs typeface="Arial"/>
              </a:rPr>
              <a:t> bij </a:t>
            </a:r>
            <a:r>
              <a:rPr dirty="0" sz="1800">
                <a:latin typeface="Arial"/>
                <a:cs typeface="Arial"/>
              </a:rPr>
              <a:t>senioren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digitale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hulpmiddelen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communicatie </a:t>
            </a:r>
            <a:r>
              <a:rPr dirty="0" sz="1800">
                <a:latin typeface="Arial"/>
                <a:cs typeface="Arial"/>
              </a:rPr>
              <a:t>met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vrienden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familie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mogelijk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maken,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kunnen </a:t>
            </a:r>
            <a:r>
              <a:rPr dirty="0" sz="1800">
                <a:latin typeface="Arial"/>
                <a:cs typeface="Arial"/>
              </a:rPr>
              <a:t>hun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levenskwaliteit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aanzienlijk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verbeteren.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70">
                <a:solidFill>
                  <a:srgbClr val="379C73"/>
                </a:solidFill>
              </a:rPr>
              <a:t>Sociale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connectiviteit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3452" y="1275588"/>
            <a:ext cx="2659379" cy="174040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82421"/>
            <a:ext cx="7274559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Overweeg tools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gericht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zijn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op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gezondheid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welzijn.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kunnen </a:t>
            </a:r>
            <a:r>
              <a:rPr dirty="0" sz="1800">
                <a:latin typeface="Arial"/>
                <a:cs typeface="Arial"/>
              </a:rPr>
              <a:t>apps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zijn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medicijnherinneringen,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trainingsroutines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of </a:t>
            </a:r>
            <a:r>
              <a:rPr dirty="0" sz="1800">
                <a:latin typeface="Arial"/>
                <a:cs typeface="Arial"/>
              </a:rPr>
              <a:t>ondersteuning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geestelijke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gezondheid.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169545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Technologie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kan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cruciale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rol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spelen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helpen</a:t>
            </a:r>
            <a:r>
              <a:rPr dirty="0" sz="1800" spc="-25">
                <a:latin typeface="Arial"/>
                <a:cs typeface="Arial"/>
              </a:rPr>
              <a:t> hun </a:t>
            </a:r>
            <a:r>
              <a:rPr dirty="0" sz="1800">
                <a:latin typeface="Arial"/>
                <a:cs typeface="Arial"/>
              </a:rPr>
              <a:t>gezondheid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effectief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beheren.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echter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belangrijk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app </a:t>
            </a:r>
            <a:r>
              <a:rPr dirty="0" sz="1800" spc="-10">
                <a:latin typeface="Arial"/>
                <a:cs typeface="Arial"/>
              </a:rPr>
              <a:t>gebruiksvriendelijk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daadwerkelijk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positieve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impact</a:t>
            </a:r>
            <a:r>
              <a:rPr dirty="0" sz="1800" spc="-25">
                <a:latin typeface="Arial"/>
                <a:cs typeface="Arial"/>
              </a:rPr>
              <a:t> te </a:t>
            </a:r>
            <a:r>
              <a:rPr dirty="0" sz="1800" spc="-10">
                <a:latin typeface="Arial"/>
                <a:cs typeface="Arial"/>
              </a:rPr>
              <a:t>hebben.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3175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Overweeg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senior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ondersteunen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bij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uitproberen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van </a:t>
            </a:r>
            <a:r>
              <a:rPr dirty="0" sz="1800">
                <a:latin typeface="Arial"/>
                <a:cs typeface="Arial"/>
              </a:rPr>
              <a:t>verschillende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apps,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zodat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hij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zij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klaar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staat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zich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technologische </a:t>
            </a:r>
            <a:r>
              <a:rPr dirty="0" sz="1800">
                <a:latin typeface="Arial"/>
                <a:cs typeface="Arial"/>
              </a:rPr>
              <a:t>problemen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voordoen.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Opmerking: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Module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2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&amp;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3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gaat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dieper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op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specifieke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digitale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tools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apps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9072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Apps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gezondheid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welzijn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95578"/>
            <a:ext cx="5916930" cy="3745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4610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kan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goed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idee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zijn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digitale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hulpmiddelen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te </a:t>
            </a:r>
            <a:r>
              <a:rPr dirty="0" sz="1800">
                <a:latin typeface="Arial"/>
                <a:cs typeface="Arial"/>
              </a:rPr>
              <a:t>verkennen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waarmee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gezondheidsparameters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van </a:t>
            </a:r>
            <a:r>
              <a:rPr dirty="0" sz="1800">
                <a:latin typeface="Arial"/>
                <a:cs typeface="Arial"/>
              </a:rPr>
              <a:t>ouderen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op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afstand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kunnen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worden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gecontroleerd.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Dit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kan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vooral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nuttig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zijn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mensen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graag </a:t>
            </a:r>
            <a:r>
              <a:rPr dirty="0" sz="1800">
                <a:latin typeface="Arial"/>
                <a:cs typeface="Arial"/>
              </a:rPr>
              <a:t>zelfstandiger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zelfredzamer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willen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zijn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gaat</a:t>
            </a:r>
            <a:r>
              <a:rPr dirty="0" sz="1800" spc="5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monitoren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gezondheid.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105410" indent="-292735">
              <a:lnSpc>
                <a:spcPct val="100000"/>
              </a:lnSpc>
              <a:spcBef>
                <a:spcPts val="5"/>
              </a:spcBef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Voor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verzorgers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zorgprofessionals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biedt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 </a:t>
            </a:r>
            <a:r>
              <a:rPr dirty="0" sz="1800">
                <a:latin typeface="Arial"/>
                <a:cs typeface="Arial"/>
              </a:rPr>
              <a:t>mogelijkheid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welzijn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op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afstand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te </a:t>
            </a:r>
            <a:r>
              <a:rPr dirty="0" sz="1800">
                <a:latin typeface="Arial"/>
                <a:cs typeface="Arial"/>
              </a:rPr>
              <a:t>volgen,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maar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toch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contact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blijven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nodig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is.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 marR="31877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Opmerking: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Module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&amp;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3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gaat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dieper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op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specifieke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digitale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tools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en </a:t>
            </a:r>
            <a:r>
              <a:rPr dirty="0" sz="1400" spc="-10">
                <a:latin typeface="Arial"/>
                <a:cs typeface="Arial"/>
              </a:rPr>
              <a:t>apps.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Apparaten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bewaking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op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afstand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5122" y="1251643"/>
            <a:ext cx="1543540" cy="1867616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752163"/>
            <a:ext cx="7975600" cy="23304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9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afronden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betrekking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tot;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Ouderen</a:t>
            </a:r>
            <a:r>
              <a:rPr dirty="0" sz="18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betrekken</a:t>
            </a:r>
            <a:r>
              <a:rPr dirty="0" sz="18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8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beslissingen</a:t>
            </a:r>
            <a:r>
              <a:rPr dirty="0" sz="18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8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zorgtechnologieën,</a:t>
            </a:r>
            <a:r>
              <a:rPr dirty="0" sz="18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8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beoordelen</a:t>
            </a:r>
            <a:r>
              <a:rPr dirty="0" sz="18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voorstellen</a:t>
            </a:r>
            <a:r>
              <a:rPr dirty="0" sz="18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8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juiste</a:t>
            </a:r>
            <a:r>
              <a:rPr dirty="0" sz="18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hulpmiddelen,</a:t>
            </a:r>
            <a:r>
              <a:rPr dirty="0" sz="1800" spc="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8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nadenken</a:t>
            </a:r>
            <a:r>
              <a:rPr dirty="0" sz="18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8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8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voordelen</a:t>
            </a:r>
            <a:r>
              <a:rPr dirty="0" sz="18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uitdagingen</a:t>
            </a:r>
            <a:r>
              <a:rPr dirty="0" sz="18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FFFFFF"/>
                </a:solidFill>
                <a:latin typeface="Arial"/>
                <a:cs typeface="Arial"/>
              </a:rPr>
              <a:t>van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hulpmiddelen</a:t>
            </a:r>
            <a:r>
              <a:rPr dirty="0" sz="1800" spc="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8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ouderen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ben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nu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beter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voorbereid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oudere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volwassenen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actief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ondersteunen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hun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beoordeling,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selectie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gebruik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hulpmiddelen en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media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hun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autonomie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versterken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hun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3183" y="351866"/>
            <a:ext cx="20751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Samenvatting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3079" y="3247644"/>
            <a:ext cx="557784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74623" y="2029155"/>
            <a:ext cx="4282440" cy="2677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Tijd </a:t>
            </a:r>
            <a:r>
              <a:rPr dirty="0" sz="5800" spc="-20" b="1">
                <a:solidFill>
                  <a:srgbClr val="3E3E3E"/>
                </a:solidFill>
                <a:latin typeface="Arial"/>
                <a:cs typeface="Arial"/>
              </a:rPr>
              <a:t>voor </a:t>
            </a:r>
            <a:r>
              <a:rPr dirty="0" sz="5800" b="1">
                <a:solidFill>
                  <a:srgbClr val="339966"/>
                </a:solidFill>
                <a:latin typeface="Arial"/>
                <a:cs typeface="Arial"/>
              </a:rPr>
              <a:t>Oefening </a:t>
            </a:r>
            <a:r>
              <a:rPr dirty="0" sz="5800" spc="-25" b="1">
                <a:solidFill>
                  <a:srgbClr val="339966"/>
                </a:solidFill>
                <a:latin typeface="Arial"/>
                <a:cs typeface="Arial"/>
              </a:rPr>
              <a:t>en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zelfreflectie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4322064"/>
              <a:ext cx="713231" cy="72694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0608" y="92709"/>
            <a:ext cx="647573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25"/>
              <a:t>Hoe</a:t>
            </a:r>
            <a:r>
              <a:rPr dirty="0" sz="1800" spc="-85"/>
              <a:t> </a:t>
            </a:r>
            <a:r>
              <a:rPr dirty="0" sz="1800" spc="-180"/>
              <a:t>kun</a:t>
            </a:r>
            <a:r>
              <a:rPr dirty="0" sz="1800" spc="-95"/>
              <a:t> </a:t>
            </a:r>
            <a:r>
              <a:rPr dirty="0" sz="1800" spc="-170"/>
              <a:t>je</a:t>
            </a:r>
            <a:r>
              <a:rPr dirty="0" sz="1800" spc="-80"/>
              <a:t> </a:t>
            </a:r>
            <a:r>
              <a:rPr dirty="0" sz="1800" spc="-155"/>
              <a:t>oudere</a:t>
            </a:r>
            <a:r>
              <a:rPr dirty="0" sz="1800" spc="-55"/>
              <a:t> </a:t>
            </a:r>
            <a:r>
              <a:rPr dirty="0" sz="1800" spc="-200"/>
              <a:t>mensen</a:t>
            </a:r>
            <a:r>
              <a:rPr dirty="0" sz="1800" spc="-100"/>
              <a:t> </a:t>
            </a:r>
            <a:r>
              <a:rPr dirty="0" sz="1800" spc="-165"/>
              <a:t>ondersteunen</a:t>
            </a:r>
            <a:r>
              <a:rPr dirty="0" sz="1800" spc="-75"/>
              <a:t> </a:t>
            </a:r>
            <a:r>
              <a:rPr dirty="0" sz="1800" spc="-135"/>
              <a:t>bij</a:t>
            </a:r>
            <a:r>
              <a:rPr dirty="0" sz="1800" spc="-65"/>
              <a:t> </a:t>
            </a:r>
            <a:r>
              <a:rPr dirty="0" sz="1800" spc="-155"/>
              <a:t>het</a:t>
            </a:r>
            <a:r>
              <a:rPr dirty="0" sz="1800" spc="-75"/>
              <a:t> </a:t>
            </a:r>
            <a:r>
              <a:rPr dirty="0" sz="1800" spc="-165"/>
              <a:t>gebruik</a:t>
            </a:r>
            <a:r>
              <a:rPr dirty="0" sz="1800" spc="-65"/>
              <a:t> </a:t>
            </a:r>
            <a:r>
              <a:rPr dirty="0" sz="1800" spc="-105"/>
              <a:t>van</a:t>
            </a:r>
            <a:endParaRPr sz="1800"/>
          </a:p>
        </p:txBody>
      </p:sp>
      <p:sp>
        <p:nvSpPr>
          <p:cNvPr id="8" name="object 8" descr=""/>
          <p:cNvSpPr txBox="1"/>
          <p:nvPr/>
        </p:nvSpPr>
        <p:spPr>
          <a:xfrm>
            <a:off x="400608" y="476758"/>
            <a:ext cx="8057515" cy="395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digitale</a:t>
            </a:r>
            <a:r>
              <a:rPr dirty="0" sz="18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5">
                <a:solidFill>
                  <a:srgbClr val="FFFFFF"/>
                </a:solidFill>
                <a:latin typeface="Arial Black"/>
                <a:cs typeface="Arial Black"/>
              </a:rPr>
              <a:t>hulpmiddelen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dirty="0" sz="18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 Black"/>
                <a:cs typeface="Arial Black"/>
              </a:rPr>
              <a:t>technologieën</a:t>
            </a:r>
            <a:endParaRPr sz="1800">
              <a:latin typeface="Arial Black"/>
              <a:cs typeface="Arial Black"/>
            </a:endParaRPr>
          </a:p>
          <a:p>
            <a:pPr marL="3077210" marR="288925">
              <a:lnSpc>
                <a:spcPct val="140100"/>
              </a:lnSpc>
              <a:spcBef>
                <a:spcPts val="1905"/>
              </a:spcBef>
            </a:pPr>
            <a:r>
              <a:rPr dirty="0" sz="1600">
                <a:latin typeface="Arial"/>
                <a:cs typeface="Arial"/>
              </a:rPr>
              <a:t>Levenslang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leren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wordt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steeds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belangrijker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om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bij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te </a:t>
            </a:r>
            <a:r>
              <a:rPr dirty="0" sz="1600">
                <a:latin typeface="Arial"/>
                <a:cs typeface="Arial"/>
              </a:rPr>
              <a:t>blijven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met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nieuwe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IT-</a:t>
            </a:r>
            <a:r>
              <a:rPr dirty="0" sz="1600">
                <a:latin typeface="Arial"/>
                <a:cs typeface="Arial"/>
              </a:rPr>
              <a:t>technologieën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25">
                <a:latin typeface="Arial"/>
                <a:cs typeface="Arial"/>
              </a:rPr>
              <a:t> de </a:t>
            </a:r>
            <a:r>
              <a:rPr dirty="0" sz="1600" spc="-10">
                <a:latin typeface="Arial"/>
                <a:cs typeface="Arial"/>
              </a:rPr>
              <a:t>maatschappij.</a:t>
            </a:r>
            <a:endParaRPr sz="1600">
              <a:latin typeface="Arial"/>
              <a:cs typeface="Arial"/>
            </a:endParaRPr>
          </a:p>
          <a:p>
            <a:pPr marL="3077210" marR="91440">
              <a:lnSpc>
                <a:spcPct val="140100"/>
              </a:lnSpc>
              <a:spcBef>
                <a:spcPts val="1345"/>
              </a:spcBef>
            </a:pPr>
            <a:r>
              <a:rPr dirty="0" sz="1600">
                <a:latin typeface="Arial"/>
                <a:cs typeface="Arial"/>
              </a:rPr>
              <a:t>Het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verwerven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IT-</a:t>
            </a:r>
            <a:r>
              <a:rPr dirty="0" sz="1600">
                <a:latin typeface="Arial"/>
                <a:cs typeface="Arial"/>
              </a:rPr>
              <a:t>basiskennis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-</a:t>
            </a:r>
            <a:r>
              <a:rPr dirty="0" sz="1600">
                <a:latin typeface="Arial"/>
                <a:cs typeface="Arial"/>
              </a:rPr>
              <a:t>competenties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is </a:t>
            </a:r>
            <a:r>
              <a:rPr dirty="0" sz="1600">
                <a:latin typeface="Arial"/>
                <a:cs typeface="Arial"/>
              </a:rPr>
              <a:t>daarom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essentieel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voor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ouderen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om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hun </a:t>
            </a:r>
            <a:r>
              <a:rPr dirty="0" sz="1600">
                <a:latin typeface="Arial"/>
                <a:cs typeface="Arial"/>
              </a:rPr>
              <a:t>onafhankelijkheid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levenskwaliteit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verbeteren.</a:t>
            </a:r>
            <a:endParaRPr sz="1600">
              <a:latin typeface="Arial"/>
              <a:cs typeface="Arial"/>
            </a:endParaRPr>
          </a:p>
          <a:p>
            <a:pPr marL="3077210" marR="5080">
              <a:lnSpc>
                <a:spcPct val="140100"/>
              </a:lnSpc>
              <a:spcBef>
                <a:spcPts val="1340"/>
              </a:spcBef>
            </a:pPr>
            <a:r>
              <a:rPr dirty="0" sz="1600">
                <a:latin typeface="Arial"/>
                <a:cs typeface="Arial"/>
              </a:rPr>
              <a:t>Bij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het aanleren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van digitale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basisvaardigheden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aan </a:t>
            </a:r>
            <a:r>
              <a:rPr dirty="0" sz="1600">
                <a:latin typeface="Arial"/>
                <a:cs typeface="Arial"/>
              </a:rPr>
              <a:t>ouderen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is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het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echter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belangrijk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om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rekening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houden </a:t>
            </a:r>
            <a:r>
              <a:rPr dirty="0" sz="1600">
                <a:latin typeface="Arial"/>
                <a:cs typeface="Arial"/>
              </a:rPr>
              <a:t>met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bepaalde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onderwijsfactoren.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812" y="1552955"/>
            <a:ext cx="2359152" cy="215646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1417396"/>
            <a:ext cx="4921250" cy="3225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Deze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oefening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wordt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online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uitgevoerd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groepen,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op </a:t>
            </a:r>
            <a:r>
              <a:rPr dirty="0" sz="1600">
                <a:latin typeface="Arial"/>
                <a:cs typeface="Arial"/>
              </a:rPr>
              <a:t>initiatief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begeleider.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wordt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gevraagd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om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twee </a:t>
            </a:r>
            <a:r>
              <a:rPr dirty="0" sz="1600">
                <a:latin typeface="Arial"/>
                <a:cs typeface="Arial"/>
              </a:rPr>
              <a:t>vragen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bespreken.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Arial"/>
                <a:cs typeface="Arial"/>
              </a:rPr>
              <a:t>Je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kunt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het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ook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individueel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doen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gedachten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vastleggen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(digitale)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dagboek.</a:t>
            </a:r>
            <a:endParaRPr sz="1600">
              <a:latin typeface="Arial"/>
              <a:cs typeface="Arial"/>
            </a:endParaRPr>
          </a:p>
          <a:p>
            <a:pPr marL="12700" marR="127635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Dit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wordt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gevolgd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door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een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plenaire discussie/presentatie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waar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input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jou/ </a:t>
            </a:r>
            <a:r>
              <a:rPr dirty="0" sz="1600" spc="-10">
                <a:latin typeface="Arial"/>
                <a:cs typeface="Arial"/>
              </a:rPr>
              <a:t>groepen/ </a:t>
            </a:r>
            <a:r>
              <a:rPr dirty="0" sz="1600">
                <a:latin typeface="Arial"/>
                <a:cs typeface="Arial"/>
              </a:rPr>
              <a:t>individuen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wordt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gepresenteerd</a:t>
            </a:r>
            <a:r>
              <a:rPr dirty="0" sz="1600">
                <a:latin typeface="Arial"/>
                <a:cs typeface="Arial"/>
              </a:rPr>
              <a:t> om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basis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te </a:t>
            </a:r>
            <a:r>
              <a:rPr dirty="0" sz="1600">
                <a:latin typeface="Arial"/>
                <a:cs typeface="Arial"/>
              </a:rPr>
              <a:t>vormen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voor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een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gezamenlijke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discussie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het</a:t>
            </a:r>
            <a:r>
              <a:rPr dirty="0" sz="1600" spc="-10">
                <a:latin typeface="Arial"/>
                <a:cs typeface="Arial"/>
              </a:rPr>
              <a:t> delen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gedachten.</a:t>
            </a:r>
            <a:endParaRPr sz="1600">
              <a:latin typeface="Arial"/>
              <a:cs typeface="Arial"/>
            </a:endParaRPr>
          </a:p>
          <a:p>
            <a:pPr marL="12700" marR="1958339">
              <a:lnSpc>
                <a:spcPct val="100000"/>
              </a:lnSpc>
              <a:spcBef>
                <a:spcPts val="1675"/>
              </a:spcBef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https://jamboard.google.com/</a:t>
            </a:r>
            <a:r>
              <a:rPr dirty="0" u="none" sz="1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https://padlet.com/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9231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04"/>
              <a:t>Brainstormoefening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0979" y="1533144"/>
            <a:ext cx="3035808" cy="303885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44366" y="1358264"/>
            <a:ext cx="4859020" cy="2800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3200" marR="5080">
              <a:lnSpc>
                <a:spcPct val="100000"/>
              </a:lnSpc>
              <a:spcBef>
                <a:spcPts val="105"/>
              </a:spcBef>
            </a:pPr>
            <a:r>
              <a:rPr dirty="0" sz="1400" i="1">
                <a:latin typeface="Arial"/>
                <a:cs typeface="Arial"/>
              </a:rPr>
              <a:t>Doel: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Hoe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kun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je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rekening</a:t>
            </a:r>
            <a:r>
              <a:rPr dirty="0" sz="1400" spc="-5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houden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met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de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leervoorwaarden</a:t>
            </a:r>
            <a:r>
              <a:rPr dirty="0" sz="1400" spc="-1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van</a:t>
            </a:r>
            <a:r>
              <a:rPr dirty="0" sz="1400" spc="-4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ouderen</a:t>
            </a:r>
            <a:r>
              <a:rPr dirty="0" sz="1400" spc="-6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bij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het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organiseren</a:t>
            </a:r>
            <a:r>
              <a:rPr dirty="0" sz="1400" spc="-6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van</a:t>
            </a:r>
            <a:r>
              <a:rPr dirty="0" sz="1400" spc="-4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trainingen</a:t>
            </a:r>
            <a:r>
              <a:rPr dirty="0" sz="1400" spc="-5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in</a:t>
            </a:r>
            <a:r>
              <a:rPr dirty="0" sz="1400" spc="-25" i="1">
                <a:latin typeface="Arial"/>
                <a:cs typeface="Arial"/>
              </a:rPr>
              <a:t> het </a:t>
            </a:r>
            <a:r>
              <a:rPr dirty="0" sz="1400" i="1">
                <a:latin typeface="Arial"/>
                <a:cs typeface="Arial"/>
              </a:rPr>
              <a:t>gebruik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van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digitale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hulpmiddelen?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203200">
              <a:lnSpc>
                <a:spcPts val="1480"/>
              </a:lnSpc>
            </a:pPr>
            <a:r>
              <a:rPr dirty="0" sz="1400" spc="-10" i="1">
                <a:latin typeface="Arial"/>
                <a:cs typeface="Arial"/>
              </a:rPr>
              <a:t>Vragen: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920"/>
              </a:lnSpc>
              <a:tabLst>
                <a:tab pos="381635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Waar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moet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op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letten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bij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selecteren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digitale</a:t>
            </a:r>
            <a:endParaRPr sz="1400">
              <a:latin typeface="Arial"/>
              <a:cs typeface="Arial"/>
            </a:endParaRPr>
          </a:p>
          <a:p>
            <a:pPr marL="381635" marR="52705">
              <a:lnSpc>
                <a:spcPts val="1680"/>
              </a:lnSpc>
              <a:spcBef>
                <a:spcPts val="15"/>
              </a:spcBef>
            </a:pPr>
            <a:r>
              <a:rPr dirty="0" sz="1400">
                <a:latin typeface="Arial"/>
                <a:cs typeface="Arial"/>
              </a:rPr>
              <a:t>hulpmiddelen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best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voldoen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aan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leerbehoeften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oudere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volwassenen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hun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levenskwaliteit verbeteren?</a:t>
            </a:r>
            <a:endParaRPr sz="1400">
              <a:latin typeface="Arial"/>
              <a:cs typeface="Arial"/>
            </a:endParaRPr>
          </a:p>
          <a:p>
            <a:pPr marL="381635" marR="146685" indent="-369570">
              <a:lnSpc>
                <a:spcPct val="97700"/>
              </a:lnSpc>
              <a:spcBef>
                <a:spcPts val="1275"/>
              </a:spcBef>
              <a:tabLst>
                <a:tab pos="381635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Hoe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creëer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meest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geschikte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leeromgeving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voor </a:t>
            </a:r>
            <a:r>
              <a:rPr dirty="0" sz="1400">
                <a:latin typeface="Arial"/>
                <a:cs typeface="Arial"/>
              </a:rPr>
              <a:t>oudere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volwassenen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traint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gebruik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van </a:t>
            </a:r>
            <a:r>
              <a:rPr dirty="0" sz="1400">
                <a:latin typeface="Arial"/>
                <a:cs typeface="Arial"/>
              </a:rPr>
              <a:t>digitale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media?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9231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Vragen</a:t>
            </a:r>
            <a:r>
              <a:rPr dirty="0" spc="-90"/>
              <a:t> </a:t>
            </a:r>
            <a:r>
              <a:rPr dirty="0" spc="-185"/>
              <a:t>brainstormen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040" y="1426463"/>
            <a:ext cx="3037332" cy="303885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82650"/>
            </a:xfrm>
            <a:custGeom>
              <a:avLst/>
              <a:gdLst/>
              <a:ahLst/>
              <a:cxnLst/>
              <a:rect l="l" t="t" r="r" b="b"/>
              <a:pathLst>
                <a:path w="9144000" h="882650">
                  <a:moveTo>
                    <a:pt x="0" y="882396"/>
                  </a:moveTo>
                  <a:lnTo>
                    <a:pt x="9144000" y="88239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8239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82396"/>
              <a:ext cx="9144000" cy="4261485"/>
            </a:xfrm>
            <a:custGeom>
              <a:avLst/>
              <a:gdLst/>
              <a:ahLst/>
              <a:cxnLst/>
              <a:rect l="l" t="t" r="r" b="b"/>
              <a:pathLst>
                <a:path w="9144000" h="4261485">
                  <a:moveTo>
                    <a:pt x="9144000" y="0"/>
                  </a:moveTo>
                  <a:lnTo>
                    <a:pt x="0" y="0"/>
                  </a:lnTo>
                  <a:lnTo>
                    <a:pt x="0" y="4261102"/>
                  </a:lnTo>
                  <a:lnTo>
                    <a:pt x="9144000" y="42611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1802" y="1100707"/>
            <a:ext cx="6509384" cy="347980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800" b="1">
                <a:latin typeface="Arial"/>
                <a:cs typeface="Arial"/>
              </a:rPr>
              <a:t>Oefening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voor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blended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learning: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55"/>
              </a:spcBef>
            </a:pPr>
            <a:r>
              <a:rPr dirty="0" sz="1600">
                <a:latin typeface="Arial"/>
                <a:cs typeface="Arial"/>
              </a:rPr>
              <a:t>Je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ontvangt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een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uitnodiging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voor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een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online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workshop,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bijvoorbeeld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via </a:t>
            </a:r>
            <a:r>
              <a:rPr dirty="0" sz="1600">
                <a:latin typeface="Arial"/>
                <a:cs typeface="Arial"/>
              </a:rPr>
              <a:t>Jamboard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Padlet,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begeleider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die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laat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kennismaken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met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een </a:t>
            </a:r>
            <a:r>
              <a:rPr dirty="0" sz="1600">
                <a:latin typeface="Arial"/>
                <a:cs typeface="Arial"/>
              </a:rPr>
              <a:t>digitale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mindmap.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het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midden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mindmap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staat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zin: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"</a:t>
            </a:r>
            <a:r>
              <a:rPr dirty="0" sz="1600" spc="-10" i="1">
                <a:latin typeface="Arial"/>
                <a:cs typeface="Arial"/>
              </a:rPr>
              <a:t>Welke</a:t>
            </a:r>
            <a:r>
              <a:rPr dirty="0" sz="1600" spc="-1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factoren</a:t>
            </a:r>
            <a:r>
              <a:rPr dirty="0" sz="1600" spc="-3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zijn</a:t>
            </a:r>
            <a:r>
              <a:rPr dirty="0" sz="1600" spc="-2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volgens</a:t>
            </a:r>
            <a:r>
              <a:rPr dirty="0" sz="1600" spc="-5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jou</a:t>
            </a:r>
            <a:r>
              <a:rPr dirty="0" sz="1600" spc="-5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belangrijk</a:t>
            </a:r>
            <a:r>
              <a:rPr dirty="0" sz="1600" spc="-6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om</a:t>
            </a:r>
            <a:r>
              <a:rPr dirty="0" sz="1600" spc="-3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oudere</a:t>
            </a:r>
            <a:r>
              <a:rPr dirty="0" sz="1600" spc="-4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cliënten</a:t>
            </a:r>
            <a:r>
              <a:rPr dirty="0" sz="1600" spc="-5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te</a:t>
            </a:r>
            <a:r>
              <a:rPr dirty="0" sz="1600" spc="-3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ondersteunen </a:t>
            </a:r>
            <a:r>
              <a:rPr dirty="0" sz="1600" i="1">
                <a:latin typeface="Arial"/>
                <a:cs typeface="Arial"/>
              </a:rPr>
              <a:t>bij</a:t>
            </a:r>
            <a:r>
              <a:rPr dirty="0" sz="1600" spc="-4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digitaal</a:t>
            </a:r>
            <a:r>
              <a:rPr dirty="0" sz="1600" spc="-4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gebruik</a:t>
            </a:r>
            <a:r>
              <a:rPr dirty="0" sz="1600" spc="-10">
                <a:latin typeface="Arial"/>
                <a:cs typeface="Arial"/>
              </a:rPr>
              <a:t>"?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71310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Arial"/>
                <a:cs typeface="Arial"/>
              </a:rPr>
              <a:t>Deze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eerste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ronde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dient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inspiratie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bewustwording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van </a:t>
            </a:r>
            <a:r>
              <a:rPr dirty="0" sz="1600">
                <a:latin typeface="Arial"/>
                <a:cs typeface="Arial"/>
              </a:rPr>
              <a:t>verschillende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factoren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invloed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zijn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op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het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succes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het </a:t>
            </a:r>
            <a:r>
              <a:rPr dirty="0" sz="1600" spc="-10">
                <a:latin typeface="Arial"/>
                <a:cs typeface="Arial"/>
              </a:rPr>
              <a:t>ondersteunen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klanten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bij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digitaal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gebruik.</a:t>
            </a:r>
            <a:endParaRPr sz="1600">
              <a:latin typeface="Arial"/>
              <a:cs typeface="Arial"/>
            </a:endParaRPr>
          </a:p>
          <a:p>
            <a:pPr marL="12700" marR="3546475">
              <a:lnSpc>
                <a:spcPct val="124000"/>
              </a:lnSpc>
              <a:spcBef>
                <a:spcPts val="1635"/>
              </a:spcBef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https://jamboard.google.com/</a:t>
            </a:r>
            <a:r>
              <a:rPr dirty="0" u="none" sz="1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https://padlet.com/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81671" y="3663696"/>
            <a:ext cx="1242059" cy="124206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9231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Jamboard/Padlet:</a:t>
            </a:r>
            <a:r>
              <a:rPr dirty="0" spc="-40"/>
              <a:t> </a:t>
            </a:r>
            <a:r>
              <a:rPr dirty="0" spc="-245"/>
              <a:t>Een</a:t>
            </a:r>
            <a:r>
              <a:rPr dirty="0" spc="-100"/>
              <a:t> </a:t>
            </a:r>
            <a:r>
              <a:rPr dirty="0" spc="-235"/>
              <a:t>digitale</a:t>
            </a:r>
            <a:r>
              <a:rPr dirty="0" spc="-70"/>
              <a:t> </a:t>
            </a:r>
            <a:r>
              <a:rPr dirty="0" spc="-210"/>
              <a:t>mindmap</a:t>
            </a:r>
            <a:r>
              <a:rPr dirty="0" spc="-25"/>
              <a:t> </a:t>
            </a:r>
            <a:r>
              <a:rPr dirty="0" spc="-265"/>
              <a:t>maken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82650"/>
            </a:xfrm>
            <a:custGeom>
              <a:avLst/>
              <a:gdLst/>
              <a:ahLst/>
              <a:cxnLst/>
              <a:rect l="l" t="t" r="r" b="b"/>
              <a:pathLst>
                <a:path w="9144000" h="882650">
                  <a:moveTo>
                    <a:pt x="0" y="882396"/>
                  </a:moveTo>
                  <a:lnTo>
                    <a:pt x="9144000" y="88239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8239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82396"/>
              <a:ext cx="9144000" cy="4261485"/>
            </a:xfrm>
            <a:custGeom>
              <a:avLst/>
              <a:gdLst/>
              <a:ahLst/>
              <a:cxnLst/>
              <a:rect l="l" t="t" r="r" b="b"/>
              <a:pathLst>
                <a:path w="9144000" h="4261485">
                  <a:moveTo>
                    <a:pt x="9144000" y="0"/>
                  </a:moveTo>
                  <a:lnTo>
                    <a:pt x="0" y="0"/>
                  </a:lnTo>
                  <a:lnTo>
                    <a:pt x="0" y="4261102"/>
                  </a:lnTo>
                  <a:lnTo>
                    <a:pt x="9144000" y="42611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18650" rIns="0" bIns="0" rtlCol="0" vert="horz">
            <a:spAutoFit/>
          </a:bodyPr>
          <a:lstStyle/>
          <a:p>
            <a:pPr marL="74930">
              <a:lnSpc>
                <a:spcPct val="100000"/>
              </a:lnSpc>
              <a:spcBef>
                <a:spcPts val="445"/>
              </a:spcBef>
            </a:pPr>
            <a:r>
              <a:rPr dirty="0" sz="1800" spc="-10">
                <a:solidFill>
                  <a:srgbClr val="000000"/>
                </a:solidFill>
              </a:rPr>
              <a:t>Vervolgoefeningen:</a:t>
            </a:r>
            <a:endParaRPr sz="1800"/>
          </a:p>
          <a:p>
            <a:pPr marL="74930" marR="5080">
              <a:lnSpc>
                <a:spcPct val="100000"/>
              </a:lnSpc>
              <a:spcBef>
                <a:spcPts val="345"/>
              </a:spcBef>
            </a:pP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z="1800" spc="-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dirty="0" sz="18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tweede</a:t>
            </a:r>
            <a:r>
              <a:rPr dirty="0" sz="1800" spc="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ronde</a:t>
            </a:r>
            <a:r>
              <a:rPr dirty="0" sz="18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wordt</a:t>
            </a:r>
            <a:r>
              <a:rPr dirty="0" sz="1800" spc="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dirty="0" sz="18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door</a:t>
            </a:r>
            <a:r>
              <a:rPr dirty="0" sz="18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dirty="0" sz="18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facilitator</a:t>
            </a:r>
            <a:r>
              <a:rPr dirty="0" sz="18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gevraagd</a:t>
            </a: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om</a:t>
            </a:r>
            <a:r>
              <a:rPr dirty="0" sz="18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spc="-25" b="0">
                <a:solidFill>
                  <a:srgbClr val="000000"/>
                </a:solidFill>
                <a:latin typeface="Arial"/>
                <a:cs typeface="Arial"/>
              </a:rPr>
              <a:t>in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groepjes</a:t>
            </a:r>
            <a:r>
              <a:rPr dirty="0" sz="1800" spc="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te</a:t>
            </a:r>
            <a:r>
              <a:rPr dirty="0" sz="18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bespreken</a:t>
            </a:r>
            <a:r>
              <a:rPr dirty="0" sz="1800" spc="-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dirty="0" sz="18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dirty="0" sz="18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zich,</a:t>
            </a:r>
            <a:r>
              <a:rPr dirty="0" sz="18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op</a:t>
            </a:r>
            <a:r>
              <a:rPr dirty="0" sz="18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basis</a:t>
            </a: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van</a:t>
            </a:r>
            <a:r>
              <a:rPr dirty="0" sz="18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dirty="0" sz="18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factoren</a:t>
            </a: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z="18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spc="-25" b="0">
                <a:solidFill>
                  <a:srgbClr val="000000"/>
                </a:solidFill>
                <a:latin typeface="Arial"/>
                <a:cs typeface="Arial"/>
              </a:rPr>
              <a:t>de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mindmap,</a:t>
            </a:r>
            <a:r>
              <a:rPr dirty="0" sz="18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toegerust</a:t>
            </a:r>
            <a:r>
              <a:rPr dirty="0" sz="18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voelt</a:t>
            </a:r>
            <a:r>
              <a:rPr dirty="0" sz="18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om</a:t>
            </a:r>
            <a:r>
              <a:rPr dirty="0" sz="18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uw</a:t>
            </a:r>
            <a:r>
              <a:rPr dirty="0" sz="18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cliënten</a:t>
            </a:r>
            <a:r>
              <a:rPr dirty="0" sz="18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te</a:t>
            </a:r>
            <a:r>
              <a:rPr dirty="0" sz="18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ondersteunen </a:t>
            </a:r>
            <a:r>
              <a:rPr dirty="0" sz="1800" spc="-25" b="0">
                <a:solidFill>
                  <a:srgbClr val="000000"/>
                </a:solidFill>
                <a:latin typeface="Arial"/>
                <a:cs typeface="Arial"/>
              </a:rPr>
              <a:t>bij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digitaal</a:t>
            </a:r>
            <a:r>
              <a:rPr dirty="0" sz="18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gebruik?</a:t>
            </a:r>
            <a:endParaRPr sz="1800">
              <a:latin typeface="Arial"/>
              <a:cs typeface="Arial"/>
            </a:endParaRPr>
          </a:p>
          <a:p>
            <a:pPr marL="74930" marR="3411220">
              <a:lnSpc>
                <a:spcPct val="123900"/>
              </a:lnSpc>
              <a:spcBef>
                <a:spcPts val="1650"/>
              </a:spcBef>
            </a:pPr>
            <a:r>
              <a:rPr dirty="0" u="sng" sz="1800" spc="-1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https://jamboard.google.com/</a:t>
            </a:r>
            <a:r>
              <a:rPr dirty="0" u="none" sz="1800" spc="-10" b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1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https://padlet.com/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81671" y="3663696"/>
            <a:ext cx="1242059" cy="124206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9231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Jamboard/Padlet:</a:t>
            </a:r>
            <a:r>
              <a:rPr dirty="0" spc="-40"/>
              <a:t> </a:t>
            </a:r>
            <a:r>
              <a:rPr dirty="0" spc="-245"/>
              <a:t>Een</a:t>
            </a:r>
            <a:r>
              <a:rPr dirty="0" spc="-100"/>
              <a:t> </a:t>
            </a:r>
            <a:r>
              <a:rPr dirty="0" spc="-235"/>
              <a:t>digitale</a:t>
            </a:r>
            <a:r>
              <a:rPr dirty="0" spc="-70"/>
              <a:t> </a:t>
            </a:r>
            <a:r>
              <a:rPr dirty="0" spc="-210"/>
              <a:t>mindmap</a:t>
            </a:r>
            <a:r>
              <a:rPr dirty="0" spc="-25"/>
              <a:t> </a:t>
            </a:r>
            <a:r>
              <a:rPr dirty="0" spc="-265"/>
              <a:t>maken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793" rIns="0" bIns="0" rtlCol="0" vert="horz">
            <a:spAutoFit/>
          </a:bodyPr>
          <a:lstStyle/>
          <a:p>
            <a:pPr marL="304673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5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08659"/>
            <a:ext cx="5567045" cy="9220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5080" indent="-254635">
              <a:lnSpc>
                <a:spcPct val="140000"/>
              </a:lnSpc>
              <a:spcBef>
                <a:spcPts val="10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Nadat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mindmap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brainstorm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hebt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voltooid,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denk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je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4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400" spc="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vermogen</a:t>
            </a:r>
            <a:r>
              <a:rPr dirty="0" sz="14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klanten</a:t>
            </a:r>
            <a:r>
              <a:rPr dirty="0" sz="14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4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ondersteunen</a:t>
            </a:r>
            <a:r>
              <a:rPr dirty="0" sz="14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4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gebruik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hulpmiddelen.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94689" y="4313631"/>
            <a:ext cx="531685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73990" marR="5080" indent="-161925">
              <a:lnSpc>
                <a:spcPct val="14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Gefinancierd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Opvattingen 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zijn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echter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uitsluitend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auteur(s)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10">
                <a:latin typeface="Arial"/>
                <a:cs typeface="Arial"/>
              </a:rPr>
              <a:t> komen </a:t>
            </a:r>
            <a:r>
              <a:rPr dirty="0" sz="800">
                <a:latin typeface="Arial"/>
                <a:cs typeface="Arial"/>
              </a:rPr>
              <a:t>niet</a:t>
            </a:r>
            <a:r>
              <a:rPr dirty="0" sz="800" spc="-10">
                <a:latin typeface="Arial"/>
                <a:cs typeface="Arial"/>
              </a:rPr>
              <a:t> noodzakelijkerwijs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overeen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 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 of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GmbH.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Unie,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</a:t>
            </a:r>
            <a:endParaRPr sz="8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  <a:spcBef>
                <a:spcPts val="380"/>
              </a:spcBef>
            </a:pPr>
            <a:r>
              <a:rPr dirty="0" sz="800" spc="-10">
                <a:latin typeface="Arial"/>
                <a:cs typeface="Arial"/>
              </a:rPr>
              <a:t>subsidieverlenende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instantie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hiervoor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verantwoordelijk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worden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gehouden.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03859" y="1329689"/>
            <a:ext cx="7673975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Deze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leereenheid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ontwikkeld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onderdeel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een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project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-10">
                <a:latin typeface="Arial"/>
                <a:cs typeface="Arial"/>
              </a:rPr>
              <a:t> gefinancierd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met </a:t>
            </a:r>
            <a:r>
              <a:rPr dirty="0" sz="1200">
                <a:latin typeface="Arial"/>
                <a:cs typeface="Arial"/>
              </a:rPr>
              <a:t>steun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Europese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Unie.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werk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bedoeld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voor educatieve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doeleinden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valt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onder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Naamsvermelding-NietCommercieel-GelijkDelen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Internationale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Licentie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Het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DiMiCare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(met </a:t>
            </a:r>
            <a:r>
              <a:rPr dirty="0" sz="1200" spc="-10">
                <a:latin typeface="Arial"/>
                <a:cs typeface="Arial"/>
              </a:rPr>
              <a:t>uitzondering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screenshots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inhoud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waarnaar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verwezen).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4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4"/>
                  </a:lnTo>
                  <a:lnTo>
                    <a:pt x="9144000" y="430377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9231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Referenties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25627" y="1180846"/>
            <a:ext cx="5702935" cy="251015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25145">
              <a:lnSpc>
                <a:spcPct val="86700"/>
              </a:lnSpc>
              <a:spcBef>
                <a:spcPts val="290"/>
              </a:spcBef>
            </a:pPr>
            <a:r>
              <a:rPr dirty="0" sz="1200">
                <a:latin typeface="Arial"/>
                <a:cs typeface="Arial"/>
              </a:rPr>
              <a:t>Web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Accessibility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Initiative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-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i="1">
                <a:latin typeface="Carlito"/>
                <a:cs typeface="Carlito"/>
              </a:rPr>
              <a:t>Strategieën,</a:t>
            </a:r>
            <a:r>
              <a:rPr dirty="0" sz="1200" spc="-3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standaarden,</a:t>
            </a:r>
            <a:r>
              <a:rPr dirty="0" sz="1200" spc="-3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hulpmiddelen</a:t>
            </a:r>
            <a:r>
              <a:rPr dirty="0" sz="1200" spc="-2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om</a:t>
            </a:r>
            <a:r>
              <a:rPr dirty="0" sz="1200" spc="-2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het</a:t>
            </a:r>
            <a:r>
              <a:rPr dirty="0" sz="1200" spc="-10" i="1">
                <a:latin typeface="Carlito"/>
                <a:cs typeface="Carlito"/>
              </a:rPr>
              <a:t> </a:t>
            </a:r>
            <a:r>
              <a:rPr dirty="0" sz="1200" spc="-25" i="1">
                <a:latin typeface="Carlito"/>
                <a:cs typeface="Carlito"/>
              </a:rPr>
              <a:t>web</a:t>
            </a:r>
            <a:r>
              <a:rPr dirty="0" sz="1200" spc="-25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toegankelijk</a:t>
            </a:r>
            <a:r>
              <a:rPr dirty="0" sz="1200" spc="-2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te</a:t>
            </a:r>
            <a:r>
              <a:rPr dirty="0" sz="1200" spc="-3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maken</a:t>
            </a:r>
            <a:r>
              <a:rPr dirty="0" sz="1200" spc="-15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voor</a:t>
            </a:r>
            <a:r>
              <a:rPr dirty="0" sz="1200" spc="-3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mensen</a:t>
            </a:r>
            <a:r>
              <a:rPr dirty="0" sz="1200" spc="-3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met</a:t>
            </a:r>
            <a:r>
              <a:rPr dirty="0" sz="1200" spc="-3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een</a:t>
            </a:r>
            <a:r>
              <a:rPr dirty="0" sz="1200" spc="-30" i="1">
                <a:latin typeface="Carlito"/>
                <a:cs typeface="Carlito"/>
              </a:rPr>
              <a:t> </a:t>
            </a:r>
            <a:r>
              <a:rPr dirty="0" sz="1200" spc="-10" i="1">
                <a:latin typeface="Carlito"/>
                <a:cs typeface="Carlito"/>
              </a:rPr>
              <a:t>handicap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https://www.w3.org/WAI/older-users/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200">
              <a:latin typeface="Arial"/>
              <a:cs typeface="Arial"/>
            </a:endParaRPr>
          </a:p>
          <a:p>
            <a:pPr marL="12700" marR="525145">
              <a:lnSpc>
                <a:spcPct val="86700"/>
              </a:lnSpc>
            </a:pPr>
            <a:r>
              <a:rPr dirty="0" sz="1200">
                <a:latin typeface="Arial"/>
                <a:cs typeface="Arial"/>
              </a:rPr>
              <a:t>Web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Accessibility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Initiative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-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i="1">
                <a:latin typeface="Carlito"/>
                <a:cs typeface="Carlito"/>
              </a:rPr>
              <a:t>Strategieën,</a:t>
            </a:r>
            <a:r>
              <a:rPr dirty="0" sz="1200" spc="-3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standaarden,</a:t>
            </a:r>
            <a:r>
              <a:rPr dirty="0" sz="1200" spc="-3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hulpmiddelen</a:t>
            </a:r>
            <a:r>
              <a:rPr dirty="0" sz="1200" spc="-2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om</a:t>
            </a:r>
            <a:r>
              <a:rPr dirty="0" sz="1200" spc="-2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het</a:t>
            </a:r>
            <a:r>
              <a:rPr dirty="0" sz="1200" spc="-10" i="1">
                <a:latin typeface="Carlito"/>
                <a:cs typeface="Carlito"/>
              </a:rPr>
              <a:t> </a:t>
            </a:r>
            <a:r>
              <a:rPr dirty="0" sz="1200" spc="-25" i="1">
                <a:latin typeface="Carlito"/>
                <a:cs typeface="Carlito"/>
              </a:rPr>
              <a:t>web</a:t>
            </a:r>
            <a:r>
              <a:rPr dirty="0" sz="1200" spc="-25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toegankelijk</a:t>
            </a:r>
            <a:r>
              <a:rPr dirty="0" sz="1200" spc="-2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te</a:t>
            </a:r>
            <a:r>
              <a:rPr dirty="0" sz="1200" spc="-3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maken</a:t>
            </a:r>
            <a:r>
              <a:rPr dirty="0" sz="1200" spc="-15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voor</a:t>
            </a:r>
            <a:r>
              <a:rPr dirty="0" sz="1200" spc="-3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mensen</a:t>
            </a:r>
            <a:r>
              <a:rPr dirty="0" sz="1200" spc="-3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met</a:t>
            </a:r>
            <a:r>
              <a:rPr dirty="0" sz="1200" spc="-3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een</a:t>
            </a:r>
            <a:r>
              <a:rPr dirty="0" sz="1200" spc="-30" i="1">
                <a:latin typeface="Carlito"/>
                <a:cs typeface="Carlito"/>
              </a:rPr>
              <a:t> </a:t>
            </a:r>
            <a:r>
              <a:rPr dirty="0" sz="1200" spc="-10" i="1">
                <a:latin typeface="Carlito"/>
                <a:cs typeface="Carlito"/>
              </a:rPr>
              <a:t>handicap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https://www.w3.org/WAI/fundamentals/accessibility-usability-inclusion/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05"/>
              </a:lnSpc>
              <a:spcBef>
                <a:spcPts val="1275"/>
              </a:spcBef>
            </a:pPr>
            <a:r>
              <a:rPr dirty="0" sz="1200">
                <a:latin typeface="Carlito"/>
                <a:cs typeface="Carlito"/>
              </a:rPr>
              <a:t>WERELD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TELECOMMUNICATIE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EN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INFORMATIE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MAATSCHAPPIJ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DAG--17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MEI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20">
                <a:latin typeface="Carlito"/>
                <a:cs typeface="Carlito"/>
              </a:rPr>
              <a:t>2022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ts val="1260"/>
              </a:lnSpc>
            </a:pP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https://www.un.org/en/un-chronicle/digital-technologies-can-help-older-persons-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maintain-healthy-productive-</a:t>
            </a:r>
            <a:r>
              <a:rPr dirty="0" u="sng" sz="12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lives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spcBef>
                <a:spcPts val="1245"/>
              </a:spcBef>
            </a:pPr>
            <a:r>
              <a:rPr dirty="0" sz="1200" spc="-10">
                <a:latin typeface="Carlito"/>
                <a:cs typeface="Carlito"/>
              </a:rPr>
              <a:t>ITUPublicaties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Internationale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Telecommunicatie-</a:t>
            </a:r>
            <a:r>
              <a:rPr dirty="0" sz="1200">
                <a:latin typeface="Carlito"/>
                <a:cs typeface="Carlito"/>
              </a:rPr>
              <a:t>unie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-</a:t>
            </a:r>
            <a:r>
              <a:rPr dirty="0" sz="1200" spc="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Ouder</a:t>
            </a:r>
            <a:r>
              <a:rPr dirty="0" sz="1200" spc="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worden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in</a:t>
            </a:r>
            <a:r>
              <a:rPr dirty="0" sz="1200" spc="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een</a:t>
            </a:r>
            <a:r>
              <a:rPr dirty="0" sz="1200" spc="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digitale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wereld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ts val="1250"/>
              </a:lnSpc>
            </a:pPr>
            <a:r>
              <a:rPr dirty="0" sz="1200">
                <a:latin typeface="Carlito"/>
                <a:cs typeface="Carlito"/>
              </a:rPr>
              <a:t>-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van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kwetsbaar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naar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waardevol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ts val="1390"/>
              </a:lnSpc>
            </a:pP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https://www.itu.int/dms_pub/itu-d/opb/phcb/D-PHCB-DIG_AGE-2021-PDF-E.pdf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3" name="object 3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42543" y="798067"/>
            <a:ext cx="7272655" cy="268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445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800">
              <a:latin typeface="Arial"/>
              <a:cs typeface="Arial"/>
            </a:endParaRPr>
          </a:p>
          <a:p>
            <a:pPr algn="ctr" marR="29845">
              <a:lnSpc>
                <a:spcPct val="100000"/>
              </a:lnSpc>
            </a:pP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Klanten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ondersteunen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gebruik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6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hulpmiddelen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800">
              <a:latin typeface="Arial"/>
              <a:cs typeface="Arial"/>
            </a:endParaRPr>
          </a:p>
          <a:p>
            <a:pPr algn="ctr" marL="46355">
              <a:lnSpc>
                <a:spcPct val="100000"/>
              </a:lnSpc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Eenheid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Experts</a:t>
            </a:r>
            <a:r>
              <a:rPr dirty="0" sz="1800" spc="-1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35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dirty="0" sz="18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0">
                <a:solidFill>
                  <a:srgbClr val="FFFFFF"/>
                </a:solidFill>
                <a:latin typeface="Arial Black"/>
                <a:cs typeface="Arial Black"/>
              </a:rPr>
              <a:t>het</a:t>
            </a:r>
            <a:r>
              <a:rPr dirty="0" sz="18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ondersteunen</a:t>
            </a:r>
            <a:r>
              <a:rPr dirty="0" sz="18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04">
                <a:solidFill>
                  <a:srgbClr val="FFFFFF"/>
                </a:solidFill>
                <a:latin typeface="Arial Black"/>
                <a:cs typeface="Arial Black"/>
              </a:rPr>
              <a:t>van</a:t>
            </a:r>
            <a:r>
              <a:rPr dirty="0" sz="18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5">
                <a:solidFill>
                  <a:srgbClr val="FFFFFF"/>
                </a:solidFill>
                <a:latin typeface="Arial Black"/>
                <a:cs typeface="Arial Black"/>
              </a:rPr>
              <a:t>oudere</a:t>
            </a:r>
            <a:r>
              <a:rPr dirty="0" sz="18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70">
                <a:solidFill>
                  <a:srgbClr val="FFFFFF"/>
                </a:solidFill>
                <a:latin typeface="Arial Black"/>
                <a:cs typeface="Arial Black"/>
              </a:rPr>
              <a:t>cliënten</a:t>
            </a:r>
            <a:r>
              <a:rPr dirty="0" sz="1800" spc="-1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35">
                <a:solidFill>
                  <a:srgbClr val="FFFFFF"/>
                </a:solidFill>
                <a:latin typeface="Arial Black"/>
                <a:cs typeface="Arial Black"/>
              </a:rPr>
              <a:t>bij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5">
                <a:solidFill>
                  <a:srgbClr val="FFFFFF"/>
                </a:solidFill>
                <a:latin typeface="Arial Black"/>
                <a:cs typeface="Arial Black"/>
              </a:rPr>
              <a:t>het</a:t>
            </a:r>
            <a:r>
              <a:rPr dirty="0" sz="18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0">
                <a:solidFill>
                  <a:srgbClr val="FFFFFF"/>
                </a:solidFill>
                <a:latin typeface="Arial Black"/>
                <a:cs typeface="Arial Black"/>
              </a:rPr>
              <a:t>gebruik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Arial Black"/>
                <a:cs typeface="Arial Black"/>
              </a:rPr>
              <a:t>van</a:t>
            </a:r>
            <a:endParaRPr sz="1800">
              <a:latin typeface="Arial Black"/>
              <a:cs typeface="Arial Black"/>
            </a:endParaRPr>
          </a:p>
          <a:p>
            <a:pPr algn="ctr" marR="6985">
              <a:lnSpc>
                <a:spcPct val="100000"/>
              </a:lnSpc>
            </a:pP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digitale</a:t>
            </a:r>
            <a:r>
              <a:rPr dirty="0" sz="1800" spc="-1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70">
                <a:solidFill>
                  <a:srgbClr val="FFFFFF"/>
                </a:solidFill>
                <a:latin typeface="Arial Black"/>
                <a:cs typeface="Arial Black"/>
              </a:rPr>
              <a:t>hulpmiddelen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411606"/>
            <a:ext cx="453834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</a:rPr>
              <a:t>01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10">
                <a:solidFill>
                  <a:srgbClr val="FFC000"/>
                </a:solidFill>
              </a:rPr>
              <a:t>Hoe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40">
                <a:solidFill>
                  <a:srgbClr val="FFC000"/>
                </a:solidFill>
              </a:rPr>
              <a:t>ouderen</a:t>
            </a:r>
            <a:r>
              <a:rPr dirty="0" sz="1600" spc="-30">
                <a:solidFill>
                  <a:srgbClr val="FFC000"/>
                </a:solidFill>
              </a:rPr>
              <a:t> </a:t>
            </a:r>
            <a:r>
              <a:rPr dirty="0" sz="1600" spc="-155">
                <a:solidFill>
                  <a:srgbClr val="FFC000"/>
                </a:solidFill>
              </a:rPr>
              <a:t>betrekken</a:t>
            </a:r>
            <a:r>
              <a:rPr dirty="0" sz="1600">
                <a:solidFill>
                  <a:srgbClr val="FFC000"/>
                </a:solidFill>
              </a:rPr>
              <a:t> </a:t>
            </a:r>
            <a:r>
              <a:rPr dirty="0" sz="1600" spc="-125">
                <a:solidFill>
                  <a:srgbClr val="FFC000"/>
                </a:solidFill>
              </a:rPr>
              <a:t>bij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85">
                <a:solidFill>
                  <a:srgbClr val="FFC000"/>
                </a:solidFill>
              </a:rPr>
              <a:t>beslissingen</a:t>
            </a:r>
            <a:r>
              <a:rPr dirty="0" sz="1600">
                <a:solidFill>
                  <a:srgbClr val="FFC000"/>
                </a:solidFill>
              </a:rPr>
              <a:t> </a:t>
            </a:r>
            <a:r>
              <a:rPr dirty="0" sz="1600" spc="-50">
                <a:solidFill>
                  <a:srgbClr val="FFC000"/>
                </a:solidFill>
              </a:rPr>
              <a:t>over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58851" y="655447"/>
            <a:ext cx="178688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zorgtechnologieën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8851" y="1991994"/>
            <a:ext cx="460565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C000"/>
                </a:solidFill>
                <a:latin typeface="Arial Black"/>
                <a:cs typeface="Arial Black"/>
              </a:rPr>
              <a:t>Hoe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de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juiste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technologieën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en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hulpmiddelen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voor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zorgbehoevende</a:t>
            </a:r>
            <a:r>
              <a:rPr dirty="0" sz="1600" spc="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ouderen</a:t>
            </a:r>
            <a:r>
              <a:rPr dirty="0" sz="1600" spc="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beoordelen</a:t>
            </a:r>
            <a:r>
              <a:rPr dirty="0" sz="1600" spc="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en 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voorstellen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8851" y="3597402"/>
            <a:ext cx="4792345" cy="756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Kunnen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nadenken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over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de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voordelen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en </a:t>
            </a: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uitdagingen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C000"/>
                </a:solidFill>
                <a:latin typeface="Arial Black"/>
                <a:cs typeface="Arial Black"/>
              </a:rPr>
              <a:t>van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digitale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hulpmiddelen</a:t>
            </a:r>
            <a:r>
              <a:rPr dirty="0" sz="1600" spc="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in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het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leven </a:t>
            </a:r>
            <a:r>
              <a:rPr dirty="0" sz="1600" spc="-180">
                <a:solidFill>
                  <a:srgbClr val="FFC000"/>
                </a:solidFill>
                <a:latin typeface="Arial Black"/>
                <a:cs typeface="Arial Black"/>
              </a:rPr>
              <a:t>van</a:t>
            </a:r>
            <a:r>
              <a:rPr dirty="0" sz="1600" spc="-7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ouderen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47166" y="1047115"/>
            <a:ext cx="2900045" cy="787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5"/>
              </a:spcBef>
              <a:buChar char="●"/>
              <a:tabLst>
                <a:tab pos="304800" algn="l"/>
              </a:tabLst>
            </a:pPr>
            <a:r>
              <a:rPr dirty="0" sz="1000">
                <a:latin typeface="Arial"/>
                <a:cs typeface="Arial"/>
              </a:rPr>
              <a:t>Ken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behoeften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ouderen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>
                <a:latin typeface="Arial"/>
                <a:cs typeface="Arial"/>
              </a:rPr>
              <a:t>Open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communicatie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>
                <a:latin typeface="Arial"/>
                <a:cs typeface="Arial"/>
              </a:rPr>
              <a:t>Leren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machtigen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 spc="-10">
                <a:latin typeface="Arial"/>
                <a:cs typeface="Arial"/>
              </a:rPr>
              <a:t>Technologieën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demonstreren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>
                <a:latin typeface="Arial"/>
                <a:cs typeface="Arial"/>
              </a:rPr>
              <a:t>Privacy-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beveiligingsproblemen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aanpakken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95186" y="2145919"/>
            <a:ext cx="24701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40">
                <a:solidFill>
                  <a:srgbClr val="FFFFFF"/>
                </a:solidFill>
                <a:latin typeface="Arial Black"/>
                <a:cs typeface="Arial Black"/>
              </a:rPr>
              <a:t>INHOUDSOPGAVE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47166" y="2762453"/>
            <a:ext cx="3019425" cy="7880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5"/>
              </a:spcBef>
              <a:buChar char="●"/>
              <a:tabLst>
                <a:tab pos="304800" algn="l"/>
              </a:tabLst>
            </a:pP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belangrijkste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gebieden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voor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ondersteuning</a:t>
            </a:r>
            <a:endParaRPr sz="10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5"/>
              </a:spcBef>
            </a:pPr>
            <a:r>
              <a:rPr dirty="0" sz="1000" spc="-10">
                <a:latin typeface="Arial"/>
                <a:cs typeface="Arial"/>
              </a:rPr>
              <a:t>identificeren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>
                <a:latin typeface="Arial"/>
                <a:cs typeface="Arial"/>
              </a:rPr>
              <a:t>Overweeg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gebruiksvriendelijke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apparaten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 spc="-10">
                <a:latin typeface="Arial"/>
                <a:cs typeface="Arial"/>
              </a:rPr>
              <a:t>Gezondheidsmonitoring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telegezondheidszorg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>
                <a:latin typeface="Arial"/>
                <a:cs typeface="Arial"/>
              </a:rPr>
              <a:t>Raadpleeg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zorgverleners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40409" y="4394098"/>
            <a:ext cx="91757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5"/>
              </a:spcBef>
              <a:buChar char="●"/>
              <a:tabLst>
                <a:tab pos="304800" algn="l"/>
              </a:tabLst>
            </a:pPr>
            <a:r>
              <a:rPr dirty="0" sz="1000" spc="-10">
                <a:latin typeface="Arial"/>
                <a:cs typeface="Arial"/>
              </a:rPr>
              <a:t>Voordelen</a:t>
            </a:r>
            <a:endParaRPr sz="1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 spc="-55">
                <a:latin typeface="Arial"/>
                <a:cs typeface="Arial"/>
              </a:rPr>
              <a:t>Uitdagingen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4322064"/>
              <a:ext cx="713231" cy="72694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107441"/>
            <a:ext cx="647573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25"/>
              <a:t>Hoe</a:t>
            </a:r>
            <a:r>
              <a:rPr dirty="0" sz="1800" spc="-85"/>
              <a:t> </a:t>
            </a:r>
            <a:r>
              <a:rPr dirty="0" sz="1800" spc="-180"/>
              <a:t>kun</a:t>
            </a:r>
            <a:r>
              <a:rPr dirty="0" sz="1800" spc="-95"/>
              <a:t> </a:t>
            </a:r>
            <a:r>
              <a:rPr dirty="0" sz="1800" spc="-170"/>
              <a:t>je</a:t>
            </a:r>
            <a:r>
              <a:rPr dirty="0" sz="1800" spc="-80"/>
              <a:t> </a:t>
            </a:r>
            <a:r>
              <a:rPr dirty="0" sz="1800" spc="-155"/>
              <a:t>oudere</a:t>
            </a:r>
            <a:r>
              <a:rPr dirty="0" sz="1800" spc="-55"/>
              <a:t> </a:t>
            </a:r>
            <a:r>
              <a:rPr dirty="0" sz="1800" spc="-200"/>
              <a:t>mensen</a:t>
            </a:r>
            <a:r>
              <a:rPr dirty="0" sz="1800" spc="-100"/>
              <a:t> </a:t>
            </a:r>
            <a:r>
              <a:rPr dirty="0" sz="1800" spc="-165"/>
              <a:t>ondersteunen</a:t>
            </a:r>
            <a:r>
              <a:rPr dirty="0" sz="1800" spc="-75"/>
              <a:t> </a:t>
            </a:r>
            <a:r>
              <a:rPr dirty="0" sz="1800" spc="-135"/>
              <a:t>bij</a:t>
            </a:r>
            <a:r>
              <a:rPr dirty="0" sz="1800" spc="-65"/>
              <a:t> </a:t>
            </a:r>
            <a:r>
              <a:rPr dirty="0" sz="1800" spc="-155"/>
              <a:t>het</a:t>
            </a:r>
            <a:r>
              <a:rPr dirty="0" sz="1800" spc="-75"/>
              <a:t> </a:t>
            </a:r>
            <a:r>
              <a:rPr dirty="0" sz="1800" spc="-165"/>
              <a:t>gebruik</a:t>
            </a:r>
            <a:r>
              <a:rPr dirty="0" sz="1800" spc="-65"/>
              <a:t> </a:t>
            </a:r>
            <a:r>
              <a:rPr dirty="0" sz="1800" spc="-105"/>
              <a:t>van</a:t>
            </a:r>
            <a:endParaRPr sz="1800"/>
          </a:p>
        </p:txBody>
      </p:sp>
      <p:sp>
        <p:nvSpPr>
          <p:cNvPr id="8" name="object 8" descr=""/>
          <p:cNvSpPr txBox="1"/>
          <p:nvPr/>
        </p:nvSpPr>
        <p:spPr>
          <a:xfrm>
            <a:off x="501802" y="491490"/>
            <a:ext cx="8134350" cy="3523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digitale</a:t>
            </a:r>
            <a:r>
              <a:rPr dirty="0" sz="18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5">
                <a:solidFill>
                  <a:srgbClr val="FFFFFF"/>
                </a:solidFill>
                <a:latin typeface="Arial Black"/>
                <a:cs typeface="Arial Black"/>
              </a:rPr>
              <a:t>hulpmiddelen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dirty="0" sz="18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 Black"/>
                <a:cs typeface="Arial Black"/>
              </a:rPr>
              <a:t>technologieën</a:t>
            </a:r>
            <a:endParaRPr sz="1800">
              <a:latin typeface="Arial Black"/>
              <a:cs typeface="Arial Black"/>
            </a:endParaRPr>
          </a:p>
          <a:p>
            <a:pPr marL="2976245" marR="5080">
              <a:lnSpc>
                <a:spcPct val="140100"/>
              </a:lnSpc>
              <a:spcBef>
                <a:spcPts val="1835"/>
              </a:spcBef>
            </a:pPr>
            <a:r>
              <a:rPr dirty="0" sz="1400">
                <a:latin typeface="Arial"/>
                <a:cs typeface="Arial"/>
              </a:rPr>
              <a:t>Bij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onderwijzen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gebruik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digitale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hulpmiddelen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aan </a:t>
            </a:r>
            <a:r>
              <a:rPr dirty="0" sz="1400">
                <a:latin typeface="Arial"/>
                <a:cs typeface="Arial"/>
              </a:rPr>
              <a:t>ouderen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moet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rekening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worden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gehouden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met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hun</a:t>
            </a:r>
            <a:r>
              <a:rPr dirty="0" sz="1400" spc="50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leerbehoeften,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oog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op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hun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digitale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inclusie.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10"/>
              </a:spcBef>
            </a:pPr>
            <a:endParaRPr sz="1400">
              <a:latin typeface="Arial"/>
              <a:cs typeface="Arial"/>
            </a:endParaRPr>
          </a:p>
          <a:p>
            <a:pPr marL="2976245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Er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zijn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5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belangrijke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aspecten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om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rekening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houden:</a:t>
            </a:r>
            <a:endParaRPr sz="1400">
              <a:latin typeface="Arial"/>
              <a:cs typeface="Arial"/>
            </a:endParaRPr>
          </a:p>
          <a:p>
            <a:pPr marL="3268979" indent="-273050">
              <a:lnSpc>
                <a:spcPct val="100000"/>
              </a:lnSpc>
              <a:spcBef>
                <a:spcPts val="670"/>
              </a:spcBef>
              <a:buSzPct val="107142"/>
              <a:buChar char="•"/>
              <a:tabLst>
                <a:tab pos="3268979" algn="l"/>
              </a:tabLst>
            </a:pPr>
            <a:r>
              <a:rPr dirty="0" sz="1400" spc="-10">
                <a:latin typeface="Arial"/>
                <a:cs typeface="Arial"/>
              </a:rPr>
              <a:t>Motivatie</a:t>
            </a:r>
            <a:endParaRPr sz="1400">
              <a:latin typeface="Arial"/>
              <a:cs typeface="Arial"/>
            </a:endParaRPr>
          </a:p>
          <a:p>
            <a:pPr marL="3268979" indent="-273050">
              <a:lnSpc>
                <a:spcPct val="100000"/>
              </a:lnSpc>
              <a:spcBef>
                <a:spcPts val="675"/>
              </a:spcBef>
              <a:buSzPct val="107142"/>
              <a:buChar char="•"/>
              <a:tabLst>
                <a:tab pos="3268979" algn="l"/>
              </a:tabLst>
            </a:pPr>
            <a:r>
              <a:rPr dirty="0" sz="1400">
                <a:latin typeface="Arial"/>
                <a:cs typeface="Arial"/>
              </a:rPr>
              <a:t>Actief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luisteren</a:t>
            </a:r>
            <a:endParaRPr sz="1400">
              <a:latin typeface="Arial"/>
              <a:cs typeface="Arial"/>
            </a:endParaRPr>
          </a:p>
          <a:p>
            <a:pPr marL="3268979" indent="-273050">
              <a:lnSpc>
                <a:spcPct val="100000"/>
              </a:lnSpc>
              <a:spcBef>
                <a:spcPts val="670"/>
              </a:spcBef>
              <a:buSzPct val="107142"/>
              <a:buChar char="•"/>
              <a:tabLst>
                <a:tab pos="3268979" algn="l"/>
              </a:tabLst>
            </a:pPr>
            <a:r>
              <a:rPr dirty="0" sz="1400">
                <a:latin typeface="Arial"/>
                <a:cs typeface="Arial"/>
              </a:rPr>
              <a:t>Positieve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feedback</a:t>
            </a:r>
            <a:endParaRPr sz="1400">
              <a:latin typeface="Arial"/>
              <a:cs typeface="Arial"/>
            </a:endParaRPr>
          </a:p>
          <a:p>
            <a:pPr marL="3268979" indent="-273050">
              <a:lnSpc>
                <a:spcPct val="100000"/>
              </a:lnSpc>
              <a:spcBef>
                <a:spcPts val="675"/>
              </a:spcBef>
              <a:buSzPct val="107142"/>
              <a:buChar char="•"/>
              <a:tabLst>
                <a:tab pos="3268979" algn="l"/>
              </a:tabLst>
            </a:pPr>
            <a:r>
              <a:rPr dirty="0" sz="1400">
                <a:latin typeface="Arial"/>
                <a:cs typeface="Arial"/>
              </a:rPr>
              <a:t>Empathische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benadering</a:t>
            </a:r>
            <a:endParaRPr sz="1400">
              <a:latin typeface="Arial"/>
              <a:cs typeface="Arial"/>
            </a:endParaRPr>
          </a:p>
          <a:p>
            <a:pPr marL="3268979" indent="-273050">
              <a:lnSpc>
                <a:spcPct val="100000"/>
              </a:lnSpc>
              <a:spcBef>
                <a:spcPts val="670"/>
              </a:spcBef>
              <a:buSzPct val="107142"/>
              <a:buChar char="•"/>
              <a:tabLst>
                <a:tab pos="3268979" algn="l"/>
              </a:tabLst>
            </a:pPr>
            <a:r>
              <a:rPr dirty="0" sz="1400" spc="-10">
                <a:latin typeface="Arial"/>
                <a:cs typeface="Arial"/>
              </a:rPr>
              <a:t>Geduld/snelheid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3587" y="1423416"/>
            <a:ext cx="2318004" cy="199796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20"/>
              <a:t>Personen</a:t>
            </a:r>
            <a:r>
              <a:rPr dirty="0" sz="2200" spc="-80"/>
              <a:t> </a:t>
            </a:r>
            <a:r>
              <a:rPr dirty="0" sz="2200" spc="-190"/>
              <a:t>betrekken</a:t>
            </a:r>
            <a:r>
              <a:rPr dirty="0" sz="2200" spc="-80"/>
              <a:t> </a:t>
            </a:r>
            <a:r>
              <a:rPr dirty="0" sz="2200" spc="-165"/>
              <a:t>bij</a:t>
            </a:r>
            <a:r>
              <a:rPr dirty="0" sz="2200" spc="-80"/>
              <a:t> </a:t>
            </a:r>
            <a:r>
              <a:rPr dirty="0" sz="2200" spc="-254"/>
              <a:t>beslissingen</a:t>
            </a:r>
            <a:r>
              <a:rPr dirty="0" sz="2200" spc="-75"/>
              <a:t> </a:t>
            </a:r>
            <a:r>
              <a:rPr dirty="0" sz="2200" spc="-170"/>
              <a:t>over</a:t>
            </a:r>
            <a:r>
              <a:rPr dirty="0" sz="2200" spc="-75"/>
              <a:t> </a:t>
            </a:r>
            <a:r>
              <a:rPr dirty="0" sz="2200" spc="-175"/>
              <a:t>zorgtechnologieën</a:t>
            </a:r>
            <a:endParaRPr sz="2200"/>
          </a:p>
        </p:txBody>
      </p:sp>
      <p:grpSp>
        <p:nvGrpSpPr>
          <p:cNvPr id="7" name="object 7" descr=""/>
          <p:cNvGrpSpPr/>
          <p:nvPr/>
        </p:nvGrpSpPr>
        <p:grpSpPr>
          <a:xfrm>
            <a:off x="3645408" y="0"/>
            <a:ext cx="5499100" cy="5143500"/>
            <a:chOff x="3645408" y="0"/>
            <a:chExt cx="549910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5408" y="0"/>
              <a:ext cx="5498591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626987" y="115316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2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4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7" y="2293492"/>
                  </a:lnTo>
                  <a:lnTo>
                    <a:pt x="861327" y="2312705"/>
                  </a:lnTo>
                  <a:lnTo>
                    <a:pt x="861742" y="2343848"/>
                  </a:lnTo>
                  <a:lnTo>
                    <a:pt x="862419" y="2386897"/>
                  </a:lnTo>
                  <a:lnTo>
                    <a:pt x="863346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1"/>
                  </a:lnTo>
                  <a:lnTo>
                    <a:pt x="1768695" y="1777390"/>
                  </a:lnTo>
                  <a:lnTo>
                    <a:pt x="1819049" y="1734194"/>
                  </a:lnTo>
                  <a:lnTo>
                    <a:pt x="1866704" y="1692356"/>
                  </a:lnTo>
                  <a:lnTo>
                    <a:pt x="1911660" y="1651873"/>
                  </a:lnTo>
                  <a:lnTo>
                    <a:pt x="1953917" y="1612745"/>
                  </a:lnTo>
                  <a:lnTo>
                    <a:pt x="1993475" y="1574974"/>
                  </a:lnTo>
                  <a:lnTo>
                    <a:pt x="2030333" y="1538557"/>
                  </a:lnTo>
                  <a:lnTo>
                    <a:pt x="2064490" y="1503495"/>
                  </a:lnTo>
                  <a:lnTo>
                    <a:pt x="2095948" y="1469788"/>
                  </a:lnTo>
                  <a:lnTo>
                    <a:pt x="2124705" y="1437435"/>
                  </a:lnTo>
                  <a:lnTo>
                    <a:pt x="2150761" y="1406436"/>
                  </a:lnTo>
                  <a:lnTo>
                    <a:pt x="2194769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2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1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708" y="580366"/>
                  </a:lnTo>
                  <a:lnTo>
                    <a:pt x="865006" y="555360"/>
                  </a:lnTo>
                  <a:lnTo>
                    <a:pt x="905213" y="533691"/>
                  </a:lnTo>
                  <a:lnTo>
                    <a:pt x="947330" y="515359"/>
                  </a:lnTo>
                  <a:lnTo>
                    <a:pt x="991357" y="500362"/>
                  </a:lnTo>
                  <a:lnTo>
                    <a:pt x="1037293" y="488700"/>
                  </a:lnTo>
                  <a:lnTo>
                    <a:pt x="1085139" y="480371"/>
                  </a:lnTo>
                  <a:lnTo>
                    <a:pt x="1134895" y="475375"/>
                  </a:lnTo>
                  <a:lnTo>
                    <a:pt x="1186561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59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19"/>
                  </a:lnTo>
                  <a:lnTo>
                    <a:pt x="1485392" y="3278619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40054" y="2157425"/>
            <a:ext cx="4505325" cy="1535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Ouderen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betrekken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bij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beslissingen</a:t>
            </a:r>
            <a:r>
              <a:rPr dirty="0" sz="3300" spc="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over </a:t>
            </a:r>
            <a:r>
              <a:rPr dirty="0" sz="3300" spc="10" b="1">
                <a:solidFill>
                  <a:srgbClr val="3E3E3E"/>
                </a:solidFill>
                <a:latin typeface="Arial"/>
                <a:cs typeface="Arial"/>
              </a:rPr>
              <a:t>z</a:t>
            </a:r>
            <a:r>
              <a:rPr dirty="0" sz="3300" spc="15" b="1">
                <a:solidFill>
                  <a:srgbClr val="3E3E3E"/>
                </a:solidFill>
                <a:latin typeface="Arial"/>
                <a:cs typeface="Arial"/>
              </a:rPr>
              <a:t>o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rgt</a:t>
            </a:r>
            <a:r>
              <a:rPr dirty="0" sz="3300" spc="15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c</a:t>
            </a:r>
            <a:r>
              <a:rPr dirty="0" baseline="217592" sz="900" spc="-40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3300" spc="5" b="1">
                <a:solidFill>
                  <a:srgbClr val="3E3E3E"/>
                </a:solidFill>
                <a:latin typeface="Arial"/>
                <a:cs typeface="Arial"/>
              </a:rPr>
              <a:t>hnologie</a:t>
            </a:r>
            <a:r>
              <a:rPr dirty="0" sz="3300" spc="15" b="1">
                <a:solidFill>
                  <a:srgbClr val="3E3E3E"/>
                </a:solidFill>
                <a:latin typeface="Arial"/>
                <a:cs typeface="Arial"/>
              </a:rPr>
              <a:t>ë</a:t>
            </a:r>
            <a:r>
              <a:rPr dirty="0" sz="3300" spc="10" b="1">
                <a:solidFill>
                  <a:srgbClr val="3E3E3E"/>
                </a:solidFill>
                <a:latin typeface="Arial"/>
                <a:cs typeface="Arial"/>
              </a:rPr>
              <a:t>n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5355" y="1101090"/>
            <a:ext cx="4930775" cy="3549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Arial"/>
                <a:cs typeface="Arial"/>
              </a:rPr>
              <a:t>Brainstorm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vragen: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Wat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komt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op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als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denkt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aan: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247015" indent="-234315">
              <a:lnSpc>
                <a:spcPct val="100000"/>
              </a:lnSpc>
              <a:buSzPct val="75000"/>
              <a:buFont typeface="Noto Sans Symbols2"/>
              <a:buChar char="⮚"/>
              <a:tabLst>
                <a:tab pos="247015" algn="l"/>
              </a:tabLst>
            </a:pPr>
            <a:r>
              <a:rPr dirty="0" sz="1600">
                <a:latin typeface="Arial"/>
                <a:cs typeface="Arial"/>
              </a:rPr>
              <a:t>Hoe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oudere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mensen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betrekken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bij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beslissingen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over</a:t>
            </a:r>
            <a:endParaRPr sz="1600">
              <a:latin typeface="Arial"/>
              <a:cs typeface="Arial"/>
            </a:endParaRPr>
          </a:p>
          <a:p>
            <a:pPr marL="190500">
              <a:lnSpc>
                <a:spcPct val="100000"/>
              </a:lnSpc>
            </a:pPr>
            <a:r>
              <a:rPr dirty="0" sz="1600" spc="-20">
                <a:latin typeface="Arial"/>
                <a:cs typeface="Arial"/>
              </a:rPr>
              <a:t>zorg</a:t>
            </a:r>
            <a:endParaRPr sz="160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technologieën</a:t>
            </a:r>
            <a:endParaRPr sz="1600">
              <a:latin typeface="Arial"/>
              <a:cs typeface="Arial"/>
            </a:endParaRPr>
          </a:p>
          <a:p>
            <a:pPr marL="190500" marR="423545" indent="-178435">
              <a:lnSpc>
                <a:spcPct val="100000"/>
              </a:lnSpc>
              <a:buSzPct val="75000"/>
              <a:buFont typeface="Noto Sans Symbols2"/>
              <a:buChar char="⮚"/>
              <a:tabLst>
                <a:tab pos="190500" algn="l"/>
              </a:tabLst>
            </a:pPr>
            <a:r>
              <a:rPr dirty="0" sz="1600">
                <a:latin typeface="Arial"/>
                <a:cs typeface="Arial"/>
              </a:rPr>
              <a:t>Hoe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juiste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technologieën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10">
                <a:latin typeface="Arial"/>
                <a:cs typeface="Arial"/>
              </a:rPr>
              <a:t> hulpmiddelen</a:t>
            </a:r>
            <a:r>
              <a:rPr dirty="0" sz="1600" spc="50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hulpmiddelen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voor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zorgbehoevende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ouderen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Arial"/>
              <a:cs typeface="Arial"/>
            </a:endParaRPr>
          </a:p>
          <a:p>
            <a:pPr marL="12700" marR="249554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Deel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gedachten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ideeën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online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25">
                <a:latin typeface="Arial"/>
                <a:cs typeface="Arial"/>
              </a:rPr>
              <a:t> een </a:t>
            </a:r>
            <a:r>
              <a:rPr dirty="0" sz="1600" spc="-10">
                <a:latin typeface="Arial"/>
                <a:cs typeface="Arial"/>
              </a:rPr>
              <a:t>gemeenschappelijk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forum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zoals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Jamboard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Padlet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https://jamboard.google.com/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https://padlet.com/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92551" y="3462528"/>
            <a:ext cx="1240536" cy="12420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9231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120"/>
              <a:t>BRAINSTORM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35979" y="915924"/>
            <a:ext cx="3011424" cy="3168396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1237564"/>
            <a:ext cx="5066030" cy="3150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Ouderen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betrekken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bij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beslissingen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selectie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zorgtechnologieën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cruciaal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ervoor</a:t>
            </a:r>
            <a:r>
              <a:rPr dirty="0" sz="1800" spc="-25">
                <a:latin typeface="Arial"/>
                <a:cs typeface="Arial"/>
              </a:rPr>
              <a:t> te </a:t>
            </a:r>
            <a:r>
              <a:rPr dirty="0" sz="1800">
                <a:latin typeface="Arial"/>
                <a:cs typeface="Arial"/>
              </a:rPr>
              <a:t>zorgen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technologieën voldoen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aan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hun </a:t>
            </a:r>
            <a:r>
              <a:rPr dirty="0" sz="1800">
                <a:latin typeface="Arial"/>
                <a:cs typeface="Arial"/>
              </a:rPr>
              <a:t>behoeften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voorkeuren.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800" b="1">
                <a:latin typeface="Arial"/>
                <a:cs typeface="Arial"/>
              </a:rPr>
              <a:t>Hier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volgen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enkele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strategieën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om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ouderen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bij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dit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proces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betrekken: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Ken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behoeften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0">
                <a:latin typeface="Arial"/>
                <a:cs typeface="Arial"/>
              </a:rPr>
              <a:t> oudere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Open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communicatie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Leren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machtigen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Technologieën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demonstreren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Privacy-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beveiligingsproblemen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aanpakken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73736" y="1712976"/>
            <a:ext cx="8315325" cy="3336290"/>
            <a:chOff x="173736" y="1712976"/>
            <a:chExt cx="8315325" cy="333629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4322064"/>
              <a:ext cx="713231" cy="72694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736" y="1712976"/>
              <a:ext cx="3130295" cy="227685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783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dirty="0" sz="1800" spc="-125"/>
              <a:t>Ouderen</a:t>
            </a:r>
            <a:r>
              <a:rPr dirty="0" sz="1800" spc="-50"/>
              <a:t> </a:t>
            </a:r>
            <a:r>
              <a:rPr dirty="0" sz="1800" spc="-170"/>
              <a:t>betrekken</a:t>
            </a:r>
            <a:r>
              <a:rPr dirty="0" sz="1800" spc="-95"/>
              <a:t> </a:t>
            </a:r>
            <a:r>
              <a:rPr dirty="0" sz="1800" spc="-140"/>
              <a:t>bij</a:t>
            </a:r>
            <a:r>
              <a:rPr dirty="0" sz="1800" spc="-60"/>
              <a:t> </a:t>
            </a:r>
            <a:r>
              <a:rPr dirty="0" sz="1800" spc="-215"/>
              <a:t>beslissingen</a:t>
            </a:r>
            <a:r>
              <a:rPr dirty="0" sz="1800" spc="-90"/>
              <a:t> </a:t>
            </a:r>
            <a:r>
              <a:rPr dirty="0" sz="1800" spc="-140"/>
              <a:t>over</a:t>
            </a:r>
            <a:r>
              <a:rPr dirty="0" sz="1800" spc="-60"/>
              <a:t> </a:t>
            </a:r>
            <a:r>
              <a:rPr dirty="0" sz="1800" spc="-140"/>
              <a:t>zorgtechnologieën</a:t>
            </a:r>
            <a:endParaRPr sz="18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51073" y="1078509"/>
            <a:ext cx="5643245" cy="3684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Ouderen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betrekken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bij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beslissingen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over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zorgtechnologieën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en </a:t>
            </a:r>
            <a:r>
              <a:rPr dirty="0" sz="1600">
                <a:latin typeface="Arial"/>
                <a:cs typeface="Arial"/>
              </a:rPr>
              <a:t>nadenken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over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voordelen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uitdagingen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digitale </a:t>
            </a:r>
            <a:r>
              <a:rPr dirty="0" sz="1600">
                <a:latin typeface="Arial"/>
                <a:cs typeface="Arial"/>
              </a:rPr>
              <a:t>hulpmiddelen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voor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ouderen,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vereist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een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doordachte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en </a:t>
            </a:r>
            <a:r>
              <a:rPr dirty="0" sz="1600">
                <a:latin typeface="Arial"/>
                <a:cs typeface="Arial"/>
              </a:rPr>
              <a:t>inclusieve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aanpak.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1600">
              <a:latin typeface="Arial"/>
              <a:cs typeface="Arial"/>
            </a:endParaRPr>
          </a:p>
          <a:p>
            <a:pPr marL="12700" marR="168910">
              <a:lnSpc>
                <a:spcPct val="150100"/>
              </a:lnSpc>
              <a:spcBef>
                <a:spcPts val="5"/>
              </a:spcBef>
            </a:pPr>
            <a:r>
              <a:rPr dirty="0" sz="1600">
                <a:latin typeface="Arial"/>
                <a:cs typeface="Arial"/>
              </a:rPr>
              <a:t>Door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richten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op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behoeften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oudere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hem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of </a:t>
            </a:r>
            <a:r>
              <a:rPr dirty="0" sz="1600">
                <a:latin typeface="Arial"/>
                <a:cs typeface="Arial"/>
              </a:rPr>
              <a:t>haar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betrekken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bij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besluitvorming,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kun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ervoor</a:t>
            </a:r>
            <a:r>
              <a:rPr dirty="0" sz="1600" spc="-10">
                <a:latin typeface="Arial"/>
                <a:cs typeface="Arial"/>
              </a:rPr>
              <a:t> zorgen </a:t>
            </a:r>
            <a:r>
              <a:rPr dirty="0" sz="1600">
                <a:latin typeface="Arial"/>
                <a:cs typeface="Arial"/>
              </a:rPr>
              <a:t>dat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zorgtechnologieën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niet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alleen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geschikt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zijn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voor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hun </a:t>
            </a:r>
            <a:r>
              <a:rPr dirty="0" sz="1600">
                <a:latin typeface="Arial"/>
                <a:cs typeface="Arial"/>
              </a:rPr>
              <a:t>behoeften,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maar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ook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hun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algehele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kwaliteit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leven verbeteren.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75">
                <a:solidFill>
                  <a:srgbClr val="379C73"/>
                </a:solidFill>
              </a:rPr>
              <a:t>Ken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behoeften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ouderen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" y="1306067"/>
            <a:ext cx="2828544" cy="2008631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5307330" cy="348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382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Begin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jezelf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vertrouwd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maken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 </a:t>
            </a:r>
            <a:r>
              <a:rPr dirty="0" sz="1800">
                <a:latin typeface="Arial"/>
                <a:cs typeface="Arial"/>
              </a:rPr>
              <a:t>behoeften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persoon.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eenvoudige </a:t>
            </a:r>
            <a:r>
              <a:rPr dirty="0" sz="1800">
                <a:latin typeface="Arial"/>
                <a:cs typeface="Arial"/>
              </a:rPr>
              <a:t>dialoog,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waarin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behoeften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persoon </a:t>
            </a:r>
            <a:r>
              <a:rPr dirty="0" sz="1800">
                <a:latin typeface="Arial"/>
                <a:cs typeface="Arial"/>
              </a:rPr>
              <a:t>worden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onderzocht,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zal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veel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zaken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ophelderen.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</a:pPr>
            <a:r>
              <a:rPr dirty="0" sz="1800">
                <a:latin typeface="Arial"/>
                <a:cs typeface="Arial"/>
              </a:rPr>
              <a:t>Begrijp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specifieke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gezondheidstoestand, </a:t>
            </a:r>
            <a:r>
              <a:rPr dirty="0" sz="1800">
                <a:latin typeface="Arial"/>
                <a:cs typeface="Arial"/>
              </a:rPr>
              <a:t>dagelijkse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routines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uitdagingen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waarmee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ze </a:t>
            </a:r>
            <a:r>
              <a:rPr dirty="0" sz="1800">
                <a:latin typeface="Arial"/>
                <a:cs typeface="Arial"/>
              </a:rPr>
              <a:t>worden geconfronteerd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ervoor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zorgen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hun </a:t>
            </a:r>
            <a:r>
              <a:rPr dirty="0" sz="1800">
                <a:latin typeface="Arial"/>
                <a:cs typeface="Arial"/>
              </a:rPr>
              <a:t>behoeften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worden</a:t>
            </a:r>
            <a:r>
              <a:rPr dirty="0" sz="1800" spc="-10">
                <a:latin typeface="Arial"/>
                <a:cs typeface="Arial"/>
              </a:rPr>
              <a:t> gedekt.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75">
                <a:solidFill>
                  <a:srgbClr val="379C73"/>
                </a:solidFill>
              </a:rPr>
              <a:t>Ken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behoeften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ouderen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2306" y="1212013"/>
            <a:ext cx="1057398" cy="179895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4763135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509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Open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transparante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communicatie</a:t>
            </a:r>
            <a:r>
              <a:rPr dirty="0" sz="1800" spc="-25">
                <a:latin typeface="Arial"/>
                <a:cs typeface="Arial"/>
              </a:rPr>
              <a:t> met </a:t>
            </a:r>
            <a:r>
              <a:rPr dirty="0" sz="1800">
                <a:latin typeface="Arial"/>
                <a:cs typeface="Arial"/>
              </a:rPr>
              <a:t>ouderen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bevorderen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goed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mogelijk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helpen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bij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ontdekken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verduidelijken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behoeften.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Moedig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aan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gedachten,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zorgen</a:t>
            </a:r>
            <a:r>
              <a:rPr dirty="0" sz="1800" spc="-25">
                <a:latin typeface="Arial"/>
                <a:cs typeface="Arial"/>
              </a:rPr>
              <a:t> 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1800">
                <a:latin typeface="Arial"/>
                <a:cs typeface="Arial"/>
              </a:rPr>
              <a:t>voorkeuren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over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zorgtechnologieën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delen.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165">
                <a:solidFill>
                  <a:srgbClr val="379C73"/>
                </a:solidFill>
              </a:rPr>
              <a:t>Open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communicatie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52871" y="1226819"/>
            <a:ext cx="3494531" cy="1965959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8029"/>
            <a:ext cx="5709920" cy="2720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Informatie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geven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over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beschikbare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zorgtechnologieën,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de </a:t>
            </a:r>
            <a:r>
              <a:rPr dirty="0" sz="1600">
                <a:latin typeface="Arial"/>
                <a:cs typeface="Arial"/>
              </a:rPr>
              <a:t>voordelen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mogelijke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impact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op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het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dagelijks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leven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uitleggen.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600">
              <a:latin typeface="Arial"/>
              <a:cs typeface="Arial"/>
            </a:endParaRPr>
          </a:p>
          <a:p>
            <a:pPr marL="12700" marR="137795">
              <a:lnSpc>
                <a:spcPct val="140000"/>
              </a:lnSpc>
            </a:pPr>
            <a:r>
              <a:rPr dirty="0" sz="1600">
                <a:latin typeface="Arial"/>
                <a:cs typeface="Arial"/>
              </a:rPr>
              <a:t>Ouderen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staat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stellen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om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beslissingen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nemen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over </a:t>
            </a:r>
            <a:r>
              <a:rPr dirty="0" sz="1600">
                <a:latin typeface="Arial"/>
                <a:cs typeface="Arial"/>
              </a:rPr>
              <a:t>technologieën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apps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op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basis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hun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specifieke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behoeften.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30"/>
              </a:spcBef>
            </a:pPr>
            <a:endParaRPr sz="1600">
              <a:latin typeface="Arial"/>
              <a:cs typeface="Arial"/>
            </a:endParaRPr>
          </a:p>
          <a:p>
            <a:pPr marL="12700" marR="120650">
              <a:lnSpc>
                <a:spcPct val="140000"/>
              </a:lnSpc>
            </a:pPr>
            <a:r>
              <a:rPr dirty="0" sz="1400" b="1">
                <a:latin typeface="Arial"/>
                <a:cs typeface="Arial"/>
              </a:rPr>
              <a:t>Opmerking</a:t>
            </a:r>
            <a:r>
              <a:rPr dirty="0" sz="1400">
                <a:latin typeface="Arial"/>
                <a:cs typeface="Arial"/>
              </a:rPr>
              <a:t>: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Module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&amp;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3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gaat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dieper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op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specifieke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digitale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tools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en </a:t>
            </a:r>
            <a:r>
              <a:rPr dirty="0" sz="1400" spc="-10">
                <a:latin typeface="Arial"/>
                <a:cs typeface="Arial"/>
              </a:rPr>
              <a:t>apps.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Opvoeden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machtigen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7544" y="1104900"/>
            <a:ext cx="2740152" cy="1540764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254194"/>
            <a:ext cx="7084059" cy="23304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843915">
              <a:lnSpc>
                <a:spcPct val="140000"/>
              </a:lnSpc>
              <a:spcBef>
                <a:spcPts val="95"/>
              </a:spcBef>
            </a:pPr>
            <a:r>
              <a:rPr dirty="0" sz="1800">
                <a:latin typeface="Arial"/>
                <a:cs typeface="Arial"/>
              </a:rPr>
              <a:t>Organiseer,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indien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mogelijk,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demonstraties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verschillende </a:t>
            </a:r>
            <a:r>
              <a:rPr dirty="0" sz="1800">
                <a:latin typeface="Arial"/>
                <a:cs typeface="Arial"/>
              </a:rPr>
              <a:t>zorgtechnologieën.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Laat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persoon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technologieën </a:t>
            </a:r>
            <a:r>
              <a:rPr dirty="0" sz="1800">
                <a:latin typeface="Arial"/>
                <a:cs typeface="Arial"/>
              </a:rPr>
              <a:t>uitproberen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ervaren.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Arial"/>
                <a:cs typeface="Arial"/>
              </a:rPr>
              <a:t>Deze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praktijkgerichte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aanpak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kan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helpen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beter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begrijpen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latin typeface="Arial"/>
                <a:cs typeface="Arial"/>
              </a:rPr>
              <a:t>hoe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technologieën werken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hij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voordeel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uit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kan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halen.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Technologieën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demonstreren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7767955" cy="348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8354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Behandel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eventuele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zorgen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over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privacy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veiligheid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verband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het </a:t>
            </a:r>
            <a:r>
              <a:rPr dirty="0" sz="1800">
                <a:latin typeface="Arial"/>
                <a:cs typeface="Arial"/>
              </a:rPr>
              <a:t>gebruik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zorgtechnologieën.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Zorg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ervoor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erop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kunnen </a:t>
            </a:r>
            <a:r>
              <a:rPr dirty="0" sz="1800">
                <a:latin typeface="Arial"/>
                <a:cs typeface="Arial"/>
              </a:rPr>
              <a:t>vertrouwen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dat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persoonlijke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informatie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wordt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beschermd.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  <a:spcBef>
                <a:spcPts val="5"/>
              </a:spcBef>
            </a:pPr>
            <a:r>
              <a:rPr dirty="0" sz="1800" b="1">
                <a:latin typeface="Arial"/>
                <a:cs typeface="Arial"/>
              </a:rPr>
              <a:t>Voorbeeld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Je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cliënt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heeft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net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de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mogelijkheden</a:t>
            </a:r>
            <a:r>
              <a:rPr dirty="0" sz="1800" spc="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van</a:t>
            </a:r>
            <a:r>
              <a:rPr dirty="0" sz="1800" spc="-4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online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patiëntinformatie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leren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kennen.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Hij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vraagt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uw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hulp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om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toegang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te</a:t>
            </a:r>
            <a:r>
              <a:rPr dirty="0" sz="1800" spc="-4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krijgen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tot</a:t>
            </a:r>
            <a:r>
              <a:rPr dirty="0" sz="1800" spc="-4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zijn</a:t>
            </a:r>
            <a:r>
              <a:rPr dirty="0" sz="1800" spc="25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online </a:t>
            </a:r>
            <a:r>
              <a:rPr dirty="0" sz="1800" i="1">
                <a:latin typeface="Arial"/>
                <a:cs typeface="Arial"/>
              </a:rPr>
              <a:t>patiëntendagboek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om</a:t>
            </a:r>
            <a:r>
              <a:rPr dirty="0" sz="1800" spc="-4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een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scanresultaat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te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lezen.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har char="•"/>
              <a:tabLst>
                <a:tab pos="304800" algn="l"/>
              </a:tabLst>
            </a:pPr>
            <a:r>
              <a:rPr dirty="0" sz="1800">
                <a:latin typeface="Arial"/>
                <a:cs typeface="Arial"/>
              </a:rPr>
              <a:t>Waar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moet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rekening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houden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deze</a:t>
            </a:r>
            <a:r>
              <a:rPr dirty="0" sz="1800" spc="-10">
                <a:latin typeface="Arial"/>
                <a:cs typeface="Arial"/>
              </a:rPr>
              <a:t> situatie?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50">
                <a:solidFill>
                  <a:srgbClr val="379C73"/>
                </a:solidFill>
              </a:rPr>
              <a:t>Aandacht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privacy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veiligheid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415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20"/>
              <a:t>De</a:t>
            </a:r>
            <a:r>
              <a:rPr dirty="0" sz="2200" spc="-110"/>
              <a:t> </a:t>
            </a:r>
            <a:r>
              <a:rPr dirty="0" sz="2200" spc="-210"/>
              <a:t>juiste</a:t>
            </a:r>
            <a:r>
              <a:rPr dirty="0" sz="2200" spc="-105"/>
              <a:t> </a:t>
            </a:r>
            <a:r>
              <a:rPr dirty="0" sz="2200" spc="-210"/>
              <a:t>technologieën</a:t>
            </a:r>
            <a:r>
              <a:rPr dirty="0" sz="2200" spc="-80"/>
              <a:t> </a:t>
            </a:r>
            <a:r>
              <a:rPr dirty="0" sz="2200" spc="-225"/>
              <a:t>en</a:t>
            </a:r>
            <a:r>
              <a:rPr dirty="0" sz="2200" spc="-105"/>
              <a:t> </a:t>
            </a:r>
            <a:r>
              <a:rPr dirty="0" sz="2200" spc="-204"/>
              <a:t>tools</a:t>
            </a:r>
            <a:r>
              <a:rPr dirty="0" sz="2200" spc="-95"/>
              <a:t> </a:t>
            </a:r>
            <a:r>
              <a:rPr dirty="0" sz="2200" spc="-185"/>
              <a:t>beoordelen</a:t>
            </a:r>
            <a:r>
              <a:rPr dirty="0" sz="2200" spc="-75"/>
              <a:t> </a:t>
            </a:r>
            <a:r>
              <a:rPr dirty="0" sz="2200" spc="-225"/>
              <a:t>en</a:t>
            </a:r>
            <a:r>
              <a:rPr dirty="0" sz="2200" spc="-90"/>
              <a:t> </a:t>
            </a:r>
            <a:r>
              <a:rPr dirty="0" sz="2200" spc="-155"/>
              <a:t>voorstellen</a:t>
            </a:r>
            <a:endParaRPr sz="2200"/>
          </a:p>
        </p:txBody>
      </p:sp>
      <p:grpSp>
        <p:nvGrpSpPr>
          <p:cNvPr id="7" name="object 7" descr=""/>
          <p:cNvGrpSpPr/>
          <p:nvPr/>
        </p:nvGrpSpPr>
        <p:grpSpPr>
          <a:xfrm>
            <a:off x="3645408" y="0"/>
            <a:ext cx="5499100" cy="5143500"/>
            <a:chOff x="3645408" y="0"/>
            <a:chExt cx="549910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5408" y="0"/>
              <a:ext cx="5498591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626987" y="115316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2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4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7" y="2293492"/>
                  </a:lnTo>
                  <a:lnTo>
                    <a:pt x="861327" y="2312705"/>
                  </a:lnTo>
                  <a:lnTo>
                    <a:pt x="861742" y="2343848"/>
                  </a:lnTo>
                  <a:lnTo>
                    <a:pt x="862419" y="2386897"/>
                  </a:lnTo>
                  <a:lnTo>
                    <a:pt x="863346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1"/>
                  </a:lnTo>
                  <a:lnTo>
                    <a:pt x="1768695" y="1777390"/>
                  </a:lnTo>
                  <a:lnTo>
                    <a:pt x="1819049" y="1734194"/>
                  </a:lnTo>
                  <a:lnTo>
                    <a:pt x="1866704" y="1692356"/>
                  </a:lnTo>
                  <a:lnTo>
                    <a:pt x="1911660" y="1651873"/>
                  </a:lnTo>
                  <a:lnTo>
                    <a:pt x="1953917" y="1612745"/>
                  </a:lnTo>
                  <a:lnTo>
                    <a:pt x="1993475" y="1574974"/>
                  </a:lnTo>
                  <a:lnTo>
                    <a:pt x="2030333" y="1538557"/>
                  </a:lnTo>
                  <a:lnTo>
                    <a:pt x="2064490" y="1503495"/>
                  </a:lnTo>
                  <a:lnTo>
                    <a:pt x="2095948" y="1469788"/>
                  </a:lnTo>
                  <a:lnTo>
                    <a:pt x="2124705" y="1437435"/>
                  </a:lnTo>
                  <a:lnTo>
                    <a:pt x="2150761" y="1406436"/>
                  </a:lnTo>
                  <a:lnTo>
                    <a:pt x="2194769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2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1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708" y="580366"/>
                  </a:lnTo>
                  <a:lnTo>
                    <a:pt x="865006" y="555360"/>
                  </a:lnTo>
                  <a:lnTo>
                    <a:pt x="905213" y="533691"/>
                  </a:lnTo>
                  <a:lnTo>
                    <a:pt x="947330" y="515359"/>
                  </a:lnTo>
                  <a:lnTo>
                    <a:pt x="991357" y="500362"/>
                  </a:lnTo>
                  <a:lnTo>
                    <a:pt x="1037293" y="488700"/>
                  </a:lnTo>
                  <a:lnTo>
                    <a:pt x="1085139" y="480371"/>
                  </a:lnTo>
                  <a:lnTo>
                    <a:pt x="1134895" y="475375"/>
                  </a:lnTo>
                  <a:lnTo>
                    <a:pt x="1186561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59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19"/>
                  </a:lnTo>
                  <a:lnTo>
                    <a:pt x="1485392" y="3278619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07872" rIns="0" bIns="0" rtlCol="0" vert="horz">
            <a:spAutoFit/>
          </a:bodyPr>
          <a:lstStyle/>
          <a:p>
            <a:pPr marL="60325" marR="30480">
              <a:lnSpc>
                <a:spcPct val="100000"/>
              </a:lnSpc>
              <a:spcBef>
                <a:spcPts val="100"/>
              </a:spcBef>
            </a:pPr>
            <a:r>
              <a:rPr dirty="0"/>
              <a:t>Hoe</a:t>
            </a:r>
            <a:r>
              <a:rPr dirty="0" spc="-25"/>
              <a:t> </a:t>
            </a:r>
            <a:r>
              <a:rPr dirty="0"/>
              <a:t>de</a:t>
            </a:r>
            <a:r>
              <a:rPr dirty="0" spc="-20"/>
              <a:t> </a:t>
            </a:r>
            <a:r>
              <a:rPr dirty="0"/>
              <a:t>juiste</a:t>
            </a:r>
            <a:r>
              <a:rPr dirty="0" spc="-25"/>
              <a:t> </a:t>
            </a:r>
            <a:r>
              <a:rPr dirty="0"/>
              <a:t>technologieën</a:t>
            </a:r>
            <a:r>
              <a:rPr dirty="0" spc="-45"/>
              <a:t> </a:t>
            </a:r>
            <a:r>
              <a:rPr dirty="0" spc="-25"/>
              <a:t>en </a:t>
            </a:r>
            <a:r>
              <a:rPr dirty="0"/>
              <a:t>hulpmiddelen</a:t>
            </a:r>
            <a:r>
              <a:rPr dirty="0" spc="-75"/>
              <a:t> </a:t>
            </a:r>
            <a:r>
              <a:rPr dirty="0" spc="-20"/>
              <a:t>voor</a:t>
            </a:r>
          </a:p>
          <a:p>
            <a:pPr marL="60325" marR="984250">
              <a:lnSpc>
                <a:spcPct val="100000"/>
              </a:lnSpc>
              <a:spcBef>
                <a:spcPts val="5"/>
              </a:spcBef>
            </a:pPr>
            <a:r>
              <a:rPr dirty="0" spc="15"/>
              <a:t>zorgb</a:t>
            </a:r>
            <a:r>
              <a:rPr dirty="0" spc="25"/>
              <a:t>e</a:t>
            </a:r>
            <a:r>
              <a:rPr dirty="0" spc="15"/>
              <a:t>h</a:t>
            </a:r>
            <a:r>
              <a:rPr dirty="0" spc="-930"/>
              <a:t>o</a:t>
            </a:r>
            <a:r>
              <a:rPr dirty="0" baseline="92592" sz="900" spc="30" b="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92592" sz="900" spc="637" b="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3300"/>
              <a:t>evende</a:t>
            </a:r>
            <a:r>
              <a:rPr dirty="0" sz="3300" spc="-135"/>
              <a:t> </a:t>
            </a:r>
            <a:r>
              <a:rPr dirty="0" sz="3300" spc="-10"/>
              <a:t>ouderen </a:t>
            </a:r>
            <a:r>
              <a:rPr dirty="0" sz="3300"/>
              <a:t>beoordelen</a:t>
            </a:r>
            <a:r>
              <a:rPr dirty="0" sz="3300" spc="-20"/>
              <a:t> </a:t>
            </a:r>
            <a:r>
              <a:rPr dirty="0" sz="3300"/>
              <a:t>en</a:t>
            </a:r>
            <a:r>
              <a:rPr dirty="0" sz="3300" spc="-5"/>
              <a:t> </a:t>
            </a:r>
            <a:r>
              <a:rPr dirty="0" sz="3300" spc="-10"/>
              <a:t>voorstellen</a:t>
            </a:r>
            <a:endParaRPr sz="33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8029"/>
            <a:ext cx="7162165" cy="2073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Vaak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worden de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leerdoelen</a:t>
            </a:r>
            <a:r>
              <a:rPr dirty="0" sz="1600" spc="-30" i="1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niet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één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keer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bereikt,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maar in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loop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tijd. </a:t>
            </a:r>
            <a:r>
              <a:rPr dirty="0" sz="1600">
                <a:latin typeface="Arial"/>
                <a:cs typeface="Arial"/>
              </a:rPr>
              <a:t>Om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motivatie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senioren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hoog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houden,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moet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verzorger/trainer </a:t>
            </a:r>
            <a:r>
              <a:rPr dirty="0" sz="1600">
                <a:latin typeface="Arial"/>
                <a:cs typeface="Arial"/>
              </a:rPr>
              <a:t>tussendoelen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stellen,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aangepast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aan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progressie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oudere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persoon.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600">
              <a:latin typeface="Arial"/>
              <a:cs typeface="Arial"/>
            </a:endParaRPr>
          </a:p>
          <a:p>
            <a:pPr marL="12700" marR="77470">
              <a:lnSpc>
                <a:spcPct val="140000"/>
              </a:lnSpc>
            </a:pPr>
            <a:r>
              <a:rPr dirty="0" sz="1600">
                <a:latin typeface="Arial"/>
                <a:cs typeface="Arial"/>
              </a:rPr>
              <a:t>Progressieve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oefeningen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moeten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worden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gevolgd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door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een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positieve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feedback </a:t>
            </a:r>
            <a:r>
              <a:rPr dirty="0" sz="1600">
                <a:latin typeface="Arial"/>
                <a:cs typeface="Arial"/>
              </a:rPr>
              <a:t>wanneer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senior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het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tussentijdse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doel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bereikt.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Motivatie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2623" y="2973323"/>
            <a:ext cx="2109216" cy="1583436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1802" y="-50809"/>
            <a:ext cx="8133080" cy="4675505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dirty="0" sz="1800" spc="-125">
                <a:solidFill>
                  <a:srgbClr val="FFFFFF"/>
                </a:solidFill>
                <a:latin typeface="Arial Black"/>
                <a:cs typeface="Arial Black"/>
              </a:rPr>
              <a:t>Hoe</a:t>
            </a:r>
            <a:r>
              <a:rPr dirty="0" sz="18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0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dirty="0" sz="18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70">
                <a:solidFill>
                  <a:srgbClr val="FFFFFF"/>
                </a:solidFill>
                <a:latin typeface="Arial Black"/>
                <a:cs typeface="Arial Black"/>
              </a:rPr>
              <a:t>juiste</a:t>
            </a:r>
            <a:r>
              <a:rPr dirty="0" sz="180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Arial Black"/>
                <a:cs typeface="Arial Black"/>
              </a:rPr>
              <a:t>technologieën</a:t>
            </a:r>
            <a:r>
              <a:rPr dirty="0" sz="18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5">
                <a:solidFill>
                  <a:srgbClr val="FFFFFF"/>
                </a:solidFill>
                <a:latin typeface="Arial Black"/>
                <a:cs typeface="Arial Black"/>
              </a:rPr>
              <a:t>hulpmiddelen</a:t>
            </a:r>
            <a:r>
              <a:rPr dirty="0" sz="18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30">
                <a:solidFill>
                  <a:srgbClr val="FFFFFF"/>
                </a:solidFill>
                <a:latin typeface="Arial Black"/>
                <a:cs typeface="Arial Black"/>
              </a:rPr>
              <a:t>voor</a:t>
            </a:r>
            <a:r>
              <a:rPr dirty="0" sz="1800" spc="-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 Black"/>
                <a:cs typeface="Arial Black"/>
              </a:rPr>
              <a:t>zorgbehoevende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spc="-155">
                <a:solidFill>
                  <a:srgbClr val="FFFFFF"/>
                </a:solidFill>
                <a:latin typeface="Arial Black"/>
                <a:cs typeface="Arial Black"/>
              </a:rPr>
              <a:t>ouderen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0">
                <a:solidFill>
                  <a:srgbClr val="FFFFFF"/>
                </a:solidFill>
                <a:latin typeface="Arial Black"/>
                <a:cs typeface="Arial Black"/>
              </a:rPr>
              <a:t>beoordelen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dirty="0" sz="18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voorstellen</a:t>
            </a:r>
            <a:endParaRPr sz="1800">
              <a:latin typeface="Arial Black"/>
              <a:cs typeface="Arial Black"/>
            </a:endParaRPr>
          </a:p>
          <a:p>
            <a:pPr marL="2976245" marR="5080">
              <a:lnSpc>
                <a:spcPct val="100000"/>
              </a:lnSpc>
              <a:spcBef>
                <a:spcPts val="2470"/>
              </a:spcBef>
            </a:pPr>
            <a:r>
              <a:rPr dirty="0" sz="1800">
                <a:latin typeface="Arial"/>
                <a:cs typeface="Arial"/>
              </a:rPr>
              <a:t>Bij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beoordelen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voorstellen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juiste </a:t>
            </a:r>
            <a:r>
              <a:rPr dirty="0" sz="1800">
                <a:latin typeface="Arial"/>
                <a:cs typeface="Arial"/>
              </a:rPr>
              <a:t>technologieën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hulpmiddelen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moet </a:t>
            </a:r>
            <a:r>
              <a:rPr dirty="0" sz="1800">
                <a:latin typeface="Arial"/>
                <a:cs typeface="Arial"/>
              </a:rPr>
              <a:t>rekening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worden gehouden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specifieke </a:t>
            </a:r>
            <a:r>
              <a:rPr dirty="0" sz="1800">
                <a:latin typeface="Arial"/>
                <a:cs typeface="Arial"/>
              </a:rPr>
              <a:t>behoeften,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mogelijkheden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voorkeuren.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2976245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Hier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zijn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enkele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stappen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die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je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kunt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volgen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bij</a:t>
            </a:r>
            <a:endParaRPr sz="1800">
              <a:latin typeface="Arial"/>
              <a:cs typeface="Arial"/>
            </a:endParaRPr>
          </a:p>
          <a:p>
            <a:pPr marL="2976245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je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beoordeling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en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aanbevelingen:</a:t>
            </a:r>
            <a:endParaRPr sz="1800">
              <a:latin typeface="Arial"/>
              <a:cs typeface="Arial"/>
            </a:endParaRPr>
          </a:p>
          <a:p>
            <a:pPr marL="3268979" marR="199390" indent="-292735">
              <a:lnSpc>
                <a:spcPct val="100000"/>
              </a:lnSpc>
              <a:buChar char="•"/>
              <a:tabLst>
                <a:tab pos="3268979" algn="l"/>
              </a:tabLst>
            </a:pP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belangrijkste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gebieden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ondersteuning identificeren</a:t>
            </a:r>
            <a:endParaRPr sz="1800">
              <a:latin typeface="Arial"/>
              <a:cs typeface="Arial"/>
            </a:endParaRPr>
          </a:p>
          <a:p>
            <a:pPr marL="3268979" indent="-292735">
              <a:lnSpc>
                <a:spcPct val="100000"/>
              </a:lnSpc>
              <a:buChar char="•"/>
              <a:tabLst>
                <a:tab pos="3268979" algn="l"/>
              </a:tabLst>
            </a:pPr>
            <a:r>
              <a:rPr dirty="0" sz="1800">
                <a:latin typeface="Arial"/>
                <a:cs typeface="Arial"/>
              </a:rPr>
              <a:t>Overweeg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gebruiksvriendelijke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apparaten</a:t>
            </a:r>
            <a:endParaRPr sz="1800">
              <a:latin typeface="Arial"/>
              <a:cs typeface="Arial"/>
            </a:endParaRPr>
          </a:p>
          <a:p>
            <a:pPr marL="3268979" marR="2124710" indent="-292735">
              <a:lnSpc>
                <a:spcPct val="100000"/>
              </a:lnSpc>
              <a:spcBef>
                <a:spcPts val="5"/>
              </a:spcBef>
              <a:buChar char="•"/>
              <a:tabLst>
                <a:tab pos="3268979" algn="l"/>
              </a:tabLst>
            </a:pPr>
            <a:r>
              <a:rPr dirty="0" sz="1800">
                <a:latin typeface="Arial"/>
                <a:cs typeface="Arial"/>
              </a:rPr>
              <a:t>Gezondheidsmonitoring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en </a:t>
            </a:r>
            <a:r>
              <a:rPr dirty="0" sz="1800" spc="-10">
                <a:latin typeface="Arial"/>
                <a:cs typeface="Arial"/>
              </a:rPr>
              <a:t>telegezondheidszorg</a:t>
            </a:r>
            <a:endParaRPr sz="1800">
              <a:latin typeface="Arial"/>
              <a:cs typeface="Arial"/>
            </a:endParaRPr>
          </a:p>
          <a:p>
            <a:pPr marL="3268979" indent="-292735">
              <a:lnSpc>
                <a:spcPct val="100000"/>
              </a:lnSpc>
              <a:buChar char="•"/>
              <a:tabLst>
                <a:tab pos="3268979" algn="l"/>
              </a:tabLst>
            </a:pPr>
            <a:r>
              <a:rPr dirty="0" sz="1800">
                <a:latin typeface="Arial"/>
                <a:cs typeface="Arial"/>
              </a:rPr>
              <a:t>Raadpleeg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zorgverleners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692" y="1988820"/>
            <a:ext cx="2951988" cy="2173224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398269"/>
            <a:ext cx="415861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18135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Bepaal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gebieden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waar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technologie </a:t>
            </a:r>
            <a:r>
              <a:rPr dirty="0" sz="1800">
                <a:latin typeface="Arial"/>
                <a:cs typeface="Arial"/>
              </a:rPr>
              <a:t>zinvolle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ondersteuning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kan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bieden.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800">
                <a:latin typeface="Arial"/>
                <a:cs typeface="Arial"/>
              </a:rPr>
              <a:t>Denk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hierbij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aan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gezondheidsmonitoring, </a:t>
            </a:r>
            <a:r>
              <a:rPr dirty="0" sz="1800">
                <a:latin typeface="Arial"/>
                <a:cs typeface="Arial"/>
              </a:rPr>
              <a:t>medicatiebeheer,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sociale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interactie, </a:t>
            </a:r>
            <a:r>
              <a:rPr dirty="0" sz="1800">
                <a:latin typeface="Arial"/>
                <a:cs typeface="Arial"/>
              </a:rPr>
              <a:t>veiligheid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domotica.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6851015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135">
                <a:solidFill>
                  <a:srgbClr val="379C73"/>
                </a:solidFill>
              </a:rPr>
              <a:t>De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belangrijkste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gebieden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ondersteuning </a:t>
            </a:r>
            <a:r>
              <a:rPr dirty="0" spc="-145">
                <a:solidFill>
                  <a:srgbClr val="379C73"/>
                </a:solidFill>
              </a:rPr>
              <a:t>identificeren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8279" y="955547"/>
            <a:ext cx="3171444" cy="2266188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6221730" cy="2330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6642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Kies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technologieën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gebruiksvriendelijk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zijn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en </a:t>
            </a:r>
            <a:r>
              <a:rPr dirty="0" sz="1800">
                <a:latin typeface="Arial"/>
                <a:cs typeface="Arial"/>
              </a:rPr>
              <a:t>eenvoudige/gemakkelijk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begrijpen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interfaces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hebben.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800">
                <a:latin typeface="Arial"/>
                <a:cs typeface="Arial"/>
              </a:rPr>
              <a:t>Zoek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naar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apparaten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grote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knoppen, </a:t>
            </a:r>
            <a:r>
              <a:rPr dirty="0" sz="1800" spc="-10">
                <a:latin typeface="Arial"/>
                <a:cs typeface="Arial"/>
              </a:rPr>
              <a:t>aanraakschermen, </a:t>
            </a:r>
            <a:r>
              <a:rPr dirty="0" sz="1800">
                <a:latin typeface="Arial"/>
                <a:cs typeface="Arial"/>
              </a:rPr>
              <a:t>spraakopdrachten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intuïtieve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navigatie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gebruik</a:t>
            </a:r>
            <a:r>
              <a:rPr dirty="0" sz="1800" spc="-20">
                <a:latin typeface="Arial"/>
                <a:cs typeface="Arial"/>
              </a:rPr>
              <a:t> door </a:t>
            </a:r>
            <a:r>
              <a:rPr dirty="0" sz="1800">
                <a:latin typeface="Arial"/>
                <a:cs typeface="Arial"/>
              </a:rPr>
              <a:t>ouderen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vergemakkelijken.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Denk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300">
                <a:solidFill>
                  <a:srgbClr val="379C73"/>
                </a:solidFill>
              </a:rPr>
              <a:t>aan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gebruiksvriendelijke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apparaten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86739"/>
            <a:ext cx="6042660" cy="2740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541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Verken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gezondheidsmonitoringapparaten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zoals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draagbare </a:t>
            </a:r>
            <a:r>
              <a:rPr dirty="0" sz="1800">
                <a:latin typeface="Arial"/>
                <a:cs typeface="Arial"/>
              </a:rPr>
              <a:t>fitnesstrackers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smartwatches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vitale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functies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en </a:t>
            </a:r>
            <a:r>
              <a:rPr dirty="0" sz="1800">
                <a:latin typeface="Arial"/>
                <a:cs typeface="Arial"/>
              </a:rPr>
              <a:t>activiteiten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kunnen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bijhouden.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Overweeg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telegezondheidsoplossingen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mogelijk </a:t>
            </a:r>
            <a:r>
              <a:rPr dirty="0" sz="1800">
                <a:latin typeface="Arial"/>
                <a:cs typeface="Arial"/>
              </a:rPr>
              <a:t>maken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gezondheidstoestanden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op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afstand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monitoren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videoconsulten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houden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professionals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 </a:t>
            </a:r>
            <a:r>
              <a:rPr dirty="0" sz="1800" spc="-10">
                <a:latin typeface="Arial"/>
                <a:cs typeface="Arial"/>
              </a:rPr>
              <a:t>gezondheidszorg.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Opmerking</a:t>
            </a:r>
            <a:r>
              <a:rPr dirty="0" sz="1600">
                <a:latin typeface="Arial"/>
                <a:cs typeface="Arial"/>
              </a:rPr>
              <a:t>: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zie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module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2,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eenheid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4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voor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meer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informatie.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Gezondheidsmonitoring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telegezondheidszorg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0504" y="1104900"/>
            <a:ext cx="1632203" cy="2176272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6997065" cy="3653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Vraag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advies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aan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professionals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gezondheidszorg, zoals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artsen, </a:t>
            </a:r>
            <a:r>
              <a:rPr dirty="0" sz="1800">
                <a:latin typeface="Arial"/>
                <a:cs typeface="Arial"/>
              </a:rPr>
              <a:t>verpleegkundigen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ergotherapeuten,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waardevolle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inzichten </a:t>
            </a:r>
            <a:r>
              <a:rPr dirty="0" sz="1800">
                <a:latin typeface="Arial"/>
                <a:cs typeface="Arial"/>
              </a:rPr>
              <a:t>kunnen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hebben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specifieke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technologieën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aansluiten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bij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 </a:t>
            </a:r>
            <a:r>
              <a:rPr dirty="0" sz="1800">
                <a:latin typeface="Arial"/>
                <a:cs typeface="Arial"/>
              </a:rPr>
              <a:t>zorgbehoeften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persoon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kwestie.</a:t>
            </a:r>
            <a:endParaRPr sz="1800">
              <a:latin typeface="Arial"/>
              <a:cs typeface="Arial"/>
            </a:endParaRPr>
          </a:p>
          <a:p>
            <a:pPr marL="12700" marR="11430">
              <a:lnSpc>
                <a:spcPct val="140100"/>
              </a:lnSpc>
              <a:spcBef>
                <a:spcPts val="1340"/>
              </a:spcBef>
            </a:pPr>
            <a:r>
              <a:rPr dirty="0" sz="1800" b="1">
                <a:latin typeface="Arial"/>
                <a:cs typeface="Arial"/>
              </a:rPr>
              <a:t>Voorbeeld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Je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cliënt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heeft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een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verhoogde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bloeddruk,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maar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voelt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spc="-20" i="1">
                <a:latin typeface="Arial"/>
                <a:cs typeface="Arial"/>
              </a:rPr>
              <a:t>zich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ongemakkelijk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bij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het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meten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van</a:t>
            </a:r>
            <a:r>
              <a:rPr dirty="0" sz="1800" spc="-4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de</a:t>
            </a:r>
            <a:r>
              <a:rPr dirty="0" sz="1800" spc="-4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bloeddruk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met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een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gewone </a:t>
            </a:r>
            <a:r>
              <a:rPr dirty="0" sz="1800" i="1">
                <a:latin typeface="Arial"/>
                <a:cs typeface="Arial"/>
              </a:rPr>
              <a:t>bloeddrukmeter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omdat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de</a:t>
            </a:r>
            <a:r>
              <a:rPr dirty="0" sz="1800" spc="-4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manchet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knelt.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Nu</a:t>
            </a:r>
            <a:r>
              <a:rPr dirty="0" sz="1800" spc="-4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heeft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hij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gehoord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spc="-25" i="1">
                <a:latin typeface="Arial"/>
                <a:cs typeface="Arial"/>
              </a:rPr>
              <a:t>dat </a:t>
            </a:r>
            <a:r>
              <a:rPr dirty="0" sz="1800" i="1">
                <a:latin typeface="Arial"/>
                <a:cs typeface="Arial"/>
              </a:rPr>
              <a:t>een</a:t>
            </a:r>
            <a:r>
              <a:rPr dirty="0" sz="1800" spc="-4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speciale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smartwatch</a:t>
            </a:r>
            <a:r>
              <a:rPr dirty="0" sz="1800" spc="-4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zijn bloeddruk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regelmatig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kan</a:t>
            </a:r>
            <a:r>
              <a:rPr dirty="0" sz="1800" spc="-5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meten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en</a:t>
            </a:r>
            <a:r>
              <a:rPr dirty="0" sz="1800" spc="-50" i="1">
                <a:latin typeface="Arial"/>
                <a:cs typeface="Arial"/>
              </a:rPr>
              <a:t> </a:t>
            </a:r>
            <a:r>
              <a:rPr dirty="0" sz="1800" spc="-25" i="1">
                <a:latin typeface="Arial"/>
                <a:cs typeface="Arial"/>
              </a:rPr>
              <a:t>de </a:t>
            </a:r>
            <a:r>
              <a:rPr dirty="0" sz="1800" i="1">
                <a:latin typeface="Arial"/>
                <a:cs typeface="Arial"/>
              </a:rPr>
              <a:t>resultaten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via</a:t>
            </a:r>
            <a:r>
              <a:rPr dirty="0" sz="1800" spc="-4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een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app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kan</a:t>
            </a:r>
            <a:r>
              <a:rPr dirty="0" sz="1800" spc="-4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doorgeven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aan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zijn</a:t>
            </a:r>
            <a:r>
              <a:rPr dirty="0" sz="1800" spc="10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arts.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75">
                <a:solidFill>
                  <a:srgbClr val="379C73"/>
                </a:solidFill>
              </a:rPr>
              <a:t>Raadpleeg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professionals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in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gezondheidszorg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05231"/>
            <a:ext cx="567499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75"/>
              <a:t>Voordelen</a:t>
            </a:r>
            <a:r>
              <a:rPr dirty="0" sz="2200" spc="-80"/>
              <a:t> </a:t>
            </a:r>
            <a:r>
              <a:rPr dirty="0" sz="2200" spc="-225"/>
              <a:t>en</a:t>
            </a:r>
            <a:r>
              <a:rPr dirty="0" sz="2200" spc="-100"/>
              <a:t> </a:t>
            </a:r>
            <a:r>
              <a:rPr dirty="0" sz="2200" spc="-204"/>
              <a:t>uitdagingen</a:t>
            </a:r>
            <a:r>
              <a:rPr dirty="0" sz="2200" spc="-90"/>
              <a:t> </a:t>
            </a:r>
            <a:r>
              <a:rPr dirty="0" sz="2200" spc="-250"/>
              <a:t>van</a:t>
            </a:r>
            <a:r>
              <a:rPr dirty="0" sz="2200" spc="-90"/>
              <a:t> </a:t>
            </a:r>
            <a:r>
              <a:rPr dirty="0" sz="2200" spc="-195"/>
              <a:t>digitale</a:t>
            </a:r>
            <a:r>
              <a:rPr dirty="0" sz="2200" spc="-90"/>
              <a:t> </a:t>
            </a:r>
            <a:r>
              <a:rPr dirty="0" sz="2200" spc="-145"/>
              <a:t>tools</a:t>
            </a:r>
            <a:endParaRPr sz="2200"/>
          </a:p>
        </p:txBody>
      </p:sp>
      <p:grpSp>
        <p:nvGrpSpPr>
          <p:cNvPr id="7" name="object 7" descr=""/>
          <p:cNvGrpSpPr/>
          <p:nvPr/>
        </p:nvGrpSpPr>
        <p:grpSpPr>
          <a:xfrm>
            <a:off x="3645408" y="0"/>
            <a:ext cx="5499100" cy="5143500"/>
            <a:chOff x="3645408" y="0"/>
            <a:chExt cx="549910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5408" y="0"/>
              <a:ext cx="5498591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626987" y="115316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2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4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7" y="2293492"/>
                  </a:lnTo>
                  <a:lnTo>
                    <a:pt x="861327" y="2312705"/>
                  </a:lnTo>
                  <a:lnTo>
                    <a:pt x="861742" y="2343848"/>
                  </a:lnTo>
                  <a:lnTo>
                    <a:pt x="862419" y="2386897"/>
                  </a:lnTo>
                  <a:lnTo>
                    <a:pt x="863346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1"/>
                  </a:lnTo>
                  <a:lnTo>
                    <a:pt x="1768695" y="1777390"/>
                  </a:lnTo>
                  <a:lnTo>
                    <a:pt x="1819049" y="1734194"/>
                  </a:lnTo>
                  <a:lnTo>
                    <a:pt x="1866704" y="1692356"/>
                  </a:lnTo>
                  <a:lnTo>
                    <a:pt x="1911660" y="1651873"/>
                  </a:lnTo>
                  <a:lnTo>
                    <a:pt x="1953917" y="1612745"/>
                  </a:lnTo>
                  <a:lnTo>
                    <a:pt x="1993475" y="1574974"/>
                  </a:lnTo>
                  <a:lnTo>
                    <a:pt x="2030333" y="1538557"/>
                  </a:lnTo>
                  <a:lnTo>
                    <a:pt x="2064490" y="1503495"/>
                  </a:lnTo>
                  <a:lnTo>
                    <a:pt x="2095948" y="1469788"/>
                  </a:lnTo>
                  <a:lnTo>
                    <a:pt x="2124705" y="1437435"/>
                  </a:lnTo>
                  <a:lnTo>
                    <a:pt x="2150761" y="1406436"/>
                  </a:lnTo>
                  <a:lnTo>
                    <a:pt x="2194769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2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1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708" y="580366"/>
                  </a:lnTo>
                  <a:lnTo>
                    <a:pt x="865006" y="555360"/>
                  </a:lnTo>
                  <a:lnTo>
                    <a:pt x="905213" y="533691"/>
                  </a:lnTo>
                  <a:lnTo>
                    <a:pt x="947330" y="515359"/>
                  </a:lnTo>
                  <a:lnTo>
                    <a:pt x="991357" y="500362"/>
                  </a:lnTo>
                  <a:lnTo>
                    <a:pt x="1037293" y="488700"/>
                  </a:lnTo>
                  <a:lnTo>
                    <a:pt x="1085139" y="480371"/>
                  </a:lnTo>
                  <a:lnTo>
                    <a:pt x="1134895" y="475375"/>
                  </a:lnTo>
                  <a:lnTo>
                    <a:pt x="1186561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59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19"/>
                  </a:lnTo>
                  <a:lnTo>
                    <a:pt x="1485392" y="3278619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40054" y="2157425"/>
            <a:ext cx="6059170" cy="203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zijn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voordelen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en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uitdagingen</a:t>
            </a:r>
            <a:r>
              <a:rPr dirty="0" sz="3300" spc="-8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van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digitale </a:t>
            </a:r>
            <a:r>
              <a:rPr dirty="0" sz="3300" spc="25" b="1">
                <a:solidFill>
                  <a:srgbClr val="3E3E3E"/>
                </a:solidFill>
                <a:latin typeface="Arial"/>
                <a:cs typeface="Arial"/>
              </a:rPr>
              <a:t>hulpmi</a:t>
            </a:r>
            <a:r>
              <a:rPr dirty="0" sz="3300" spc="-1080" b="1">
                <a:solidFill>
                  <a:srgbClr val="3E3E3E"/>
                </a:solidFill>
                <a:latin typeface="Arial"/>
                <a:cs typeface="Arial"/>
              </a:rPr>
              <a:t>d</a:t>
            </a:r>
            <a:r>
              <a:rPr dirty="0" baseline="217592" sz="900" spc="44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17592" sz="900" spc="359">
                <a:solidFill>
                  <a:srgbClr val="878787"/>
                </a:solidFill>
                <a:latin typeface="Carlito"/>
                <a:cs typeface="Carlito"/>
              </a:rPr>
              <a:t> 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delen</a:t>
            </a:r>
            <a:r>
              <a:rPr dirty="0" sz="3300" spc="-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in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het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leven</a:t>
            </a:r>
            <a:r>
              <a:rPr dirty="0" sz="33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van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ouderen?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64235"/>
            </a:xfrm>
            <a:custGeom>
              <a:avLst/>
              <a:gdLst/>
              <a:ahLst/>
              <a:cxnLst/>
              <a:rect l="l" t="t" r="r" b="b"/>
              <a:pathLst>
                <a:path w="9144000" h="864235">
                  <a:moveTo>
                    <a:pt x="0" y="864108"/>
                  </a:moveTo>
                  <a:lnTo>
                    <a:pt x="9144000" y="86410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6410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64108"/>
              <a:ext cx="9144000" cy="4279900"/>
            </a:xfrm>
            <a:custGeom>
              <a:avLst/>
              <a:gdLst/>
              <a:ahLst/>
              <a:cxnLst/>
              <a:rect l="l" t="t" r="r" b="b"/>
              <a:pathLst>
                <a:path w="9144000" h="4279900">
                  <a:moveTo>
                    <a:pt x="9144000" y="0"/>
                  </a:moveTo>
                  <a:lnTo>
                    <a:pt x="0" y="0"/>
                  </a:lnTo>
                  <a:lnTo>
                    <a:pt x="0" y="4279390"/>
                  </a:lnTo>
                  <a:lnTo>
                    <a:pt x="9144000" y="42793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59258"/>
            <a:ext cx="6854190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80"/>
              <a:t>Kunnen</a:t>
            </a:r>
            <a:r>
              <a:rPr dirty="0" sz="1800" spc="-65"/>
              <a:t> </a:t>
            </a:r>
            <a:r>
              <a:rPr dirty="0" sz="1800" spc="-195"/>
              <a:t>nadenken</a:t>
            </a:r>
            <a:r>
              <a:rPr dirty="0" sz="1800" spc="-85"/>
              <a:t> </a:t>
            </a:r>
            <a:r>
              <a:rPr dirty="0" sz="1800" spc="-140"/>
              <a:t>over</a:t>
            </a:r>
            <a:r>
              <a:rPr dirty="0" sz="1800" spc="-70"/>
              <a:t> </a:t>
            </a:r>
            <a:r>
              <a:rPr dirty="0" sz="1800" spc="-200"/>
              <a:t>de</a:t>
            </a:r>
            <a:r>
              <a:rPr dirty="0" sz="1800" spc="-70"/>
              <a:t> </a:t>
            </a:r>
            <a:r>
              <a:rPr dirty="0" sz="1800" spc="-160"/>
              <a:t>voordelen</a:t>
            </a:r>
            <a:r>
              <a:rPr dirty="0" sz="1800" spc="-65"/>
              <a:t> </a:t>
            </a:r>
            <a:r>
              <a:rPr dirty="0" sz="1800" spc="-180"/>
              <a:t>en</a:t>
            </a:r>
            <a:r>
              <a:rPr dirty="0" sz="1800" spc="-85"/>
              <a:t> </a:t>
            </a:r>
            <a:r>
              <a:rPr dirty="0" sz="1800" spc="-175"/>
              <a:t>uitdagingen</a:t>
            </a:r>
            <a:r>
              <a:rPr dirty="0" sz="1800" spc="-90"/>
              <a:t> </a:t>
            </a:r>
            <a:r>
              <a:rPr dirty="0" sz="1800" spc="-210"/>
              <a:t>van</a:t>
            </a:r>
            <a:r>
              <a:rPr dirty="0" sz="1800" spc="-70"/>
              <a:t> </a:t>
            </a:r>
            <a:r>
              <a:rPr dirty="0" sz="1800" spc="-110"/>
              <a:t>digitale</a:t>
            </a:r>
            <a:endParaRPr sz="1800"/>
          </a:p>
        </p:txBody>
      </p:sp>
      <p:sp>
        <p:nvSpPr>
          <p:cNvPr id="7" name="object 7" descr=""/>
          <p:cNvSpPr txBox="1"/>
          <p:nvPr/>
        </p:nvSpPr>
        <p:spPr>
          <a:xfrm>
            <a:off x="501802" y="443865"/>
            <a:ext cx="7979409" cy="1711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5">
                <a:solidFill>
                  <a:srgbClr val="FFFFFF"/>
                </a:solidFill>
                <a:latin typeface="Arial Black"/>
                <a:cs typeface="Arial Black"/>
              </a:rPr>
              <a:t>hulpmiddelen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35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5">
                <a:solidFill>
                  <a:srgbClr val="FFFFFF"/>
                </a:solidFill>
                <a:latin typeface="Arial Black"/>
                <a:cs typeface="Arial Black"/>
              </a:rPr>
              <a:t>het</a:t>
            </a:r>
            <a:r>
              <a:rPr dirty="0" sz="180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75">
                <a:solidFill>
                  <a:srgbClr val="FFFFFF"/>
                </a:solidFill>
                <a:latin typeface="Arial Black"/>
                <a:cs typeface="Arial Black"/>
              </a:rPr>
              <a:t>leven</a:t>
            </a:r>
            <a:r>
              <a:rPr dirty="0" sz="1800" spc="-1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00">
                <a:solidFill>
                  <a:srgbClr val="FFFFFF"/>
                </a:solidFill>
                <a:latin typeface="Arial Black"/>
                <a:cs typeface="Arial Black"/>
              </a:rPr>
              <a:t>van</a:t>
            </a:r>
            <a:r>
              <a:rPr dirty="0" sz="18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Black"/>
                <a:cs typeface="Arial Black"/>
              </a:rPr>
              <a:t>ouderen</a:t>
            </a:r>
            <a:endParaRPr sz="1800">
              <a:latin typeface="Arial Black"/>
              <a:cs typeface="Arial Black"/>
            </a:endParaRPr>
          </a:p>
          <a:p>
            <a:pPr marL="2976245" marR="5080">
              <a:lnSpc>
                <a:spcPct val="100000"/>
              </a:lnSpc>
              <a:spcBef>
                <a:spcPts val="2470"/>
              </a:spcBef>
            </a:pP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integratie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digitale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hulpmiddelen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het </a:t>
            </a:r>
            <a:r>
              <a:rPr dirty="0" sz="1800">
                <a:latin typeface="Arial"/>
                <a:cs typeface="Arial"/>
              </a:rPr>
              <a:t>leven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brengt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zowel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voordelen</a:t>
            </a:r>
            <a:r>
              <a:rPr dirty="0" sz="1800" spc="-25">
                <a:latin typeface="Arial"/>
                <a:cs typeface="Arial"/>
              </a:rPr>
              <a:t> als </a:t>
            </a:r>
            <a:r>
              <a:rPr dirty="0" sz="1800">
                <a:latin typeface="Arial"/>
                <a:cs typeface="Arial"/>
              </a:rPr>
              <a:t>uitdagingen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zich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mee.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zorgverlener is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het </a:t>
            </a:r>
            <a:r>
              <a:rPr dirty="0" sz="1800">
                <a:latin typeface="Arial"/>
                <a:cs typeface="Arial"/>
              </a:rPr>
              <a:t>belangrijk om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over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beide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aspecten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denken: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78891" y="2410967"/>
            <a:ext cx="5396865" cy="2468880"/>
            <a:chOff x="278891" y="2410967"/>
            <a:chExt cx="5396865" cy="246888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891" y="2410967"/>
              <a:ext cx="3704844" cy="246888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473196" y="2410967"/>
              <a:ext cx="2202180" cy="1645920"/>
            </a:xfrm>
            <a:custGeom>
              <a:avLst/>
              <a:gdLst/>
              <a:ahLst/>
              <a:cxnLst/>
              <a:rect l="l" t="t" r="r" b="b"/>
              <a:pathLst>
                <a:path w="2202179" h="1645920">
                  <a:moveTo>
                    <a:pt x="2202179" y="0"/>
                  </a:moveTo>
                  <a:lnTo>
                    <a:pt x="0" y="0"/>
                  </a:lnTo>
                  <a:lnTo>
                    <a:pt x="0" y="1645920"/>
                  </a:lnTo>
                  <a:lnTo>
                    <a:pt x="2202179" y="1645920"/>
                  </a:lnTo>
                  <a:lnTo>
                    <a:pt x="2202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473196" y="2410967"/>
            <a:ext cx="2202180" cy="16459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130"/>
              </a:spcBef>
            </a:pPr>
            <a:r>
              <a:rPr dirty="0" sz="1800" spc="-10" b="1">
                <a:latin typeface="Arial"/>
                <a:cs typeface="Arial"/>
              </a:rPr>
              <a:t>Voordelen:</a:t>
            </a:r>
            <a:endParaRPr sz="1800">
              <a:latin typeface="Arial"/>
              <a:cs typeface="Arial"/>
            </a:endParaRPr>
          </a:p>
          <a:p>
            <a:pPr marL="45720" marR="445770">
              <a:lnSpc>
                <a:spcPct val="100000"/>
              </a:lnSpc>
              <a:spcBef>
                <a:spcPts val="15"/>
              </a:spcBef>
            </a:pPr>
            <a:r>
              <a:rPr dirty="0" sz="1200">
                <a:latin typeface="Arial"/>
                <a:cs typeface="Arial"/>
              </a:rPr>
              <a:t>Communicatie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sociale verbinding</a:t>
            </a:r>
            <a:endParaRPr sz="1200">
              <a:latin typeface="Arial"/>
              <a:cs typeface="Arial"/>
            </a:endParaRPr>
          </a:p>
          <a:p>
            <a:pPr marL="45720" marR="537845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Toegang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tot</a:t>
            </a:r>
            <a:r>
              <a:rPr dirty="0" sz="1200" spc="-10">
                <a:latin typeface="Arial"/>
                <a:cs typeface="Arial"/>
              </a:rPr>
              <a:t> informatie Gezondheidsmonitoring </a:t>
            </a:r>
            <a:r>
              <a:rPr dirty="0" sz="1200">
                <a:latin typeface="Arial"/>
                <a:cs typeface="Arial"/>
              </a:rPr>
              <a:t>Gemak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 toegang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tot </a:t>
            </a:r>
            <a:r>
              <a:rPr dirty="0" sz="1200" spc="-10">
                <a:latin typeface="Arial"/>
                <a:cs typeface="Arial"/>
              </a:rPr>
              <a:t>diensten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115811" y="2414016"/>
            <a:ext cx="2372995" cy="16478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7780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140"/>
              </a:spcBef>
            </a:pPr>
            <a:r>
              <a:rPr dirty="0" sz="1800" spc="-10" b="1">
                <a:latin typeface="Arial"/>
                <a:cs typeface="Arial"/>
              </a:rPr>
              <a:t>Uitdagingen:</a:t>
            </a:r>
            <a:endParaRPr sz="1800">
              <a:latin typeface="Arial"/>
              <a:cs typeface="Arial"/>
            </a:endParaRPr>
          </a:p>
          <a:p>
            <a:pPr marL="46355" marR="682625">
              <a:lnSpc>
                <a:spcPct val="100000"/>
              </a:lnSpc>
              <a:spcBef>
                <a:spcPts val="15"/>
              </a:spcBef>
            </a:pPr>
            <a:r>
              <a:rPr dirty="0" sz="1200">
                <a:latin typeface="Arial"/>
                <a:cs typeface="Arial"/>
              </a:rPr>
              <a:t>Digitale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geletterdheid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en </a:t>
            </a:r>
            <a:r>
              <a:rPr dirty="0" sz="1200" spc="-10">
                <a:latin typeface="Arial"/>
                <a:cs typeface="Arial"/>
              </a:rPr>
              <a:t>leercurve</a:t>
            </a:r>
            <a:endParaRPr sz="1200">
              <a:latin typeface="Arial"/>
              <a:cs typeface="Arial"/>
            </a:endParaRPr>
          </a:p>
          <a:p>
            <a:pPr marL="46355" marR="394335">
              <a:lnSpc>
                <a:spcPct val="100000"/>
              </a:lnSpc>
            </a:pPr>
            <a:r>
              <a:rPr dirty="0" sz="1200" spc="-10">
                <a:latin typeface="Arial"/>
                <a:cs typeface="Arial"/>
              </a:rPr>
              <a:t>Bezorgdheid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over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privacy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en </a:t>
            </a:r>
            <a:r>
              <a:rPr dirty="0" sz="1200" spc="-10">
                <a:latin typeface="Arial"/>
                <a:cs typeface="Arial"/>
              </a:rPr>
              <a:t>veiligheid</a:t>
            </a:r>
            <a:endParaRPr sz="1200">
              <a:latin typeface="Arial"/>
              <a:cs typeface="Arial"/>
            </a:endParaRPr>
          </a:p>
          <a:p>
            <a:pPr marL="46355" marR="56769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Fysieke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beperkingen </a:t>
            </a:r>
            <a:r>
              <a:rPr dirty="0" sz="1200">
                <a:latin typeface="Arial"/>
                <a:cs typeface="Arial"/>
              </a:rPr>
              <a:t>Isolatie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technologische uitsluiting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9813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dirty="0" sz="2400" spc="-175"/>
              <a:t>Voordelen</a:t>
            </a:r>
            <a:endParaRPr sz="2400"/>
          </a:p>
        </p:txBody>
      </p:sp>
      <p:grpSp>
        <p:nvGrpSpPr>
          <p:cNvPr id="7" name="object 7" descr=""/>
          <p:cNvGrpSpPr/>
          <p:nvPr/>
        </p:nvGrpSpPr>
        <p:grpSpPr>
          <a:xfrm>
            <a:off x="515112" y="1696211"/>
            <a:ext cx="7175500" cy="3086100"/>
            <a:chOff x="515112" y="1696211"/>
            <a:chExt cx="7175500" cy="30861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2" y="2205227"/>
              <a:ext cx="3864864" cy="257708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948683" y="1696211"/>
              <a:ext cx="3741420" cy="1522730"/>
            </a:xfrm>
            <a:custGeom>
              <a:avLst/>
              <a:gdLst/>
              <a:ahLst/>
              <a:cxnLst/>
              <a:rect l="l" t="t" r="r" b="b"/>
              <a:pathLst>
                <a:path w="3741420" h="1522730">
                  <a:moveTo>
                    <a:pt x="3741419" y="0"/>
                  </a:moveTo>
                  <a:lnTo>
                    <a:pt x="0" y="0"/>
                  </a:lnTo>
                  <a:lnTo>
                    <a:pt x="0" y="1522476"/>
                  </a:lnTo>
                  <a:lnTo>
                    <a:pt x="3741419" y="1522476"/>
                  </a:lnTo>
                  <a:lnTo>
                    <a:pt x="37414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948684" y="1696211"/>
            <a:ext cx="3741420" cy="15227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45085">
              <a:lnSpc>
                <a:spcPct val="100000"/>
              </a:lnSpc>
              <a:spcBef>
                <a:spcPts val="130"/>
              </a:spcBef>
            </a:pPr>
            <a:r>
              <a:rPr dirty="0" sz="1800" spc="-10" b="1">
                <a:latin typeface="Arial"/>
                <a:cs typeface="Arial"/>
              </a:rPr>
              <a:t>Voordelen:</a:t>
            </a:r>
            <a:endParaRPr sz="1800">
              <a:latin typeface="Arial"/>
              <a:cs typeface="Arial"/>
            </a:endParaRPr>
          </a:p>
          <a:p>
            <a:pPr marL="222885" indent="-177800">
              <a:lnSpc>
                <a:spcPct val="100000"/>
              </a:lnSpc>
              <a:spcBef>
                <a:spcPts val="10"/>
              </a:spcBef>
              <a:buSzPct val="112500"/>
              <a:buChar char="•"/>
              <a:tabLst>
                <a:tab pos="222885" algn="l"/>
              </a:tabLst>
            </a:pPr>
            <a:r>
              <a:rPr dirty="0" sz="1600">
                <a:latin typeface="Arial"/>
                <a:cs typeface="Arial"/>
              </a:rPr>
              <a:t>Communicatie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sociale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verbinding</a:t>
            </a:r>
            <a:endParaRPr sz="1600">
              <a:latin typeface="Arial"/>
              <a:cs typeface="Arial"/>
            </a:endParaRPr>
          </a:p>
          <a:p>
            <a:pPr marL="222885" indent="-177800">
              <a:lnSpc>
                <a:spcPct val="100000"/>
              </a:lnSpc>
              <a:buSzPct val="112500"/>
              <a:buChar char="•"/>
              <a:tabLst>
                <a:tab pos="222885" algn="l"/>
              </a:tabLst>
            </a:pPr>
            <a:r>
              <a:rPr dirty="0" sz="1600">
                <a:latin typeface="Arial"/>
                <a:cs typeface="Arial"/>
              </a:rPr>
              <a:t>Toegang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tot </a:t>
            </a:r>
            <a:r>
              <a:rPr dirty="0" sz="1600" spc="-10">
                <a:latin typeface="Arial"/>
                <a:cs typeface="Arial"/>
              </a:rPr>
              <a:t>informatie</a:t>
            </a:r>
            <a:endParaRPr sz="1600">
              <a:latin typeface="Arial"/>
              <a:cs typeface="Arial"/>
            </a:endParaRPr>
          </a:p>
          <a:p>
            <a:pPr marL="222885" indent="-177800">
              <a:lnSpc>
                <a:spcPct val="100000"/>
              </a:lnSpc>
              <a:buSzPct val="112500"/>
              <a:buChar char="•"/>
              <a:tabLst>
                <a:tab pos="222885" algn="l"/>
              </a:tabLst>
            </a:pPr>
            <a:r>
              <a:rPr dirty="0" sz="1600" spc="-10">
                <a:latin typeface="Arial"/>
                <a:cs typeface="Arial"/>
              </a:rPr>
              <a:t>Gezondheidsmonitoring</a:t>
            </a:r>
            <a:endParaRPr sz="1600">
              <a:latin typeface="Arial"/>
              <a:cs typeface="Arial"/>
            </a:endParaRPr>
          </a:p>
          <a:p>
            <a:pPr marL="222885" indent="-177800">
              <a:lnSpc>
                <a:spcPct val="100000"/>
              </a:lnSpc>
              <a:buSzPct val="112500"/>
              <a:buChar char="•"/>
              <a:tabLst>
                <a:tab pos="222885" algn="l"/>
              </a:tabLst>
            </a:pPr>
            <a:r>
              <a:rPr dirty="0" sz="1600">
                <a:latin typeface="Arial"/>
                <a:cs typeface="Arial"/>
              </a:rPr>
              <a:t>Gemak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toegang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diensten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322959"/>
            <a:ext cx="468566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Met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digitale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hulpmiddelen kunnen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ouderen</a:t>
            </a:r>
            <a:r>
              <a:rPr dirty="0" sz="1800" spc="-25">
                <a:latin typeface="Arial"/>
                <a:cs typeface="Arial"/>
              </a:rPr>
              <a:t> in </a:t>
            </a:r>
            <a:r>
              <a:rPr dirty="0" sz="1800">
                <a:latin typeface="Arial"/>
                <a:cs typeface="Arial"/>
              </a:rPr>
              <a:t>contact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blijven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familie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vrienden,</a:t>
            </a:r>
            <a:r>
              <a:rPr dirty="0" sz="1800" spc="-10">
                <a:latin typeface="Arial"/>
                <a:cs typeface="Arial"/>
              </a:rPr>
              <a:t> vooral </a:t>
            </a:r>
            <a:r>
              <a:rPr dirty="0" sz="1800">
                <a:latin typeface="Arial"/>
                <a:cs typeface="Arial"/>
              </a:rPr>
              <a:t>als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geografisch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elkaar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gescheiden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zijn.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36322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Videogesprekken,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sociale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media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en </a:t>
            </a:r>
            <a:r>
              <a:rPr dirty="0" sz="1800" spc="-10">
                <a:latin typeface="Arial"/>
                <a:cs typeface="Arial"/>
              </a:rPr>
              <a:t>messaging-</a:t>
            </a:r>
            <a:r>
              <a:rPr dirty="0" sz="1800">
                <a:latin typeface="Arial"/>
                <a:cs typeface="Arial"/>
              </a:rPr>
              <a:t>apps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kunnen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sociaal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isolement </a:t>
            </a:r>
            <a:r>
              <a:rPr dirty="0" sz="1800">
                <a:latin typeface="Arial"/>
                <a:cs typeface="Arial"/>
              </a:rPr>
              <a:t>tegengaan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mentaal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welzijn </a:t>
            </a:r>
            <a:r>
              <a:rPr dirty="0" sz="1800" spc="-10">
                <a:latin typeface="Arial"/>
                <a:cs typeface="Arial"/>
              </a:rPr>
              <a:t>bevorderen.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Communicatie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sociale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connecties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4959" y="1153667"/>
            <a:ext cx="3334512" cy="2182367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86739"/>
            <a:ext cx="439166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internet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biedt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schat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aan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informatie, </a:t>
            </a:r>
            <a:r>
              <a:rPr dirty="0" sz="1800">
                <a:latin typeface="Arial"/>
                <a:cs typeface="Arial"/>
              </a:rPr>
              <a:t>waardoor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op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hoogte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kunnen </a:t>
            </a:r>
            <a:r>
              <a:rPr dirty="0" sz="1800">
                <a:latin typeface="Arial"/>
                <a:cs typeface="Arial"/>
              </a:rPr>
              <a:t>blijven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gezondheid,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nieuws </a:t>
            </a:r>
            <a:r>
              <a:rPr dirty="0" sz="1800" spc="-25">
                <a:latin typeface="Arial"/>
                <a:cs typeface="Arial"/>
              </a:rPr>
              <a:t>en </a:t>
            </a:r>
            <a:r>
              <a:rPr dirty="0" sz="1800">
                <a:latin typeface="Arial"/>
                <a:cs typeface="Arial"/>
              </a:rPr>
              <a:t>verschillende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onderwerpen.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2857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Online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bronnen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kunnen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staat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stellen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nieuwe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dingen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leren,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wat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mentale </a:t>
            </a:r>
            <a:r>
              <a:rPr dirty="0" sz="1800">
                <a:latin typeface="Arial"/>
                <a:cs typeface="Arial"/>
              </a:rPr>
              <a:t>stimulatie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bevordert.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50">
                <a:solidFill>
                  <a:srgbClr val="379C73"/>
                </a:solidFill>
              </a:rPr>
              <a:t>Toegang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35">
                <a:solidFill>
                  <a:srgbClr val="379C73"/>
                </a:solidFill>
              </a:rPr>
              <a:t>tot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70">
                <a:solidFill>
                  <a:srgbClr val="379C73"/>
                </a:solidFill>
              </a:rPr>
              <a:t>informatie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0220" y="1255775"/>
            <a:ext cx="3348228" cy="18836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6722745" cy="34404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Bij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trainen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moet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verzorger/trainer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rekening </a:t>
            </a:r>
            <a:r>
              <a:rPr dirty="0" sz="1800">
                <a:latin typeface="Arial"/>
                <a:cs typeface="Arial"/>
              </a:rPr>
              <a:t>houden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met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prioriteiten,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motivatie,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eerdere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leerervaringen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en </a:t>
            </a:r>
            <a:r>
              <a:rPr dirty="0" sz="1800">
                <a:latin typeface="Arial"/>
                <a:cs typeface="Arial"/>
              </a:rPr>
              <a:t>competenties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leerling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potentiële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ontwikkelingsgebieden.</a:t>
            </a:r>
            <a:endParaRPr sz="1800">
              <a:latin typeface="Arial"/>
              <a:cs typeface="Arial"/>
            </a:endParaRPr>
          </a:p>
          <a:p>
            <a:pPr marL="12700" marR="22860">
              <a:lnSpc>
                <a:spcPct val="140000"/>
              </a:lnSpc>
              <a:spcBef>
                <a:spcPts val="1345"/>
              </a:spcBef>
            </a:pP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leerinspanning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neemt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wanneer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deze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verbonden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een </a:t>
            </a:r>
            <a:r>
              <a:rPr dirty="0" sz="1800">
                <a:latin typeface="Arial"/>
                <a:cs typeface="Arial"/>
              </a:rPr>
              <a:t>levensechte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context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bruikbaar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dagelijkse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praktijk.</a:t>
            </a:r>
            <a:endParaRPr sz="1800">
              <a:latin typeface="Arial"/>
              <a:cs typeface="Arial"/>
            </a:endParaRPr>
          </a:p>
          <a:p>
            <a:pPr algn="just" marL="12700" marR="60325">
              <a:lnSpc>
                <a:spcPct val="140000"/>
              </a:lnSpc>
              <a:spcBef>
                <a:spcPts val="1345"/>
              </a:spcBef>
            </a:pP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trainer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moet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daarom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situationele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benadering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toepassen</a:t>
            </a:r>
            <a:r>
              <a:rPr dirty="0" sz="1800" spc="-25">
                <a:latin typeface="Arial"/>
                <a:cs typeface="Arial"/>
              </a:rPr>
              <a:t> in </a:t>
            </a:r>
            <a:r>
              <a:rPr dirty="0" sz="1800">
                <a:latin typeface="Arial"/>
                <a:cs typeface="Arial"/>
              </a:rPr>
              <a:t>plaats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theoretische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benadering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wanneer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hij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geeft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aan </a:t>
            </a:r>
            <a:r>
              <a:rPr dirty="0" sz="1800" spc="-10">
                <a:latin typeface="Arial"/>
                <a:cs typeface="Arial"/>
              </a:rPr>
              <a:t>ouderen.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Actief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luisteren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79702"/>
            <a:ext cx="5292725" cy="2640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Draagbare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apparaten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gezondheidsapps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kunnen </a:t>
            </a:r>
            <a:r>
              <a:rPr dirty="0" sz="1800">
                <a:latin typeface="Arial"/>
                <a:cs typeface="Arial"/>
              </a:rPr>
              <a:t>helpen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bij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controleren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vitale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functies,</a:t>
            </a:r>
            <a:r>
              <a:rPr dirty="0" sz="1800" spc="-25">
                <a:latin typeface="Arial"/>
                <a:cs typeface="Arial"/>
              </a:rPr>
              <a:t> het </a:t>
            </a:r>
            <a:r>
              <a:rPr dirty="0" sz="1800">
                <a:latin typeface="Arial"/>
                <a:cs typeface="Arial"/>
              </a:rPr>
              <a:t>opvolgen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medicatie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algehele</a:t>
            </a:r>
            <a:r>
              <a:rPr dirty="0" sz="1800" spc="-10">
                <a:latin typeface="Arial"/>
                <a:cs typeface="Arial"/>
              </a:rPr>
              <a:t> gezondheid, </a:t>
            </a:r>
            <a:r>
              <a:rPr dirty="0" sz="1800">
                <a:latin typeface="Arial"/>
                <a:cs typeface="Arial"/>
              </a:rPr>
              <a:t>wat een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gevoel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veiligheid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geeft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zowel </a:t>
            </a:r>
            <a:r>
              <a:rPr dirty="0" sz="1800">
                <a:latin typeface="Arial"/>
                <a:cs typeface="Arial"/>
              </a:rPr>
              <a:t>senioren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verzorgers.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14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Opmerking</a:t>
            </a:r>
            <a:r>
              <a:rPr dirty="0" sz="1400">
                <a:latin typeface="Arial"/>
                <a:cs typeface="Arial"/>
              </a:rPr>
              <a:t>: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zie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module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2,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eenheid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4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voor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meer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informatie.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Gezondheidsmonitoring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0176" y="1319783"/>
            <a:ext cx="3025139" cy="1933956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4963795" cy="156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Online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winkelen,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telegezondheidsdiensten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en </a:t>
            </a:r>
            <a:r>
              <a:rPr dirty="0" sz="1800">
                <a:latin typeface="Arial"/>
                <a:cs typeface="Arial"/>
              </a:rPr>
              <a:t>digitaal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bankieren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maken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dagelijkse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taken </a:t>
            </a:r>
            <a:r>
              <a:rPr dirty="0" sz="1800">
                <a:latin typeface="Arial"/>
                <a:cs typeface="Arial"/>
              </a:rPr>
              <a:t>gemakkelijker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ouderen,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vooral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mensen </a:t>
            </a:r>
            <a:r>
              <a:rPr dirty="0" sz="1800">
                <a:latin typeface="Arial"/>
                <a:cs typeface="Arial"/>
              </a:rPr>
              <a:t>met </a:t>
            </a:r>
            <a:r>
              <a:rPr dirty="0" sz="1800" spc="-10">
                <a:latin typeface="Arial"/>
                <a:cs typeface="Arial"/>
              </a:rPr>
              <a:t>mobiliteitsproblemen.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70979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Gemak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toegang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35">
                <a:solidFill>
                  <a:srgbClr val="379C73"/>
                </a:solidFill>
              </a:rPr>
              <a:t>tot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diensten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0252" y="2572511"/>
            <a:ext cx="3704844" cy="2468878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532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dirty="0" sz="2400" spc="-204"/>
              <a:t>Uitdagingen</a:t>
            </a:r>
            <a:endParaRPr sz="2400"/>
          </a:p>
        </p:txBody>
      </p:sp>
      <p:grpSp>
        <p:nvGrpSpPr>
          <p:cNvPr id="7" name="object 7" descr=""/>
          <p:cNvGrpSpPr/>
          <p:nvPr/>
        </p:nvGrpSpPr>
        <p:grpSpPr>
          <a:xfrm>
            <a:off x="798576" y="2029967"/>
            <a:ext cx="6920865" cy="2749550"/>
            <a:chOff x="798576" y="2029967"/>
            <a:chExt cx="6920865" cy="274955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576" y="2264663"/>
              <a:ext cx="3773424" cy="251460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146804" y="2029967"/>
              <a:ext cx="3572510" cy="1492250"/>
            </a:xfrm>
            <a:custGeom>
              <a:avLst/>
              <a:gdLst/>
              <a:ahLst/>
              <a:cxnLst/>
              <a:rect l="l" t="t" r="r" b="b"/>
              <a:pathLst>
                <a:path w="3572509" h="1492250">
                  <a:moveTo>
                    <a:pt x="3572255" y="0"/>
                  </a:moveTo>
                  <a:lnTo>
                    <a:pt x="0" y="0"/>
                  </a:lnTo>
                  <a:lnTo>
                    <a:pt x="0" y="1491996"/>
                  </a:lnTo>
                  <a:lnTo>
                    <a:pt x="3572255" y="1491996"/>
                  </a:lnTo>
                  <a:lnTo>
                    <a:pt x="3572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146803" y="2029967"/>
            <a:ext cx="3572510" cy="14922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130"/>
              </a:spcBef>
            </a:pPr>
            <a:r>
              <a:rPr dirty="0" sz="1800" spc="-10" b="1">
                <a:latin typeface="Arial"/>
                <a:cs typeface="Arial"/>
              </a:rPr>
              <a:t>Uitdagingen:</a:t>
            </a:r>
            <a:endParaRPr sz="1800">
              <a:latin typeface="Arial"/>
              <a:cs typeface="Arial"/>
            </a:endParaRPr>
          </a:p>
          <a:p>
            <a:pPr marL="46355" marR="41275">
              <a:lnSpc>
                <a:spcPct val="100000"/>
              </a:lnSpc>
              <a:spcBef>
                <a:spcPts val="10"/>
              </a:spcBef>
            </a:pPr>
            <a:r>
              <a:rPr dirty="0" sz="1600">
                <a:latin typeface="Arial"/>
                <a:cs typeface="Arial"/>
              </a:rPr>
              <a:t>Digitale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geletterdheid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leercurve </a:t>
            </a:r>
            <a:r>
              <a:rPr dirty="0" sz="1600">
                <a:latin typeface="Arial"/>
                <a:cs typeface="Arial"/>
              </a:rPr>
              <a:t>Bezorgdheid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over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privacy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veiligheid </a:t>
            </a:r>
            <a:r>
              <a:rPr dirty="0" sz="1600">
                <a:latin typeface="Arial"/>
                <a:cs typeface="Arial"/>
              </a:rPr>
              <a:t>Fysieke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beperkingen</a:t>
            </a:r>
            <a:endParaRPr sz="1600">
              <a:latin typeface="Arial"/>
              <a:cs typeface="Arial"/>
            </a:endParaRPr>
          </a:p>
          <a:p>
            <a:pPr marL="46355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Isolatie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technologische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uitsluiting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geletterdheid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leercurve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1524380"/>
            <a:ext cx="502539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Veel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zijn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niet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vertrouwd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technologie,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wat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leidt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steile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leercurve.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4254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Gebrek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aan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digitale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geletterdheid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kan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een </a:t>
            </a:r>
            <a:r>
              <a:rPr dirty="0" sz="1800">
                <a:latin typeface="Arial"/>
                <a:cs typeface="Arial"/>
              </a:rPr>
              <a:t>belemmering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vormen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potentiële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voordelen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digitale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hulpmiddelen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volledig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benutten.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4059" y="1050036"/>
            <a:ext cx="3128772" cy="2276856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Bezorgdheid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over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privacy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veiligheid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1524380"/>
            <a:ext cx="436245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Ouderen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kunnen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kwetsbaarder zijn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voor </a:t>
            </a:r>
            <a:r>
              <a:rPr dirty="0" sz="1800">
                <a:latin typeface="Arial"/>
                <a:cs typeface="Arial"/>
              </a:rPr>
              <a:t>oplichting,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phishing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privacyschendingen online.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3683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beveiliging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persoonlijke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informatie </a:t>
            </a:r>
            <a:r>
              <a:rPr dirty="0" sz="1800">
                <a:latin typeface="Arial"/>
                <a:cs typeface="Arial"/>
              </a:rPr>
              <a:t>wordt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cruciaal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beschermen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tegen </a:t>
            </a:r>
            <a:r>
              <a:rPr dirty="0" sz="1800">
                <a:latin typeface="Arial"/>
                <a:cs typeface="Arial"/>
              </a:rPr>
              <a:t>mogelijke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bedreigingen.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0888" y="1156716"/>
            <a:ext cx="3212591" cy="1863851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524380"/>
            <a:ext cx="447802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Fysieke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uitdagingen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zoals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slechtziendheid, </a:t>
            </a:r>
            <a:r>
              <a:rPr dirty="0" sz="1800">
                <a:latin typeface="Arial"/>
                <a:cs typeface="Arial"/>
              </a:rPr>
              <a:t>artritis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motorische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problemen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kunnen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het </a:t>
            </a:r>
            <a:r>
              <a:rPr dirty="0" sz="1800">
                <a:latin typeface="Arial"/>
                <a:cs typeface="Arial"/>
              </a:rPr>
              <a:t>gebruik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digitale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apparaten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bemoeilijken.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20256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Ontwerpoverwegingen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moeten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rekening </a:t>
            </a:r>
            <a:r>
              <a:rPr dirty="0" sz="1800">
                <a:latin typeface="Arial"/>
                <a:cs typeface="Arial"/>
              </a:rPr>
              <a:t>houden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met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deze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beperkingen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digitale </a:t>
            </a:r>
            <a:r>
              <a:rPr dirty="0" sz="1800">
                <a:latin typeface="Arial"/>
                <a:cs typeface="Arial"/>
              </a:rPr>
              <a:t>hulpmiddelen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toegankelijk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maken.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75">
                <a:solidFill>
                  <a:srgbClr val="379C73"/>
                </a:solidFill>
              </a:rPr>
              <a:t>Fysieke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beperkingen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5252" y="984503"/>
            <a:ext cx="3488436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23315"/>
            <a:ext cx="505333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Niet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alle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hebben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toegang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digitale </a:t>
            </a:r>
            <a:r>
              <a:rPr dirty="0" sz="1800">
                <a:latin typeface="Arial"/>
                <a:cs typeface="Arial"/>
              </a:rPr>
              <a:t>apparaten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internetconnectiviteit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kunnen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zich </a:t>
            </a:r>
            <a:r>
              <a:rPr dirty="0" sz="1800">
                <a:latin typeface="Arial"/>
                <a:cs typeface="Arial"/>
              </a:rPr>
              <a:t>deze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veroorloven,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wat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leidt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digitale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kloof.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61658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Afhankelijkheid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technologie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voor </a:t>
            </a:r>
            <a:r>
              <a:rPr dirty="0" sz="1800">
                <a:latin typeface="Arial"/>
                <a:cs typeface="Arial"/>
              </a:rPr>
              <a:t>communicatie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kan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gevoelens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isolement </a:t>
            </a:r>
            <a:r>
              <a:rPr dirty="0" sz="1800">
                <a:latin typeface="Arial"/>
                <a:cs typeface="Arial"/>
              </a:rPr>
              <a:t>verergeren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mensen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zonder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toegang.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40">
                <a:solidFill>
                  <a:srgbClr val="379C73"/>
                </a:solidFill>
              </a:rPr>
              <a:t>Isolatie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technologische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uitsluiting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1683" y="3262884"/>
            <a:ext cx="5500116" cy="1568196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4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4"/>
                  </a:lnTo>
                  <a:lnTo>
                    <a:pt x="9144000" y="430377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12572" y="788898"/>
            <a:ext cx="8500110" cy="3438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86385">
              <a:lnSpc>
                <a:spcPct val="140000"/>
              </a:lnSpc>
              <a:spcBef>
                <a:spcPts val="100"/>
              </a:spcBef>
            </a:pPr>
            <a:r>
              <a:rPr dirty="0" sz="1400" b="1" i="1">
                <a:latin typeface="Arial"/>
                <a:cs typeface="Arial"/>
              </a:rPr>
              <a:t>Beschrijving</a:t>
            </a:r>
            <a:r>
              <a:rPr dirty="0" sz="1400" spc="-65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van</a:t>
            </a:r>
            <a:r>
              <a:rPr dirty="0" sz="1400" spc="-40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de</a:t>
            </a:r>
            <a:r>
              <a:rPr dirty="0" sz="1400" spc="-20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zaak:</a:t>
            </a:r>
            <a:r>
              <a:rPr dirty="0" sz="1400" spc="-45" b="1" i="1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Mr.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Lopez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woont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alleen.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Zijn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3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kinderen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wonen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op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ongeveer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uur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rijden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van </a:t>
            </a:r>
            <a:r>
              <a:rPr dirty="0" sz="1400">
                <a:latin typeface="Arial"/>
                <a:cs typeface="Arial"/>
              </a:rPr>
              <a:t>hem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vandaan.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1400">
                <a:latin typeface="Arial"/>
                <a:cs typeface="Arial"/>
              </a:rPr>
              <a:t>Zijn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fysieke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mentale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energieniveaus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zijn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afgelopen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drie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jaar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aanzienlijk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gedaald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hij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gaat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vaak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lange</a:t>
            </a:r>
            <a:endParaRPr sz="1400">
              <a:latin typeface="Arial"/>
              <a:cs typeface="Arial"/>
            </a:endParaRPr>
          </a:p>
          <a:p>
            <a:pPr marL="12700" marR="474980">
              <a:lnSpc>
                <a:spcPct val="14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perioden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niet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naar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buiten.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gevolg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daarvan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meneer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Lopez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afhankelijker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geworden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hulp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van </a:t>
            </a:r>
            <a:r>
              <a:rPr dirty="0" sz="1400">
                <a:latin typeface="Arial"/>
                <a:cs typeface="Arial"/>
              </a:rPr>
              <a:t>buitenaf,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wat zijn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levenskwaliteit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aantast.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Bovendien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voelt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heer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Lopez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zich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eenzaam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geïsoleerd.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60"/>
              </a:spcBef>
            </a:pP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deelnemers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wordt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nu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gevraagd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om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in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groepen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of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online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na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te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denken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over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het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volgende:</a:t>
            </a:r>
            <a:endParaRPr sz="1000">
              <a:latin typeface="Arial"/>
              <a:cs typeface="Arial"/>
            </a:endParaRPr>
          </a:p>
          <a:p>
            <a:pPr marL="424815" indent="-386715">
              <a:lnSpc>
                <a:spcPct val="100000"/>
              </a:lnSpc>
              <a:buSzPct val="120000"/>
              <a:buFont typeface="Noto Sans Symbols2"/>
              <a:buChar char="⮚"/>
              <a:tabLst>
                <a:tab pos="424815" algn="l"/>
              </a:tabLst>
            </a:pPr>
            <a:r>
              <a:rPr dirty="0" sz="1000">
                <a:latin typeface="Arial"/>
                <a:cs typeface="Arial"/>
              </a:rPr>
              <a:t>Hoe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betrek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ouderen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bij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beslissingen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over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zorgtechnologieën?</a:t>
            </a:r>
            <a:endParaRPr sz="1000">
              <a:latin typeface="Arial"/>
              <a:cs typeface="Arial"/>
            </a:endParaRPr>
          </a:p>
          <a:p>
            <a:pPr marL="424815" marR="2972435" indent="-387350">
              <a:lnSpc>
                <a:spcPct val="100000"/>
              </a:lnSpc>
              <a:spcBef>
                <a:spcPts val="5"/>
              </a:spcBef>
              <a:buSzPct val="120000"/>
              <a:buFont typeface="Noto Sans Symbols2"/>
              <a:buChar char="⮚"/>
              <a:tabLst>
                <a:tab pos="424815" algn="l"/>
              </a:tabLst>
            </a:pPr>
            <a:r>
              <a:rPr dirty="0" sz="1000">
                <a:latin typeface="Arial"/>
                <a:cs typeface="Arial"/>
              </a:rPr>
              <a:t>Hoe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juiste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technologieën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hulpmiddelen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beoordelen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voor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stellen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voor</a:t>
            </a:r>
            <a:r>
              <a:rPr dirty="0" sz="1000" spc="-10">
                <a:latin typeface="Arial"/>
                <a:cs typeface="Arial"/>
              </a:rPr>
              <a:t> ouderen </a:t>
            </a:r>
            <a:r>
              <a:rPr dirty="0" sz="1000">
                <a:latin typeface="Arial"/>
                <a:cs typeface="Arial"/>
              </a:rPr>
              <a:t>die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zorg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nodig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hebben?</a:t>
            </a:r>
            <a:endParaRPr sz="1000">
              <a:latin typeface="Arial"/>
              <a:cs typeface="Arial"/>
            </a:endParaRPr>
          </a:p>
          <a:p>
            <a:pPr marL="424815" marR="2847975" indent="-387350">
              <a:lnSpc>
                <a:spcPct val="100000"/>
              </a:lnSpc>
              <a:buSzPct val="120000"/>
              <a:buFont typeface="Noto Sans Symbols2"/>
              <a:buChar char="⮚"/>
              <a:tabLst>
                <a:tab pos="424815" algn="l"/>
              </a:tabLst>
            </a:pPr>
            <a:r>
              <a:rPr dirty="0" sz="1000">
                <a:latin typeface="Arial"/>
                <a:cs typeface="Arial"/>
              </a:rPr>
              <a:t>Hoe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kun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rekening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houden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leeromstandigheden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ouderen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bij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het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organiseren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van </a:t>
            </a:r>
            <a:r>
              <a:rPr dirty="0" sz="1000">
                <a:latin typeface="Arial"/>
                <a:cs typeface="Arial"/>
              </a:rPr>
              <a:t>training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het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gebruik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digitale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hulpmiddelen?</a:t>
            </a:r>
            <a:endParaRPr sz="1000">
              <a:latin typeface="Arial"/>
              <a:cs typeface="Arial"/>
            </a:endParaRPr>
          </a:p>
          <a:p>
            <a:pPr marL="424815" marR="1945639" indent="-387350">
              <a:lnSpc>
                <a:spcPct val="100000"/>
              </a:lnSpc>
              <a:buSzPct val="120000"/>
              <a:buFont typeface="Noto Sans Symbols2"/>
              <a:buChar char="⮚"/>
              <a:tabLst>
                <a:tab pos="424815" algn="l"/>
              </a:tabLst>
            </a:pPr>
            <a:r>
              <a:rPr dirty="0" sz="1000">
                <a:latin typeface="Arial"/>
                <a:cs typeface="Arial"/>
              </a:rPr>
              <a:t>Hoe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selecteer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digitale </a:t>
            </a:r>
            <a:r>
              <a:rPr dirty="0" sz="1000" spc="-10">
                <a:latin typeface="Arial"/>
                <a:cs typeface="Arial"/>
              </a:rPr>
              <a:t>hulpmiddelen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het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best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voldoen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aan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leerbehoeften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oudere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volwassenen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hun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levenskwaliteit</a:t>
            </a:r>
            <a:r>
              <a:rPr dirty="0" sz="1000" spc="-10">
                <a:latin typeface="Arial"/>
                <a:cs typeface="Arial"/>
              </a:rPr>
              <a:t> verbeteren?</a:t>
            </a:r>
            <a:endParaRPr sz="1000">
              <a:latin typeface="Arial"/>
              <a:cs typeface="Arial"/>
            </a:endParaRPr>
          </a:p>
          <a:p>
            <a:pPr marL="424815" marR="3547745" indent="-387350">
              <a:lnSpc>
                <a:spcPct val="100000"/>
              </a:lnSpc>
              <a:buSzPct val="120000"/>
              <a:buFont typeface="Noto Sans Symbols2"/>
              <a:buChar char="⮚"/>
              <a:tabLst>
                <a:tab pos="424815" algn="l"/>
              </a:tabLst>
            </a:pPr>
            <a:r>
              <a:rPr dirty="0" sz="1000">
                <a:latin typeface="Arial"/>
                <a:cs typeface="Arial"/>
              </a:rPr>
              <a:t>Hoe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creëer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meest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geschikte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leeromgeving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oudere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volwassenen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bij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het </a:t>
            </a:r>
            <a:r>
              <a:rPr dirty="0" sz="1000">
                <a:latin typeface="Arial"/>
                <a:cs typeface="Arial"/>
              </a:rPr>
              <a:t>ze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trainen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gebruik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digitale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media?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Noto Sans Symbols2"/>
              <a:buChar char="⮚"/>
            </a:pPr>
            <a:endParaRPr sz="1000">
              <a:latin typeface="Arial"/>
              <a:cs typeface="Arial"/>
            </a:endParaRPr>
          </a:p>
          <a:p>
            <a:pPr marL="424815" indent="-386715">
              <a:lnSpc>
                <a:spcPct val="100000"/>
              </a:lnSpc>
              <a:buSzPct val="120000"/>
              <a:buFont typeface="Noto Sans Symbols2"/>
              <a:buChar char="⮚"/>
              <a:tabLst>
                <a:tab pos="424815" algn="l"/>
              </a:tabLst>
            </a:pPr>
            <a:r>
              <a:rPr dirty="0" sz="1000">
                <a:latin typeface="Arial"/>
                <a:cs typeface="Arial"/>
              </a:rPr>
              <a:t>Na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30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minuten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komen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groepen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samen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plenum/online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forum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voor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gezamenlijke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presentatie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groepsdiscussies.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15430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85"/>
              <a:t>Casestudy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2764" y="2292095"/>
            <a:ext cx="2404872" cy="1609343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762406"/>
            <a:ext cx="7915275" cy="2415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afronden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betrekking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tot;</a:t>
            </a:r>
            <a:r>
              <a:rPr dirty="0" sz="16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rekening</a:t>
            </a:r>
            <a:r>
              <a:rPr dirty="0" sz="16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houden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leervoorwaarden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ouderen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6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6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organiseren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gebruik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6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digitale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hulpmiddelen</a:t>
            </a:r>
            <a:r>
              <a:rPr dirty="0" sz="16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6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hulpmiddelen</a:t>
            </a:r>
            <a:r>
              <a:rPr dirty="0" sz="16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selecteren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6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beste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aansluiten</a:t>
            </a:r>
            <a:r>
              <a:rPr dirty="0" sz="16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6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leerbehoeften</a:t>
            </a:r>
            <a:r>
              <a:rPr dirty="0" sz="16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6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de eledrs</a:t>
            </a:r>
            <a:r>
              <a:rPr dirty="0" sz="16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hun</a:t>
            </a:r>
            <a:r>
              <a:rPr dirty="0" sz="16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levenskwaliteit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verbeteren,</a:t>
            </a:r>
            <a:r>
              <a:rPr dirty="0" sz="1600" spc="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ben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nu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beter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voorbereid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oudere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volwassenen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actief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ondersteunen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hun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beoordeling,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selectie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gebruik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hulpmiddelen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media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hun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autonomie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versterken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hun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levenskwaliteit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verbeteren.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3183" y="351866"/>
            <a:ext cx="20751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Samenvatting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3079" y="3247644"/>
            <a:ext cx="557784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74623" y="2029155"/>
            <a:ext cx="4157979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Tijd </a:t>
            </a:r>
            <a:r>
              <a:rPr dirty="0" sz="5800" spc="-20" b="1">
                <a:solidFill>
                  <a:srgbClr val="3E3E3E"/>
                </a:solidFill>
                <a:latin typeface="Arial"/>
                <a:cs typeface="Arial"/>
              </a:rPr>
              <a:t>voor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Zelfreflectie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5346065" cy="3653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3655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verwerven van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digitale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competenties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kan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een </a:t>
            </a:r>
            <a:r>
              <a:rPr dirty="0" sz="1800">
                <a:latin typeface="Arial"/>
                <a:cs typeface="Arial"/>
              </a:rPr>
              <a:t>complexe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aangelegenheid zijn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ouderen, </a:t>
            </a:r>
            <a:r>
              <a:rPr dirty="0" sz="1800">
                <a:latin typeface="Arial"/>
                <a:cs typeface="Arial"/>
              </a:rPr>
              <a:t>positieve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feedback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tijdens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leren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daarom </a:t>
            </a:r>
            <a:r>
              <a:rPr dirty="0" sz="1800">
                <a:latin typeface="Arial"/>
                <a:cs typeface="Arial"/>
              </a:rPr>
              <a:t>essentieel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leerervaring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vooruitgang.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  <a:spcBef>
                <a:spcPts val="1340"/>
              </a:spcBef>
            </a:pPr>
            <a:r>
              <a:rPr dirty="0" sz="1800">
                <a:latin typeface="Arial"/>
                <a:cs typeface="Arial"/>
              </a:rPr>
              <a:t>Positieve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feedback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kan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feite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mentale </a:t>
            </a:r>
            <a:r>
              <a:rPr dirty="0" sz="1800">
                <a:latin typeface="Arial"/>
                <a:cs typeface="Arial"/>
              </a:rPr>
              <a:t>vaardigheden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ouderen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verbeteren,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waardoor </a:t>
            </a:r>
            <a:r>
              <a:rPr dirty="0" sz="1800">
                <a:latin typeface="Arial"/>
                <a:cs typeface="Arial"/>
              </a:rPr>
              <a:t>vooruitgang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leerproces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gemakkelijker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wordt.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zelfvertrouwen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leerling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kan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toenemen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als </a:t>
            </a:r>
            <a:r>
              <a:rPr dirty="0" sz="1800">
                <a:latin typeface="Arial"/>
                <a:cs typeface="Arial"/>
              </a:rPr>
              <a:t>gevolg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succesvolle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ervaring.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467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379C73"/>
                </a:solidFill>
              </a:rPr>
              <a:t>Positieve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feedback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74079" y="1146047"/>
            <a:ext cx="3101339" cy="1999488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452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0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755775"/>
            <a:ext cx="7943850" cy="2126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Vervolgens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zul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vragen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zien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betrekking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4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inhoud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4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unit.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400">
              <a:latin typeface="Arial"/>
              <a:cs typeface="Arial"/>
            </a:endParaRPr>
          </a:p>
          <a:p>
            <a:pPr marL="896619" marR="92075" indent="-67691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Denk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na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vragen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en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beantwoord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ze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schriftelijk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je</a:t>
            </a:r>
            <a:r>
              <a:rPr dirty="0" sz="30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dagboek!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793" rIns="0" bIns="0" rtlCol="0" vert="horz">
            <a:spAutoFit/>
          </a:bodyPr>
          <a:lstStyle/>
          <a:p>
            <a:pPr marL="304673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5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93394"/>
            <a:ext cx="5568950" cy="2032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Denk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inhoud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unit: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400">
              <a:latin typeface="Arial"/>
              <a:cs typeface="Arial"/>
            </a:endParaRPr>
          </a:p>
          <a:p>
            <a:pPr marL="266700" marR="5080" indent="-254635">
              <a:lnSpc>
                <a:spcPct val="140200"/>
              </a:lnSpc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Wat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waren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drie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belangrijkste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punten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uit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materiaal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waarmee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hebt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gewerkt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zult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nemen?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15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Ideeën</a:t>
            </a:r>
            <a:r>
              <a:rPr dirty="0" sz="1400" spc="4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4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vaardigheden</a:t>
            </a:r>
            <a:r>
              <a:rPr dirty="0" sz="14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competenties</a:t>
            </a:r>
            <a:r>
              <a:rPr dirty="0" sz="14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400" spc="4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4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zou</a:t>
            </a:r>
            <a:r>
              <a:rPr dirty="0" sz="14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kunnen</a:t>
            </a:r>
            <a:endParaRPr sz="14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670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verbeteren?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94689" y="4313631"/>
            <a:ext cx="531685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73990" marR="5080" indent="-161925">
              <a:lnSpc>
                <a:spcPct val="14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Gefinancierd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Opvattingen 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zijn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echter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uitsluitend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auteur(s)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10">
                <a:latin typeface="Arial"/>
                <a:cs typeface="Arial"/>
              </a:rPr>
              <a:t> komen </a:t>
            </a:r>
            <a:r>
              <a:rPr dirty="0" sz="800">
                <a:latin typeface="Arial"/>
                <a:cs typeface="Arial"/>
              </a:rPr>
              <a:t>niet</a:t>
            </a:r>
            <a:r>
              <a:rPr dirty="0" sz="800" spc="-10">
                <a:latin typeface="Arial"/>
                <a:cs typeface="Arial"/>
              </a:rPr>
              <a:t> noodzakelijkerwijs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overeen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 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 of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GmbH.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Unie,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</a:t>
            </a:r>
            <a:endParaRPr sz="8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  <a:spcBef>
                <a:spcPts val="380"/>
              </a:spcBef>
            </a:pPr>
            <a:r>
              <a:rPr dirty="0" sz="800" spc="-10">
                <a:latin typeface="Arial"/>
                <a:cs typeface="Arial"/>
              </a:rPr>
              <a:t>subsidieverlenende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instantie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hiervoor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verantwoordelijk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worden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gehouden.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03859" y="1329689"/>
            <a:ext cx="7673975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Deze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leereenheid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ontwikkeld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onderdeel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een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project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-10">
                <a:latin typeface="Arial"/>
                <a:cs typeface="Arial"/>
              </a:rPr>
              <a:t> gefinancierd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met </a:t>
            </a:r>
            <a:r>
              <a:rPr dirty="0" sz="1200">
                <a:latin typeface="Arial"/>
                <a:cs typeface="Arial"/>
              </a:rPr>
              <a:t>steun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Europese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Unie.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werk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bedoeld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voor educatieve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doeleinden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valt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onder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Naamsvermelding-NietCommercieel-GelijkDelen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Internationale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Licentie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Het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DiMiCare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(met </a:t>
            </a:r>
            <a:r>
              <a:rPr dirty="0" sz="1200" spc="-10">
                <a:latin typeface="Arial"/>
                <a:cs typeface="Arial"/>
              </a:rPr>
              <a:t>uitzondering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screenshots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inhoud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waarnaar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verwezen).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4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4"/>
                  </a:lnTo>
                  <a:lnTo>
                    <a:pt x="9144000" y="430377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9231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Referenties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84759" y="1345819"/>
            <a:ext cx="5717540" cy="322453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>
              <a:lnSpc>
                <a:spcPct val="85700"/>
              </a:lnSpc>
              <a:spcBef>
                <a:spcPts val="345"/>
              </a:spcBef>
            </a:pPr>
            <a:r>
              <a:rPr dirty="0" sz="1400">
                <a:latin typeface="Arial"/>
                <a:cs typeface="Arial"/>
              </a:rPr>
              <a:t>Web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Accessibility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Initiative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-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i="1">
                <a:latin typeface="Carlito"/>
                <a:cs typeface="Carlito"/>
              </a:rPr>
              <a:t>Strategieën,</a:t>
            </a:r>
            <a:r>
              <a:rPr dirty="0" sz="1400" spc="-25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standaarden,</a:t>
            </a:r>
            <a:r>
              <a:rPr dirty="0" sz="1400" spc="-10" i="1">
                <a:latin typeface="Carlito"/>
                <a:cs typeface="Carlito"/>
              </a:rPr>
              <a:t> hulpmiddelen</a:t>
            </a:r>
            <a:r>
              <a:rPr dirty="0" sz="1400" spc="-15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om</a:t>
            </a:r>
            <a:r>
              <a:rPr dirty="0" sz="1400" spc="-30" i="1">
                <a:latin typeface="Carlito"/>
                <a:cs typeface="Carlito"/>
              </a:rPr>
              <a:t> </a:t>
            </a:r>
            <a:r>
              <a:rPr dirty="0" sz="1400" spc="-25" i="1">
                <a:latin typeface="Carlito"/>
                <a:cs typeface="Carlito"/>
              </a:rPr>
              <a:t>het</a:t>
            </a:r>
            <a:r>
              <a:rPr dirty="0" sz="1400" spc="-25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web</a:t>
            </a:r>
            <a:r>
              <a:rPr dirty="0" sz="1400" spc="-40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toegankelijk</a:t>
            </a:r>
            <a:r>
              <a:rPr dirty="0" sz="1400" spc="-20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te</a:t>
            </a:r>
            <a:r>
              <a:rPr dirty="0" sz="1400" spc="-30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maken</a:t>
            </a:r>
            <a:r>
              <a:rPr dirty="0" sz="1400" spc="-25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voor</a:t>
            </a:r>
            <a:r>
              <a:rPr dirty="0" sz="1400" spc="-50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mensen</a:t>
            </a:r>
            <a:r>
              <a:rPr dirty="0" sz="1400" spc="-35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met</a:t>
            </a:r>
            <a:r>
              <a:rPr dirty="0" sz="1400" spc="-30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een</a:t>
            </a:r>
            <a:r>
              <a:rPr dirty="0" sz="1400" spc="-35" i="1">
                <a:latin typeface="Carlito"/>
                <a:cs typeface="Carlito"/>
              </a:rPr>
              <a:t> </a:t>
            </a:r>
            <a:r>
              <a:rPr dirty="0" sz="1400" spc="-10" i="1">
                <a:latin typeface="Carlito"/>
                <a:cs typeface="Carlito"/>
              </a:rPr>
              <a:t>handicap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https://www.w3.org/WAI/older-users/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85700"/>
              </a:lnSpc>
            </a:pPr>
            <a:r>
              <a:rPr dirty="0" sz="1400">
                <a:latin typeface="Arial"/>
                <a:cs typeface="Arial"/>
              </a:rPr>
              <a:t>Web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Accessibility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Initiative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-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i="1">
                <a:latin typeface="Carlito"/>
                <a:cs typeface="Carlito"/>
              </a:rPr>
              <a:t>Strategieën,</a:t>
            </a:r>
            <a:r>
              <a:rPr dirty="0" sz="1400" spc="-25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standaarden,</a:t>
            </a:r>
            <a:r>
              <a:rPr dirty="0" sz="1400" spc="-10" i="1">
                <a:latin typeface="Carlito"/>
                <a:cs typeface="Carlito"/>
              </a:rPr>
              <a:t> hulpmiddelen</a:t>
            </a:r>
            <a:r>
              <a:rPr dirty="0" sz="1400" spc="-15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om</a:t>
            </a:r>
            <a:r>
              <a:rPr dirty="0" sz="1400" spc="-30" i="1">
                <a:latin typeface="Carlito"/>
                <a:cs typeface="Carlito"/>
              </a:rPr>
              <a:t> </a:t>
            </a:r>
            <a:r>
              <a:rPr dirty="0" sz="1400" spc="-25" i="1">
                <a:latin typeface="Carlito"/>
                <a:cs typeface="Carlito"/>
              </a:rPr>
              <a:t>het</a:t>
            </a:r>
            <a:r>
              <a:rPr dirty="0" sz="1400" spc="-25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web</a:t>
            </a:r>
            <a:r>
              <a:rPr dirty="0" sz="1400" spc="-40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toegankelijk</a:t>
            </a:r>
            <a:r>
              <a:rPr dirty="0" sz="1400" spc="-20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te</a:t>
            </a:r>
            <a:r>
              <a:rPr dirty="0" sz="1400" spc="-30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maken</a:t>
            </a:r>
            <a:r>
              <a:rPr dirty="0" sz="1400" spc="-25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voor</a:t>
            </a:r>
            <a:r>
              <a:rPr dirty="0" sz="1400" spc="-50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mensen</a:t>
            </a:r>
            <a:r>
              <a:rPr dirty="0" sz="1400" spc="-35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met</a:t>
            </a:r>
            <a:r>
              <a:rPr dirty="0" sz="1400" spc="-30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een</a:t>
            </a:r>
            <a:r>
              <a:rPr dirty="0" sz="1400" spc="-35" i="1">
                <a:latin typeface="Carlito"/>
                <a:cs typeface="Carlito"/>
              </a:rPr>
              <a:t> </a:t>
            </a:r>
            <a:r>
              <a:rPr dirty="0" sz="1400" spc="-10" i="1">
                <a:latin typeface="Carlito"/>
                <a:cs typeface="Carlito"/>
              </a:rPr>
              <a:t>handicap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https://www.w3.org/WAI/fundamentals/accessibility-usability-inclusion/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15"/>
              </a:lnSpc>
              <a:spcBef>
                <a:spcPts val="1415"/>
              </a:spcBef>
            </a:pPr>
            <a:r>
              <a:rPr dirty="0" sz="1400">
                <a:latin typeface="Carlito"/>
                <a:cs typeface="Carlito"/>
              </a:rPr>
              <a:t>WERELD</a:t>
            </a:r>
            <a:r>
              <a:rPr dirty="0" sz="1400" spc="-1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TELECOMMUNICATIE</a:t>
            </a:r>
            <a:r>
              <a:rPr dirty="0" sz="1400" spc="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EN</a:t>
            </a:r>
            <a:r>
              <a:rPr dirty="0" sz="1400" spc="-1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INFORMATIE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MAATSCHAPPIJ</a:t>
            </a:r>
            <a:r>
              <a:rPr dirty="0" sz="1400" spc="-1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DAG--17</a:t>
            </a:r>
            <a:r>
              <a:rPr dirty="0" sz="1400" spc="-30">
                <a:latin typeface="Carlito"/>
                <a:cs typeface="Carlito"/>
              </a:rPr>
              <a:t> </a:t>
            </a:r>
            <a:r>
              <a:rPr dirty="0" sz="1400" spc="-25">
                <a:latin typeface="Carlito"/>
                <a:cs typeface="Carlito"/>
              </a:rPr>
              <a:t>MEI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ts val="1455"/>
              </a:lnSpc>
            </a:pPr>
            <a:r>
              <a:rPr dirty="0" sz="1400" spc="-20">
                <a:latin typeface="Carlito"/>
                <a:cs typeface="Carlito"/>
              </a:rPr>
              <a:t>2022</a:t>
            </a:r>
            <a:endParaRPr sz="1400">
              <a:latin typeface="Carlito"/>
              <a:cs typeface="Carlito"/>
            </a:endParaRPr>
          </a:p>
          <a:p>
            <a:pPr marL="12700" marR="145415">
              <a:lnSpc>
                <a:spcPts val="1340"/>
              </a:lnSpc>
              <a:spcBef>
                <a:spcPts val="270"/>
              </a:spcBef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https://www.un.org/en/un-chronicle/digital-technologies-can-help-older-</a:t>
            </a:r>
            <a:r>
              <a:rPr dirty="0" u="none" sz="14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persons-maintain-healthy-productive-</a:t>
            </a:r>
            <a:r>
              <a:rPr dirty="0" u="sng" sz="14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lives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Arial"/>
              <a:cs typeface="Arial"/>
            </a:endParaRPr>
          </a:p>
          <a:p>
            <a:pPr marL="12700" marR="173990">
              <a:lnSpc>
                <a:spcPct val="83900"/>
              </a:lnSpc>
              <a:spcBef>
                <a:spcPts val="5"/>
              </a:spcBef>
            </a:pPr>
            <a:r>
              <a:rPr dirty="0" sz="1400" spc="-10">
                <a:latin typeface="Carlito"/>
                <a:cs typeface="Carlito"/>
              </a:rPr>
              <a:t>ITUPublicaties</a:t>
            </a:r>
            <a:r>
              <a:rPr dirty="0" sz="1400" spc="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Internationale</a:t>
            </a:r>
            <a:r>
              <a:rPr dirty="0" sz="1400" spc="1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Telecommunicatie-</a:t>
            </a:r>
            <a:r>
              <a:rPr dirty="0" sz="1400">
                <a:latin typeface="Carlito"/>
                <a:cs typeface="Carlito"/>
              </a:rPr>
              <a:t>unie</a:t>
            </a:r>
            <a:r>
              <a:rPr dirty="0" sz="1400" spc="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-</a:t>
            </a:r>
            <a:r>
              <a:rPr dirty="0" sz="1400" spc="-1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Ouder worden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in</a:t>
            </a:r>
            <a:r>
              <a:rPr dirty="0" sz="1400" spc="-10">
                <a:latin typeface="Carlito"/>
                <a:cs typeface="Carlito"/>
              </a:rPr>
              <a:t> </a:t>
            </a:r>
            <a:r>
              <a:rPr dirty="0" sz="1400" spc="-25">
                <a:latin typeface="Carlito"/>
                <a:cs typeface="Carlito"/>
              </a:rPr>
              <a:t>een </a:t>
            </a:r>
            <a:r>
              <a:rPr dirty="0" sz="1400">
                <a:latin typeface="Carlito"/>
                <a:cs typeface="Carlito"/>
              </a:rPr>
              <a:t>digitale</a:t>
            </a:r>
            <a:r>
              <a:rPr dirty="0" sz="1400" spc="-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wereld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-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van</a:t>
            </a:r>
            <a:r>
              <a:rPr dirty="0" sz="1400" spc="-3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kwetsbaar</a:t>
            </a:r>
            <a:r>
              <a:rPr dirty="0" sz="1400" spc="-3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naar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waardevol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https://www.itu.int/dms_pub/itu-d/opb/phcb/D-PHCB-DIG_AGE-2021-</a:t>
            </a:r>
            <a:r>
              <a:rPr dirty="0" u="none" sz="14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PDF-E.pdf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2024-11-14T13:21:54Z</dcterms:created>
  <dcterms:modified xsi:type="dcterms:W3CDTF">2024-11-14T13:21:54Z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2024-11-14T00:00:00Z</vt:filetime>
  </property>
  <property fmtid="{D5CDD505-2E9C-101B-9397-08002B2CF9AE}" pid="5" name="Producer">
    <vt:lpwstr>3-Heights(TM) PDF Security Shell 4.8.25.2 (http://www.pdf-tools.com)</vt:lpwstr>
  </property>
</Properties>
</file>