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6856095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177540"/>
          </a:xfrm>
          <a:custGeom>
            <a:avLst/>
            <a:gdLst/>
            <a:ahLst/>
            <a:cxnLst/>
            <a:rect l="l" t="t" r="r" b="b"/>
            <a:pathLst>
              <a:path w="9144000" h="3177540">
                <a:moveTo>
                  <a:pt x="0" y="3177540"/>
                </a:moveTo>
                <a:lnTo>
                  <a:pt x="9144000" y="3177540"/>
                </a:lnTo>
                <a:lnTo>
                  <a:pt x="9144000" y="0"/>
                </a:lnTo>
                <a:lnTo>
                  <a:pt x="0" y="0"/>
                </a:lnTo>
                <a:lnTo>
                  <a:pt x="0" y="317754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177539"/>
            <a:ext cx="9144000" cy="1965960"/>
          </a:xfrm>
          <a:custGeom>
            <a:avLst/>
            <a:gdLst/>
            <a:ahLst/>
            <a:cxnLst/>
            <a:rect l="l" t="t" r="r" b="b"/>
            <a:pathLst>
              <a:path w="9144000" h="1965960">
                <a:moveTo>
                  <a:pt x="9144000" y="0"/>
                </a:moveTo>
                <a:lnTo>
                  <a:pt x="0" y="0"/>
                </a:lnTo>
                <a:lnTo>
                  <a:pt x="0" y="1965960"/>
                </a:lnTo>
                <a:lnTo>
                  <a:pt x="9144000" y="196596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-17906"/>
            <a:ext cx="6935470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WgotuGyJn5o" TargetMode="External"/><Relationship Id="rId4" Type="http://schemas.openxmlformats.org/officeDocument/2006/relationships/image" Target="../media/image1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hyperlink" Target="https://www.w3.org/WAI/older-users/" TargetMode="External"/><Relationship Id="rId5" Type="http://schemas.openxmlformats.org/officeDocument/2006/relationships/hyperlink" Target="https://www.w3.org/WAI/fundamentals/accessibility-usability-inclusion/" TargetMode="External"/><Relationship Id="rId6" Type="http://schemas.openxmlformats.org/officeDocument/2006/relationships/hyperlink" Target="https://www.un.org/en/un-chronicle/digital-technologies-can-help-older-persons-maintain-healthy-productive-lives" TargetMode="External"/><Relationship Id="rId7" Type="http://schemas.openxmlformats.org/officeDocument/2006/relationships/hyperlink" Target="https://www.itu.int/dms_pub/itu-d/opb/phcb/D-PHCB-DIG_AGE-2021-PDF-E.pdf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3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5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adlet.com/" TargetMode="External"/><Relationship Id="rId4" Type="http://schemas.openxmlformats.org/officeDocument/2006/relationships/image" Target="../media/image37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2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3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4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5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6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7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9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5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0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48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9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1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2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767195" cy="288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144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fastholde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elevens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motivation,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opmærksomhed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nysgerrighed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møde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empatisk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tilgang.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Omsorgspersonen/underviseren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sig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elevens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krav.</a:t>
            </a:r>
            <a:endParaRPr sz="1800">
              <a:latin typeface="Arial"/>
              <a:cs typeface="Arial"/>
            </a:endParaRPr>
          </a:p>
          <a:p>
            <a:pPr marL="12700" marR="142875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Ægte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opmærksomhed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fremme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elevens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selvtillid.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Empatisk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tilgang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76389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Hjernens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kognitive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funktioner,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herunder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indlæring,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langsommere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alderen.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nødt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 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hastigheden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læringsprocessen.</a:t>
            </a:r>
            <a:endParaRPr sz="1800">
              <a:latin typeface="Arial"/>
              <a:cs typeface="Arial"/>
            </a:endParaRPr>
          </a:p>
          <a:p>
            <a:pPr marL="12700" marR="144780">
              <a:lnSpc>
                <a:spcPct val="140100"/>
              </a:lnSpc>
              <a:spcBef>
                <a:spcPts val="134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tålmodig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opmuntrer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bevæge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fremad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trin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trin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deres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eget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tempo.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proces,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svare,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diskutere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flere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gange.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Tålmodighed/hastighed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5307" y="1085088"/>
            <a:ext cx="2240279" cy="2241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79235"/>
            <a:ext cx="8108315" cy="347916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Case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kvinde,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alene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familie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fjerne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dele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landet.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Hun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købt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tablet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WhatsApp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forudinstalleret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ønsker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komme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sine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børnebørn,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hun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begrænsede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færdigheder.</a:t>
            </a:r>
            <a:endParaRPr sz="1600">
              <a:latin typeface="Arial"/>
              <a:cs typeface="Arial"/>
            </a:endParaRPr>
          </a:p>
          <a:p>
            <a:pPr marL="12700" marR="335915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Baseret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fem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nedenfor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overveje,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kundes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læring.</a:t>
            </a:r>
            <a:endParaRPr sz="16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9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Aktiv</a:t>
            </a:r>
            <a:r>
              <a:rPr dirty="0" sz="13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lytning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3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Empatisk</a:t>
            </a:r>
            <a:r>
              <a:rPr dirty="0" sz="13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tilgang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Tålmodighed/hastighed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2520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Træning: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Støtte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ældre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person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665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Hovedtitel</a:t>
            </a:r>
            <a:r>
              <a:rPr dirty="0" spc="-110"/>
              <a:t> </a:t>
            </a:r>
            <a:r>
              <a:rPr dirty="0" spc="-300"/>
              <a:t>1</a:t>
            </a:r>
            <a:r>
              <a:rPr dirty="0" spc="-140"/>
              <a:t> </a:t>
            </a:r>
            <a:r>
              <a:rPr dirty="0" spc="125">
                <a:latin typeface="Liberation Sans Narrow"/>
                <a:cs typeface="Liberation Sans Narrow"/>
              </a:rPr>
              <a:t>(Gill</a:t>
            </a:r>
            <a:r>
              <a:rPr dirty="0" spc="20">
                <a:latin typeface="Liberation Sans Narrow"/>
                <a:cs typeface="Liberation Sans Narrow"/>
              </a:rPr>
              <a:t> </a:t>
            </a:r>
            <a:r>
              <a:rPr dirty="0" spc="-10">
                <a:latin typeface="Liberation Sans Narrow"/>
                <a:cs typeface="Liberation Sans Narrow"/>
              </a:rPr>
              <a:t>Sans</a:t>
            </a:r>
            <a:r>
              <a:rPr dirty="0" spc="100">
                <a:latin typeface="Liberation Sans Narrow"/>
                <a:cs typeface="Liberation Sans Narrow"/>
              </a:rPr>
              <a:t> </a:t>
            </a:r>
            <a:r>
              <a:rPr dirty="0" spc="75">
                <a:latin typeface="Liberation Sans Narrow"/>
                <a:cs typeface="Liberation Sans Narrow"/>
              </a:rPr>
              <a:t>50)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704844" y="0"/>
            <a:ext cx="5439410" cy="5143500"/>
            <a:chOff x="3704844" y="0"/>
            <a:chExt cx="543941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99923" y="1890775"/>
            <a:ext cx="6089650" cy="307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4000" spc="-335">
                <a:solidFill>
                  <a:srgbClr val="585858"/>
                </a:solidFill>
                <a:latin typeface="Arial Black"/>
                <a:cs typeface="Arial Black"/>
              </a:rPr>
              <a:t>Hvad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29">
                <a:solidFill>
                  <a:srgbClr val="585858"/>
                </a:solidFill>
                <a:latin typeface="Arial Black"/>
                <a:cs typeface="Arial Black"/>
              </a:rPr>
              <a:t>er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00">
                <a:solidFill>
                  <a:srgbClr val="585858"/>
                </a:solidFill>
                <a:latin typeface="Arial Black"/>
                <a:cs typeface="Arial Black"/>
              </a:rPr>
              <a:t>de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00">
                <a:solidFill>
                  <a:srgbClr val="585858"/>
                </a:solidFill>
                <a:latin typeface="Arial Black"/>
                <a:cs typeface="Arial Black"/>
              </a:rPr>
              <a:t>vigtigste </a:t>
            </a:r>
            <a:r>
              <a:rPr dirty="0" sz="4000" spc="-415">
                <a:solidFill>
                  <a:srgbClr val="585858"/>
                </a:solidFill>
                <a:latin typeface="Arial Black"/>
                <a:cs typeface="Arial Black"/>
              </a:rPr>
              <a:t>aspekter</a:t>
            </a:r>
            <a:r>
              <a:rPr dirty="0" sz="4000" spc="-19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65">
                <a:solidFill>
                  <a:srgbClr val="585858"/>
                </a:solidFill>
                <a:latin typeface="Arial Black"/>
                <a:cs typeface="Arial Black"/>
              </a:rPr>
              <a:t>af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50">
                <a:solidFill>
                  <a:srgbClr val="585858"/>
                </a:solidFill>
                <a:latin typeface="Arial Black"/>
                <a:cs typeface="Arial Black"/>
              </a:rPr>
              <a:t>selvledelse</a:t>
            </a:r>
            <a:r>
              <a:rPr dirty="0" sz="4000" spc="-16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25">
                <a:solidFill>
                  <a:srgbClr val="585858"/>
                </a:solidFill>
                <a:latin typeface="Arial Black"/>
                <a:cs typeface="Arial Black"/>
              </a:rPr>
              <a:t>og </a:t>
            </a:r>
            <a:r>
              <a:rPr dirty="0" sz="4000" spc="-305">
                <a:solidFill>
                  <a:srgbClr val="585858"/>
                </a:solidFill>
                <a:latin typeface="Arial Black"/>
                <a:cs typeface="Arial Black"/>
              </a:rPr>
              <a:t>demons</a:t>
            </a:r>
            <a:r>
              <a:rPr dirty="0" sz="4000" spc="-1635">
                <a:solidFill>
                  <a:srgbClr val="585858"/>
                </a:solidFill>
                <a:latin typeface="Arial Black"/>
                <a:cs typeface="Arial Black"/>
              </a:rPr>
              <a:t>t</a:t>
            </a:r>
            <a:r>
              <a:rPr dirty="0" baseline="245370" sz="900" spc="-45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45370" sz="900" spc="480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000" spc="-280">
                <a:solidFill>
                  <a:srgbClr val="585858"/>
                </a:solidFill>
                <a:latin typeface="Arial Black"/>
                <a:cs typeface="Arial Black"/>
              </a:rPr>
              <a:t>ration</a:t>
            </a:r>
            <a:r>
              <a:rPr dirty="0" sz="4000" spc="-17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65">
                <a:solidFill>
                  <a:srgbClr val="585858"/>
                </a:solidFill>
                <a:latin typeface="Arial Black"/>
                <a:cs typeface="Arial Black"/>
              </a:rPr>
              <a:t>af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65">
                <a:solidFill>
                  <a:srgbClr val="585858"/>
                </a:solidFill>
                <a:latin typeface="Arial Black"/>
                <a:cs typeface="Arial Black"/>
              </a:rPr>
              <a:t>digitale </a:t>
            </a:r>
            <a:r>
              <a:rPr dirty="0" sz="4000" spc="-335">
                <a:solidFill>
                  <a:srgbClr val="585858"/>
                </a:solidFill>
                <a:latin typeface="Arial Black"/>
                <a:cs typeface="Arial Black"/>
              </a:rPr>
              <a:t>værktøjer</a:t>
            </a:r>
            <a:r>
              <a:rPr dirty="0" sz="4000" spc="-19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5">
                <a:solidFill>
                  <a:srgbClr val="585858"/>
                </a:solidFill>
                <a:latin typeface="Arial Black"/>
                <a:cs typeface="Arial Black"/>
              </a:rPr>
              <a:t>for </a:t>
            </a:r>
            <a:r>
              <a:rPr dirty="0" sz="4000" spc="-430">
                <a:solidFill>
                  <a:srgbClr val="585858"/>
                </a:solidFill>
                <a:latin typeface="Arial Black"/>
                <a:cs typeface="Arial Black"/>
              </a:rPr>
              <a:t>plejepersonale?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66116"/>
            <a:ext cx="8068309" cy="430466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95">
                <a:solidFill>
                  <a:srgbClr val="FFFFFF"/>
                </a:solidFill>
                <a:latin typeface="Arial Black"/>
                <a:cs typeface="Arial Black"/>
              </a:rPr>
              <a:t>Evne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selvforvaltning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demonstration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som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plejer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40100"/>
              </a:lnSpc>
              <a:spcBef>
                <a:spcPts val="41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administrere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demonstrere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stadig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nutidens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landskab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effektivt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 bedre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klienter.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2976245" marR="982344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nøgleaspekter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selvledelse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til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1438655"/>
            <a:ext cx="2357628" cy="21960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66116"/>
            <a:ext cx="7127240" cy="468884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95">
                <a:solidFill>
                  <a:srgbClr val="FFFFFF"/>
                </a:solidFill>
                <a:latin typeface="Arial Black"/>
                <a:cs typeface="Arial Black"/>
              </a:rPr>
              <a:t>Evne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selvforvaltning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demonstration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 Black"/>
                <a:cs typeface="Arial Black"/>
              </a:rPr>
              <a:t>som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plejer</a:t>
            </a:r>
            <a:endParaRPr sz="1800">
              <a:latin typeface="Arial Black"/>
              <a:cs typeface="Arial Black"/>
            </a:endParaRPr>
          </a:p>
          <a:p>
            <a:pPr marL="2976245" marR="396240">
              <a:lnSpc>
                <a:spcPct val="140100"/>
              </a:lnSpc>
              <a:spcBef>
                <a:spcPts val="41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nøgleaspekter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selvledelse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til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plejepersonale: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dannelse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0"/>
              </a:spcBef>
              <a:buChar char="●"/>
              <a:tabLst>
                <a:tab pos="3433445" algn="l"/>
              </a:tabLst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Kommunikationsfærdigheder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telesundhed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Uddannelse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løbende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Tilpasningsevne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problemløsning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Uddannelse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familier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75" y="1752600"/>
            <a:ext cx="2871216" cy="19126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literacy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(tilegnelse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digital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z="1400" spc="-135">
                <a:solidFill>
                  <a:srgbClr val="379C73"/>
                </a:solidFill>
              </a:rPr>
              <a:t>viden</a:t>
            </a:r>
            <a:r>
              <a:rPr dirty="0" sz="1400" spc="-85">
                <a:solidFill>
                  <a:srgbClr val="379C73"/>
                </a:solidFill>
              </a:rPr>
              <a:t> </a:t>
            </a:r>
            <a:r>
              <a:rPr dirty="0" sz="1400" spc="-155">
                <a:solidFill>
                  <a:srgbClr val="379C73"/>
                </a:solidFill>
              </a:rPr>
              <a:t>og</a:t>
            </a:r>
            <a:r>
              <a:rPr dirty="0" sz="1400" spc="-50">
                <a:solidFill>
                  <a:srgbClr val="379C73"/>
                </a:solidFill>
              </a:rPr>
              <a:t> </a:t>
            </a:r>
            <a:r>
              <a:rPr dirty="0" sz="1400" spc="-90">
                <a:solidFill>
                  <a:srgbClr val="379C73"/>
                </a:solidFill>
              </a:rPr>
              <a:t>digitale</a:t>
            </a:r>
            <a:endParaRPr sz="14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856930"/>
            <a:ext cx="7263765" cy="327787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45">
                <a:solidFill>
                  <a:srgbClr val="379C73"/>
                </a:solidFill>
                <a:latin typeface="Arial Black"/>
                <a:cs typeface="Arial Black"/>
              </a:rPr>
              <a:t>færdigheder)</a:t>
            </a:r>
            <a:endParaRPr sz="1400">
              <a:latin typeface="Arial Black"/>
              <a:cs typeface="Arial Black"/>
            </a:endParaRPr>
          </a:p>
          <a:p>
            <a:pPr marL="304800" marR="218440" indent="-292735">
              <a:lnSpc>
                <a:spcPct val="100000"/>
              </a:lnSpc>
              <a:spcBef>
                <a:spcPts val="22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Omsorgspersonen/træneren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grundlæggende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computerfærdigheder,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herunder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mail,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tekstbehandling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internetsurfing.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besidde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forudsætning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171450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Plejeren/underviseren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fortrolig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almindeligvis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plejeområdet,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Kommunikationsfærdigheder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983360"/>
            <a:ext cx="7184390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 kanaler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e-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mail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messaging-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 vil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yderligere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kommunikationsevner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træner/omsorgsperson.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videokonferenceværktøjer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virtuelle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konsultationer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fjernkommunikation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sundhedspersonale. 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hvordan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medier.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227" y="3713988"/>
            <a:ext cx="4561332" cy="12999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6524625" cy="3288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081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telesundhedsløsninger vinder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indpas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kommunikationsmiddel i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sundhedssektoren.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Sæt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telesundhedsplatforme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virtuelle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konsultationer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relevante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dit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felt.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7810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plejer/træner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opdateret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seneste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fremskridt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sundhedsteknologi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værktøjer.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Fjernovervågning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telesundhed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72921"/>
            <a:ext cx="6614159" cy="3715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7465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deltage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kurser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workshops</a:t>
            </a:r>
            <a:r>
              <a:rPr dirty="0" sz="18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nyeste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opdateret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plejeområdet.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61023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 sig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ajour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trends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innovationer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gennem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onlinekurser,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webinarer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professionelle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sundhedsorganisationer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måde,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hvorpå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løbende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Eksempel: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danske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sundhedsvæsen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tilbyder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arbejdsgivere/institutioner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regelmæssige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opdateringer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software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værktøjer.</a:t>
            </a:r>
            <a:endParaRPr sz="1600">
              <a:latin typeface="Arial"/>
              <a:cs typeface="Arial"/>
            </a:endParaRPr>
          </a:p>
          <a:p>
            <a:pPr marL="12700" marR="57975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Kontakt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arbejdsgiver/institution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sundhedssektoren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 i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land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yderligere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uddannelsesmuligheder.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Uddannelse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løbende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læring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09420" y="798067"/>
            <a:ext cx="572389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R="13970">
              <a:lnSpc>
                <a:spcPct val="100000"/>
              </a:lnSpc>
            </a:pP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kunder</a:t>
            </a:r>
            <a:r>
              <a:rPr dirty="0" sz="18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brugen</a:t>
            </a:r>
            <a:r>
              <a:rPr dirty="0" sz="18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800" spc="1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L="2578100" marR="2567940">
              <a:lnSpc>
                <a:spcPct val="140000"/>
              </a:lnSpc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ts val="1935"/>
              </a:lnSpc>
            </a:pP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Støtte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til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brug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værktøjer: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Hvad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29">
                <a:solidFill>
                  <a:srgbClr val="FFFFFF"/>
                </a:solidFill>
                <a:latin typeface="Arial Black"/>
                <a:cs typeface="Arial Black"/>
              </a:rPr>
              <a:t>skal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vide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50060"/>
            <a:ext cx="528256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plejer/træner 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udvikle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hurtigt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værktøjer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softwareopdateringer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sporet</a:t>
            </a:r>
            <a:r>
              <a:rPr dirty="0" sz="1800" spc="5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udvikling.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362585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problemløsningsevner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fejlfinde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opstå,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sandsynligvis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henvende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hjælp,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sådanne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opstår.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Tilpasningsevne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problemløsning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4935" y="1267967"/>
            <a:ext cx="2977895" cy="19842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758126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9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Afhængigt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forklare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familier.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pårørende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klienternes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støttemuligheder.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vejledning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 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skræddersyet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klientens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evner.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familiemedlemmer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vejledningen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værdifuld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ressource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802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Uddannelse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klient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familie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3871"/>
            <a:ext cx="7817484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gennemført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klienter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værktøjer: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vide,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bedre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forberedt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aktivt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voksne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livslang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læring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trit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nye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IT-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samfundet,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aspekter,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vigtigste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overveje,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når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støtter din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klient.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39" y="3249167"/>
            <a:ext cx="5804916" cy="18227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Øvelse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selvrefleksion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6354" y="848995"/>
            <a:ext cx="7666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besvar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spørgsmålene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selvrefleksion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næste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776983"/>
            <a:ext cx="3048000" cy="1714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986785" y="3657346"/>
            <a:ext cx="17513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Digitalt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mesterskab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93394"/>
            <a:ext cx="5567680" cy="2032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videoen,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reflektere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den: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marR="5080" indent="-254635">
              <a:lnSpc>
                <a:spcPct val="140200"/>
              </a:lnSpc>
              <a:buSzPct val="128571"/>
              <a:buChar char="•"/>
              <a:tabLst>
                <a:tab pos="266700" algn="l"/>
                <a:tab pos="979169" algn="l"/>
                <a:tab pos="1266825" algn="l"/>
                <a:tab pos="1986280" algn="l"/>
                <a:tab pos="2246630" algn="l"/>
                <a:tab pos="3164840" algn="l"/>
                <a:tab pos="3756025" algn="l"/>
                <a:tab pos="4094479" algn="l"/>
                <a:tab pos="4678045" algn="l"/>
              </a:tabLst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adgang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internettet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mennesker generelt?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plejepersonale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4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internettet?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3735323"/>
              <a:ext cx="1235963" cy="12054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33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5"/>
              <a:t>Referencer</a:t>
            </a:r>
            <a:endParaRPr sz="2400"/>
          </a:p>
        </p:txBody>
      </p:sp>
      <p:sp>
        <p:nvSpPr>
          <p:cNvPr id="8" name="object 8" descr=""/>
          <p:cNvSpPr txBox="1"/>
          <p:nvPr/>
        </p:nvSpPr>
        <p:spPr>
          <a:xfrm>
            <a:off x="325627" y="1193038"/>
            <a:ext cx="5757545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9913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Accessibility</a:t>
            </a:r>
            <a:r>
              <a:rPr dirty="0" sz="12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Strategier,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standarder</a:t>
            </a:r>
            <a:r>
              <a:rPr dirty="0" sz="1200" spc="-5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og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ressourcer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til</a:t>
            </a:r>
            <a:r>
              <a:rPr dirty="0" sz="1200" spc="-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gøre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internettet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tilgængeligt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mennesker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med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handicap.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699135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Accessibility</a:t>
            </a:r>
            <a:r>
              <a:rPr dirty="0" sz="12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Strategier,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standarder</a:t>
            </a:r>
            <a:r>
              <a:rPr dirty="0" sz="1200" spc="-5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og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ressourcer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til</a:t>
            </a:r>
            <a:r>
              <a:rPr dirty="0" sz="1200" spc="-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gøre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internettet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tilgængeligt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mennesker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med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handicap.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VERDENS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TELEKOMMUNIKATIONS-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OG</a:t>
            </a:r>
            <a:r>
              <a:rPr dirty="0" sz="12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INFORMATIONSSAMFUNDSDAG</a:t>
            </a:r>
            <a:r>
              <a:rPr dirty="0" sz="12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Arial"/>
                <a:cs typeface="Arial"/>
              </a:rPr>
              <a:t>17.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MAJ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  <a:p>
            <a:pPr marL="12700" marR="390525">
              <a:lnSpc>
                <a:spcPct val="10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https://www.un.org/en/un-chronicle/digital-technologies-can-help-older-persons-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maintain-healthy-productive-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lives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ITUPublikationer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International</a:t>
            </a:r>
            <a:r>
              <a:rPr dirty="0" sz="12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Telecommunication</a:t>
            </a:r>
            <a:r>
              <a:rPr dirty="0" sz="12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Union</a:t>
            </a:r>
            <a:r>
              <a:rPr dirty="0" sz="1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 Aldring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digital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verden </a:t>
            </a:r>
            <a:r>
              <a:rPr dirty="0" sz="1200" spc="-50">
                <a:solidFill>
                  <a:srgbClr val="006FC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fra</a:t>
            </a:r>
            <a:r>
              <a:rPr dirty="0" sz="12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sårbar</a:t>
            </a:r>
            <a:r>
              <a:rPr dirty="0" sz="12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værdifuld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89382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Hvordan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støtter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man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65">
                <a:solidFill>
                  <a:srgbClr val="FFC000"/>
                </a:solidFill>
              </a:rPr>
              <a:t>ældre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at</a:t>
            </a:r>
            <a:r>
              <a:rPr dirty="0" sz="1600" spc="-7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bruge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968121"/>
            <a:ext cx="3011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teknologi?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582417"/>
            <a:ext cx="44456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Evne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selvforvaltning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demonstration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som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plejer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2386" y="1383284"/>
            <a:ext cx="1470660" cy="800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 spc="45">
                <a:latin typeface="Liberation Sans Narrow"/>
                <a:cs typeface="Liberation Sans Narrow"/>
              </a:rPr>
              <a:t>Motivation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 spc="65">
                <a:latin typeface="Liberation Sans Narrow"/>
                <a:cs typeface="Liberation Sans Narrow"/>
              </a:rPr>
              <a:t>Aktiv</a:t>
            </a:r>
            <a:r>
              <a:rPr dirty="0" sz="1000" spc="5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lytning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Positiv</a:t>
            </a:r>
            <a:r>
              <a:rPr dirty="0" sz="1000" spc="28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feedback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Empatisk</a:t>
            </a:r>
            <a:r>
              <a:rPr dirty="0" sz="1000" spc="265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tilgang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 spc="-10">
                <a:latin typeface="Liberation Sans Narrow"/>
                <a:cs typeface="Liberation Sans Narrow"/>
              </a:rPr>
              <a:t>Tålmodighed/hastighed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2574" y="3283458"/>
            <a:ext cx="11283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Digital</a:t>
            </a:r>
            <a:r>
              <a:rPr dirty="0" sz="1000" spc="37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dannelse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82574" y="3435858"/>
            <a:ext cx="2099310" cy="807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-10">
                <a:latin typeface="Liberation Sans Narrow"/>
                <a:cs typeface="Liberation Sans Narrow"/>
              </a:rPr>
              <a:t>Kommunikationsfærdigheder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20">
                <a:latin typeface="Liberation Sans Narrow"/>
                <a:cs typeface="Liberation Sans Narrow"/>
              </a:rPr>
              <a:t>Fjernovervågning</a:t>
            </a:r>
            <a:r>
              <a:rPr dirty="0" sz="1000" spc="180">
                <a:latin typeface="Liberation Sans Narrow"/>
                <a:cs typeface="Liberation Sans Narrow"/>
              </a:rPr>
              <a:t> </a:t>
            </a:r>
            <a:r>
              <a:rPr dirty="0" sz="1000" spc="20">
                <a:latin typeface="Liberation Sans Narrow"/>
                <a:cs typeface="Liberation Sans Narrow"/>
              </a:rPr>
              <a:t>og</a:t>
            </a:r>
            <a:r>
              <a:rPr dirty="0" sz="1000" spc="145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telesundhed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Uddannelse</a:t>
            </a:r>
            <a:r>
              <a:rPr dirty="0" sz="1000" spc="24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204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løbende</a:t>
            </a:r>
            <a:r>
              <a:rPr dirty="0" sz="1000" spc="204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læring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Tilpasningsevne</a:t>
            </a:r>
            <a:r>
              <a:rPr dirty="0" sz="1000" spc="18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15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problemløsning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Uddannelse</a:t>
            </a:r>
            <a:r>
              <a:rPr dirty="0" sz="1000" spc="135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af</a:t>
            </a:r>
            <a:r>
              <a:rPr dirty="0" sz="1000" spc="114">
                <a:latin typeface="Liberation Sans Narrow"/>
                <a:cs typeface="Liberation Sans Narrow"/>
              </a:rPr>
              <a:t> </a:t>
            </a:r>
            <a:r>
              <a:rPr dirty="0" sz="1000" spc="55">
                <a:latin typeface="Liberation Sans Narrow"/>
                <a:cs typeface="Liberation Sans Narrow"/>
              </a:rPr>
              <a:t>klienter</a:t>
            </a:r>
            <a:r>
              <a:rPr dirty="0" sz="1000" spc="11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11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familier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41067" y="798067"/>
            <a:ext cx="525907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R="12065">
              <a:lnSpc>
                <a:spcPct val="100000"/>
              </a:lnSpc>
            </a:pP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kunder</a:t>
            </a:r>
            <a:r>
              <a:rPr dirty="0" sz="18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brugen</a:t>
            </a:r>
            <a:r>
              <a:rPr dirty="0" sz="18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800" spc="1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L="2346325" marR="2334895">
              <a:lnSpc>
                <a:spcPct val="140000"/>
              </a:lnSpc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ts val="1935"/>
              </a:lnSpc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Oprettelse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digitalt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mind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map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brainstorm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168" y="328041"/>
            <a:ext cx="4037965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Hvordan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man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tager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højde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00">
                <a:solidFill>
                  <a:srgbClr val="FFC000"/>
                </a:solidFill>
              </a:rPr>
              <a:t>for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0">
                <a:solidFill>
                  <a:srgbClr val="FFC000"/>
                </a:solidFill>
              </a:rPr>
              <a:t>ældres </a:t>
            </a:r>
            <a:r>
              <a:rPr dirty="0" sz="1600" spc="-160">
                <a:solidFill>
                  <a:srgbClr val="FFC000"/>
                </a:solidFill>
              </a:rPr>
              <a:t>læringsbetingelser,</a:t>
            </a:r>
            <a:r>
              <a:rPr dirty="0" sz="1600" spc="10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når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man</a:t>
            </a:r>
            <a:r>
              <a:rPr dirty="0" sz="1600" spc="-25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tilrettelægger </a:t>
            </a:r>
            <a:r>
              <a:rPr dirty="0" sz="1600" spc="-150">
                <a:solidFill>
                  <a:srgbClr val="FFC000"/>
                </a:solidFill>
              </a:rPr>
              <a:t>undervisning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brugen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digitale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værktøjer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2312288"/>
            <a:ext cx="43840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vælger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værktøjer, der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bedst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opfylder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ældres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læringsbehov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og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forbedrer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deres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livskvalitet?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3417" y="1120597"/>
            <a:ext cx="231076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 spc="65">
                <a:latin typeface="Liberation Sans Narrow"/>
                <a:cs typeface="Liberation Sans Narrow"/>
              </a:rPr>
              <a:t>Vurder</a:t>
            </a:r>
            <a:r>
              <a:rPr dirty="0" sz="1000" spc="175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niveauet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af</a:t>
            </a:r>
            <a:r>
              <a:rPr dirty="0" sz="1000" spc="155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digitale</a:t>
            </a:r>
            <a:r>
              <a:rPr dirty="0" sz="1000" spc="21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færdigheder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Skab</a:t>
            </a:r>
            <a:r>
              <a:rPr dirty="0" sz="1000" spc="114">
                <a:latin typeface="Liberation Sans Narrow"/>
                <a:cs typeface="Liberation Sans Narrow"/>
              </a:rPr>
              <a:t> </a:t>
            </a:r>
            <a:r>
              <a:rPr dirty="0" sz="1000" spc="60">
                <a:latin typeface="Liberation Sans Narrow"/>
                <a:cs typeface="Liberation Sans Narrow"/>
              </a:rPr>
              <a:t>et</a:t>
            </a:r>
            <a:r>
              <a:rPr dirty="0" sz="1000" spc="12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behageligt</a:t>
            </a:r>
            <a:r>
              <a:rPr dirty="0" sz="1000" spc="13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læringsmiljø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Brug</a:t>
            </a:r>
            <a:r>
              <a:rPr dirty="0" sz="1000" spc="20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alderssvarende</a:t>
            </a:r>
            <a:r>
              <a:rPr dirty="0" sz="1000" spc="270">
                <a:latin typeface="Liberation Sans Narrow"/>
                <a:cs typeface="Liberation Sans Narrow"/>
              </a:rPr>
              <a:t> </a:t>
            </a:r>
            <a:r>
              <a:rPr dirty="0" sz="1000" spc="40">
                <a:latin typeface="Liberation Sans Narrow"/>
                <a:cs typeface="Liberation Sans Narrow"/>
              </a:rPr>
              <a:t>teknologi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Giv</a:t>
            </a:r>
            <a:r>
              <a:rPr dirty="0" sz="1000" spc="229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klare</a:t>
            </a:r>
            <a:r>
              <a:rPr dirty="0" sz="1000" spc="220">
                <a:latin typeface="Liberation Sans Narrow"/>
                <a:cs typeface="Liberation Sans Narrow"/>
              </a:rPr>
              <a:t> </a:t>
            </a:r>
            <a:r>
              <a:rPr dirty="0" sz="1000" spc="50">
                <a:latin typeface="Liberation Sans Narrow"/>
                <a:cs typeface="Liberation Sans Narrow"/>
              </a:rPr>
              <a:t>instruktioner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20">
                <a:latin typeface="Liberation Sans Narrow"/>
                <a:cs typeface="Liberation Sans Narrow"/>
              </a:rPr>
              <a:t>Giv</a:t>
            </a:r>
            <a:r>
              <a:rPr dirty="0" sz="1000" spc="160">
                <a:latin typeface="Liberation Sans Narrow"/>
                <a:cs typeface="Liberation Sans Narrow"/>
              </a:rPr>
              <a:t> </a:t>
            </a:r>
            <a:r>
              <a:rPr dirty="0" sz="1000" spc="20">
                <a:latin typeface="Liberation Sans Narrow"/>
                <a:cs typeface="Liberation Sans Narrow"/>
              </a:rPr>
              <a:t>mulighed</a:t>
            </a:r>
            <a:r>
              <a:rPr dirty="0" sz="1000" spc="175">
                <a:latin typeface="Liberation Sans Narrow"/>
                <a:cs typeface="Liberation Sans Narrow"/>
              </a:rPr>
              <a:t> </a:t>
            </a:r>
            <a:r>
              <a:rPr dirty="0" sz="1000" spc="80">
                <a:latin typeface="Liberation Sans Narrow"/>
                <a:cs typeface="Liberation Sans Narrow"/>
              </a:rPr>
              <a:t>for</a:t>
            </a:r>
            <a:r>
              <a:rPr dirty="0" sz="1000" spc="150">
                <a:latin typeface="Liberation Sans Narrow"/>
                <a:cs typeface="Liberation Sans Narrow"/>
              </a:rPr>
              <a:t> </a:t>
            </a:r>
            <a:r>
              <a:rPr dirty="0" sz="1000" spc="20">
                <a:latin typeface="Liberation Sans Narrow"/>
                <a:cs typeface="Liberation Sans Narrow"/>
              </a:rPr>
              <a:t>praktisk</a:t>
            </a:r>
            <a:r>
              <a:rPr dirty="0" sz="1000" spc="14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øvelse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Vær</a:t>
            </a:r>
            <a:r>
              <a:rPr dirty="0" sz="1000" spc="16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tålmodig</a:t>
            </a:r>
            <a:r>
              <a:rPr dirty="0" sz="1000" spc="22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165">
                <a:latin typeface="Liberation Sans Narrow"/>
                <a:cs typeface="Liberation Sans Narrow"/>
              </a:rPr>
              <a:t> </a:t>
            </a:r>
            <a:r>
              <a:rPr dirty="0" sz="1000" spc="40">
                <a:latin typeface="Liberation Sans Narrow"/>
                <a:cs typeface="Liberation Sans Narrow"/>
              </a:rPr>
              <a:t>støttende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49466" y="2139823"/>
            <a:ext cx="2559050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600" spc="-14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5759" y="3269107"/>
            <a:ext cx="1764664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Brugervenlig</a:t>
            </a:r>
            <a:r>
              <a:rPr dirty="0" sz="1000" spc="35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grænseflade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10">
                <a:latin typeface="Liberation Sans Narrow"/>
                <a:cs typeface="Liberation Sans Narrow"/>
              </a:rPr>
              <a:t>Tilgængelighedsfunktioner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Relevans</a:t>
            </a:r>
            <a:r>
              <a:rPr dirty="0" sz="1000" spc="100">
                <a:latin typeface="Liberation Sans Narrow"/>
                <a:cs typeface="Liberation Sans Narrow"/>
              </a:rPr>
              <a:t> </a:t>
            </a:r>
            <a:r>
              <a:rPr dirty="0" sz="1000" spc="80">
                <a:latin typeface="Liberation Sans Narrow"/>
                <a:cs typeface="Liberation Sans Narrow"/>
              </a:rPr>
              <a:t>for</a:t>
            </a:r>
            <a:r>
              <a:rPr dirty="0" sz="1000" spc="9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interesser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Social</a:t>
            </a:r>
            <a:r>
              <a:rPr dirty="0" sz="1000" spc="105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sammenhængskraft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Apps</a:t>
            </a:r>
            <a:r>
              <a:rPr dirty="0" sz="1000" spc="165">
                <a:latin typeface="Liberation Sans Narrow"/>
                <a:cs typeface="Liberation Sans Narrow"/>
              </a:rPr>
              <a:t> </a:t>
            </a:r>
            <a:r>
              <a:rPr dirty="0" sz="1000" spc="50">
                <a:latin typeface="Liberation Sans Narrow"/>
                <a:cs typeface="Liberation Sans Narrow"/>
              </a:rPr>
              <a:t>til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sundhed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og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velvære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Enheder</a:t>
            </a:r>
            <a:r>
              <a:rPr dirty="0" sz="1000" spc="135">
                <a:latin typeface="Liberation Sans Narrow"/>
                <a:cs typeface="Liberation Sans Narrow"/>
              </a:rPr>
              <a:t> </a:t>
            </a:r>
            <a:r>
              <a:rPr dirty="0" sz="1000" spc="50">
                <a:latin typeface="Liberation Sans Narrow"/>
                <a:cs typeface="Liberation Sans Narrow"/>
              </a:rPr>
              <a:t>til</a:t>
            </a:r>
            <a:r>
              <a:rPr dirty="0" sz="1000" spc="18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fjernovervågning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41930" y="3207511"/>
            <a:ext cx="889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878787"/>
                </a:solidFill>
                <a:latin typeface="Carlito"/>
                <a:cs typeface="Carlito"/>
              </a:rPr>
              <a:t>ar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2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Betingelser</a:t>
            </a:r>
            <a:r>
              <a:rPr dirty="0" spc="-110"/>
              <a:t> </a:t>
            </a:r>
            <a:r>
              <a:rPr dirty="0" spc="-150"/>
              <a:t>for</a:t>
            </a:r>
            <a:r>
              <a:rPr dirty="0" spc="-95"/>
              <a:t> </a:t>
            </a:r>
            <a:r>
              <a:rPr dirty="0" spc="-210"/>
              <a:t>læring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07023" y="1367536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22"/>
                  </a:moveTo>
                  <a:lnTo>
                    <a:pt x="863346" y="2656522"/>
                  </a:lnTo>
                  <a:lnTo>
                    <a:pt x="863346" y="3278606"/>
                  </a:lnTo>
                  <a:lnTo>
                    <a:pt x="1485392" y="3278606"/>
                  </a:lnTo>
                  <a:lnTo>
                    <a:pt x="1485392" y="26565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56336" y="1797507"/>
            <a:ext cx="633920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218249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tager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højde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for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ældres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læringsbetingelser,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når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 </a:t>
            </a:r>
            <a:r>
              <a:rPr dirty="0" sz="3300" spc="165" b="1">
                <a:solidFill>
                  <a:srgbClr val="3E3E3E"/>
                </a:solidFill>
                <a:latin typeface="Arial"/>
                <a:cs typeface="Arial"/>
              </a:rPr>
              <a:t>orga</a:t>
            </a:r>
            <a:r>
              <a:rPr dirty="0" sz="3300" spc="-1190" b="1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dirty="0" baseline="-46296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iserer</a:t>
            </a:r>
            <a:r>
              <a:rPr dirty="0" sz="33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undervisning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brugen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af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værktøjer?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032128"/>
            <a:ext cx="4939030" cy="379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tilrettelægger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undervisning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tage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læringsbetingelser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800" spc="-7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nøglefaktorer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overvejes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1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Vurder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niveauet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Skab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behageligt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læringsmiljø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alderssvarende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klare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instruktioner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øvelse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Vær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tålmodig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støttende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36804" y="1524000"/>
            <a:ext cx="8152130" cy="3525520"/>
            <a:chOff x="336804" y="1524000"/>
            <a:chExt cx="8152130" cy="352552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4322064"/>
              <a:ext cx="713231" cy="7269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1524000"/>
              <a:ext cx="2804160" cy="25100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45"/>
              <a:t> </a:t>
            </a:r>
            <a:r>
              <a:rPr dirty="0" sz="1800" spc="-170"/>
              <a:t>man</a:t>
            </a:r>
            <a:r>
              <a:rPr dirty="0" sz="1800" spc="-70"/>
              <a:t> </a:t>
            </a:r>
            <a:r>
              <a:rPr dirty="0" sz="1800" spc="-165"/>
              <a:t>tager</a:t>
            </a:r>
            <a:r>
              <a:rPr dirty="0" sz="1800" spc="-70"/>
              <a:t> </a:t>
            </a:r>
            <a:r>
              <a:rPr dirty="0" sz="1800" spc="-165"/>
              <a:t>højde</a:t>
            </a:r>
            <a:r>
              <a:rPr dirty="0" sz="1800" spc="-50"/>
              <a:t> </a:t>
            </a:r>
            <a:r>
              <a:rPr dirty="0" sz="1800" spc="-110"/>
              <a:t>for</a:t>
            </a:r>
            <a:r>
              <a:rPr dirty="0" sz="1800" spc="-45"/>
              <a:t> </a:t>
            </a:r>
            <a:r>
              <a:rPr dirty="0" sz="1800" spc="-215"/>
              <a:t>ældres</a:t>
            </a:r>
            <a:r>
              <a:rPr dirty="0" sz="1800" spc="-65"/>
              <a:t> </a:t>
            </a:r>
            <a:r>
              <a:rPr dirty="0" sz="1800" spc="-180"/>
              <a:t>læringsbetingelser,</a:t>
            </a:r>
            <a:r>
              <a:rPr dirty="0" sz="1800" spc="-85"/>
              <a:t> </a:t>
            </a:r>
            <a:r>
              <a:rPr dirty="0" sz="1800" spc="-145"/>
              <a:t>når</a:t>
            </a:r>
            <a:r>
              <a:rPr dirty="0" sz="1800" spc="-50"/>
              <a:t> </a:t>
            </a:r>
            <a:r>
              <a:rPr dirty="0" sz="1800" spc="-55"/>
              <a:t>man </a:t>
            </a:r>
            <a:r>
              <a:rPr dirty="0" sz="1800" spc="-155"/>
              <a:t>organiserer</a:t>
            </a:r>
            <a:r>
              <a:rPr dirty="0" sz="1800" spc="-80"/>
              <a:t> </a:t>
            </a:r>
            <a:r>
              <a:rPr dirty="0" sz="1800" spc="-170"/>
              <a:t>undervisning</a:t>
            </a:r>
            <a:r>
              <a:rPr dirty="0" sz="1800" spc="-75"/>
              <a:t> </a:t>
            </a:r>
            <a:r>
              <a:rPr dirty="0" sz="1800" spc="-120"/>
              <a:t>i</a:t>
            </a:r>
            <a:r>
              <a:rPr dirty="0" sz="1800" spc="-75"/>
              <a:t> </a:t>
            </a:r>
            <a:r>
              <a:rPr dirty="0" sz="1800" spc="-165"/>
              <a:t>brugen</a:t>
            </a:r>
            <a:r>
              <a:rPr dirty="0" sz="1800" spc="-75"/>
              <a:t> </a:t>
            </a:r>
            <a:r>
              <a:rPr dirty="0" sz="1800" spc="-215"/>
              <a:t>af</a:t>
            </a:r>
            <a:r>
              <a:rPr dirty="0" sz="1800" spc="-90"/>
              <a:t> </a:t>
            </a:r>
            <a:r>
              <a:rPr dirty="0" sz="1800" spc="-165"/>
              <a:t>digitale</a:t>
            </a:r>
            <a:r>
              <a:rPr dirty="0" sz="1800" spc="-114"/>
              <a:t> </a:t>
            </a:r>
            <a:r>
              <a:rPr dirty="0" sz="1800" spc="-60"/>
              <a:t>værktøjer?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6447"/>
            <a:ext cx="755332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676275" indent="-292735">
              <a:lnSpc>
                <a:spcPct val="15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designer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træningsprogrammet,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vurdere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(deres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viden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færdigheder)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Vurderingen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foretages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spørge,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er,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udfordrer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forhold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værktøjer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just" marL="304800" marR="448309" indent="-292735">
              <a:lnSpc>
                <a:spcPct val="15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skræddersy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specifikke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indholdet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hverken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avanceret.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Vurder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niveauet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færdigheder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723765" cy="250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0" marR="8001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Sørg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læringsmiljøet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behageligt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indbydende.</a:t>
            </a:r>
            <a:r>
              <a:rPr dirty="0" sz="18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støj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forstyrrer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træningen.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100"/>
              </a:lnSpc>
              <a:spcBef>
                <a:spcPts val="134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siddepladser,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belysning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temperatur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rummet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befordrende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Skab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behageligt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læringsmiljø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6608" y="1208532"/>
            <a:ext cx="3200399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84466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 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alderssvarende. Touchscreen-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 (tablets/iPads)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intuitive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navigere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skærmen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ved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swipe,</a:t>
            </a:r>
            <a:r>
              <a:rPr dirty="0" sz="18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pc/laptop.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6515" indent="-292735">
              <a:lnSpc>
                <a:spcPct val="1401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Undgå</a:t>
            </a:r>
            <a:r>
              <a:rPr dirty="0" sz="18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komplekse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grænseflader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(komplicerede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hjemmesider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menuer),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hvert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fald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begyndelsen,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enkel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navigation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klare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instruktioner.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Brug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alders-</a:t>
            </a:r>
            <a:r>
              <a:rPr dirty="0" spc="-270">
                <a:solidFill>
                  <a:srgbClr val="379C73"/>
                </a:solidFill>
              </a:rPr>
              <a:t>svarende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teknologi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01332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461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tydelige instruktioner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trin-for-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trin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vejledning.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opmærksom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tempoet,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så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 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stille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spørgsmål.</a:t>
            </a:r>
            <a:endParaRPr sz="1800">
              <a:latin typeface="Arial"/>
              <a:cs typeface="Arial"/>
            </a:endParaRPr>
          </a:p>
          <a:p>
            <a:pPr marL="304800" marR="130175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almindeligt sprog,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undgå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teknisk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jargon,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gentag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oplysninger.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billeder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demonstrationer</a:t>
            </a:r>
            <a:endParaRPr sz="1800">
              <a:latin typeface="Arial"/>
              <a:cs typeface="Arial"/>
            </a:endParaRPr>
          </a:p>
          <a:p>
            <a:pPr marL="304800" marR="395605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forståelsen, men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sørg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overtage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læringsoplevelsen.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Giv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klare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instruktioner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2347" y="1109472"/>
            <a:ext cx="3110483" cy="20726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0787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8384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Gentagen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tryg ved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så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indarbejdelse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forståelse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værktøjer.</a:t>
            </a:r>
            <a:endParaRPr sz="1800">
              <a:latin typeface="Arial"/>
              <a:cs typeface="Arial"/>
            </a:endParaRPr>
          </a:p>
          <a:p>
            <a:pPr marL="12700" marR="19050">
              <a:lnSpc>
                <a:spcPts val="3030"/>
              </a:lnSpc>
              <a:spcBef>
                <a:spcPts val="9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Husk,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øvelserne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afspejle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niveau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færdigheder.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Giv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mulighed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praktisk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øvelse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528" y="1167383"/>
            <a:ext cx="3144012" cy="235762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88340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70485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 teknologier,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seniorer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ekstra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tålmodighed.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Tilbyd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en-til-en-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assistance, når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nødvendigt,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tryghed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læringsprocessen.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Inddragelse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familiemedlemmer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vise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værdifuldt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længere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sigt.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Vær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tålmodig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støttende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Støtte</a:t>
            </a:r>
            <a:r>
              <a:rPr dirty="0" spc="-100"/>
              <a:t> </a:t>
            </a:r>
            <a:r>
              <a:rPr dirty="0" spc="-160"/>
              <a:t>til</a:t>
            </a:r>
            <a:r>
              <a:rPr dirty="0" spc="-105"/>
              <a:t> </a:t>
            </a:r>
            <a:r>
              <a:rPr dirty="0" spc="-260"/>
              <a:t>ældre</a:t>
            </a:r>
            <a:r>
              <a:rPr dirty="0" spc="-75"/>
              <a:t> </a:t>
            </a:r>
            <a:r>
              <a:rPr dirty="0" spc="-254"/>
              <a:t>mennesker</a:t>
            </a:r>
            <a:r>
              <a:rPr dirty="0" spc="-100"/>
              <a:t> </a:t>
            </a:r>
            <a:r>
              <a:rPr dirty="0" spc="-175"/>
              <a:t>i</a:t>
            </a:r>
            <a:r>
              <a:rPr dirty="0" spc="-105"/>
              <a:t> </a:t>
            </a:r>
            <a:r>
              <a:rPr dirty="0" spc="-225"/>
              <a:t>brugen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170"/>
              <a:t>digitale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704844" y="0"/>
            <a:ext cx="5439410" cy="5143500"/>
            <a:chOff x="3704844" y="0"/>
            <a:chExt cx="543941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25421"/>
            <a:ext cx="5520690" cy="1854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4000" spc="-465">
                <a:solidFill>
                  <a:srgbClr val="585858"/>
                </a:solidFill>
                <a:latin typeface="Arial Black"/>
                <a:cs typeface="Arial Black"/>
              </a:rPr>
              <a:t>Sådan</a:t>
            </a:r>
            <a:r>
              <a:rPr dirty="0" sz="4000" spc="-17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85">
                <a:solidFill>
                  <a:srgbClr val="585858"/>
                </a:solidFill>
                <a:latin typeface="Arial Black"/>
                <a:cs typeface="Arial Black"/>
              </a:rPr>
              <a:t>støtter</a:t>
            </a:r>
            <a:r>
              <a:rPr dirty="0" sz="4000" spc="-19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50">
                <a:solidFill>
                  <a:srgbClr val="585858"/>
                </a:solidFill>
                <a:latin typeface="Arial Black"/>
                <a:cs typeface="Arial Black"/>
              </a:rPr>
              <a:t>du</a:t>
            </a:r>
            <a:r>
              <a:rPr dirty="0" sz="4000" spc="-18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09">
                <a:solidFill>
                  <a:srgbClr val="585858"/>
                </a:solidFill>
                <a:latin typeface="Arial Black"/>
                <a:cs typeface="Arial Black"/>
              </a:rPr>
              <a:t>ældre </a:t>
            </a:r>
            <a:r>
              <a:rPr dirty="0" sz="4000" spc="-260">
                <a:solidFill>
                  <a:srgbClr val="585858"/>
                </a:solidFill>
                <a:latin typeface="Arial Black"/>
                <a:cs typeface="Arial Black"/>
              </a:rPr>
              <a:t>menn</a:t>
            </a:r>
            <a:r>
              <a:rPr dirty="0" sz="4000" spc="-1700">
                <a:solidFill>
                  <a:srgbClr val="585858"/>
                </a:solidFill>
                <a:latin typeface="Arial Black"/>
                <a:cs typeface="Arial Black"/>
              </a:rPr>
              <a:t>e</a:t>
            </a:r>
            <a:r>
              <a:rPr dirty="0" baseline="-27777" sz="900" spc="-39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7777" sz="900" spc="465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000" spc="-434">
                <a:solidFill>
                  <a:srgbClr val="585858"/>
                </a:solidFill>
                <a:latin typeface="Arial Black"/>
                <a:cs typeface="Arial Black"/>
              </a:rPr>
              <a:t>sker</a:t>
            </a:r>
            <a:r>
              <a:rPr dirty="0" sz="4000" spc="-15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70">
                <a:solidFill>
                  <a:srgbClr val="585858"/>
                </a:solidFill>
                <a:latin typeface="Arial Black"/>
                <a:cs typeface="Arial Black"/>
              </a:rPr>
              <a:t>i</a:t>
            </a:r>
            <a:r>
              <a:rPr dirty="0" sz="4000" spc="-204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55">
                <a:solidFill>
                  <a:srgbClr val="585858"/>
                </a:solidFill>
                <a:latin typeface="Arial Black"/>
                <a:cs typeface="Arial Black"/>
              </a:rPr>
              <a:t>at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35">
                <a:solidFill>
                  <a:srgbClr val="585858"/>
                </a:solidFill>
                <a:latin typeface="Arial Black"/>
                <a:cs typeface="Arial Black"/>
              </a:rPr>
              <a:t>bruge </a:t>
            </a:r>
            <a:r>
              <a:rPr dirty="0" sz="4000" spc="-355">
                <a:solidFill>
                  <a:srgbClr val="585858"/>
                </a:solidFill>
                <a:latin typeface="Arial Black"/>
                <a:cs typeface="Arial Black"/>
              </a:rPr>
              <a:t>digitale</a:t>
            </a:r>
            <a:r>
              <a:rPr dirty="0" sz="4000" spc="-15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45">
                <a:solidFill>
                  <a:srgbClr val="585858"/>
                </a:solidFill>
                <a:latin typeface="Arial Black"/>
                <a:cs typeface="Arial Black"/>
              </a:rPr>
              <a:t>værktøjer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1739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Valg</a:t>
            </a:r>
            <a:r>
              <a:rPr dirty="0" spc="-120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315"/>
              <a:t>passende</a:t>
            </a:r>
            <a:r>
              <a:rPr dirty="0" spc="-114"/>
              <a:t> </a:t>
            </a:r>
            <a:r>
              <a:rPr dirty="0" spc="-229"/>
              <a:t>digitale</a:t>
            </a:r>
            <a:r>
              <a:rPr dirty="0" spc="-90"/>
              <a:t> </a:t>
            </a:r>
            <a:r>
              <a:rPr dirty="0" spc="-185"/>
              <a:t>værktøjer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07023" y="1367536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22"/>
                  </a:moveTo>
                  <a:lnTo>
                    <a:pt x="863346" y="2656522"/>
                  </a:lnTo>
                  <a:lnTo>
                    <a:pt x="863346" y="3278606"/>
                  </a:lnTo>
                  <a:lnTo>
                    <a:pt x="1485392" y="3278606"/>
                  </a:lnTo>
                  <a:lnTo>
                    <a:pt x="1485392" y="26565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56336" y="2331466"/>
            <a:ext cx="643191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218059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vælger</a:t>
            </a:r>
            <a:r>
              <a:rPr dirty="0" sz="33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3300" spc="30" b="1">
                <a:solidFill>
                  <a:srgbClr val="3E3E3E"/>
                </a:solidFill>
                <a:latin typeface="Arial"/>
                <a:cs typeface="Arial"/>
              </a:rPr>
              <a:t>værktøjer</a:t>
            </a:r>
            <a:r>
              <a:rPr dirty="0" sz="3300" spc="-409" b="1">
                <a:solidFill>
                  <a:srgbClr val="3E3E3E"/>
                </a:solidFill>
                <a:latin typeface="Arial"/>
                <a:cs typeface="Arial"/>
              </a:rPr>
              <a:t>,</a:t>
            </a:r>
            <a:r>
              <a:rPr dirty="0" baseline="-23148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3148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bedst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opfylder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ældres</a:t>
            </a:r>
            <a:r>
              <a:rPr dirty="0" sz="33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læringsbehov</a:t>
            </a:r>
            <a:r>
              <a:rPr dirty="0" sz="3300" spc="-114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forbedrer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deres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livskvalitet?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5703" y="944117"/>
            <a:ext cx="516699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livskvalitet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nøje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overvejelse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5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præferencer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evner.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65703" y="2303780"/>
            <a:ext cx="2814955" cy="243713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8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overvejes: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Brugervenlig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grænseflade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Tilgængelighedsfunktioner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Relevans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interesser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sammenhængskraft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sundhed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velvære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1802" y="11709"/>
            <a:ext cx="657669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114">
                <a:solidFill>
                  <a:srgbClr val="FFFFFF"/>
                </a:solidFill>
                <a:latin typeface="Arial Black"/>
                <a:cs typeface="Arial Black"/>
              </a:rPr>
              <a:t>Hvordan</a:t>
            </a:r>
            <a:r>
              <a:rPr dirty="0" sz="16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vælger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man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værktøjer,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6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bedst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FFFF"/>
                </a:solidFill>
                <a:latin typeface="Arial Black"/>
                <a:cs typeface="Arial Black"/>
              </a:rPr>
              <a:t>opfylder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ældres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læringsbehov</a:t>
            </a:r>
            <a:r>
              <a:rPr dirty="0" sz="16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FFFF"/>
                </a:solidFill>
                <a:latin typeface="Arial Black"/>
                <a:cs typeface="Arial Black"/>
              </a:rPr>
              <a:t>forbedrer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deres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livskvalitet?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12" y="1466088"/>
            <a:ext cx="3133343" cy="26273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Brugervenlig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grænseflade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143380"/>
            <a:ext cx="478663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9588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enkle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intuitive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grænseflader.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måske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ikke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fortrolige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brugervenlig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grænseflade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afgørende.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efter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store,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tydelige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knapper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tekst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samt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minimalistisk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design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undgå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forvirring.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tablet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pc/laptop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imødekommer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læringsbehov.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078" y="1271186"/>
            <a:ext cx="3146939" cy="17492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Tilgængelighedsfunktioner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524380"/>
            <a:ext cx="740219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44132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Prioritér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indbyggede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tilgængelighedsfunktioner,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såsom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justerbar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tekststørrelse,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kontrast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stemmekommandoer.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syns-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bevægelseshandicap.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Webtilgængelighedsfunktioner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gavner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situationer,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fokuserer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inkluderende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design,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webdesign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teknisk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funktionelt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anvendeligt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handicap.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5093970" cy="319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2192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Identificer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hobbyer.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 i="1">
                <a:solidFill>
                  <a:srgbClr val="666666"/>
                </a:solidFill>
                <a:latin typeface="Arial"/>
                <a:cs typeface="Arial"/>
              </a:rPr>
              <a:t>Eksempel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kborger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interesseret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billedredigering.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formål kan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pc/laptop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et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bedre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værktøj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end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tablet,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brugeren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bedre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vælge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små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funktioner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redigeringsmenu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musen.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>
              <a:latin typeface="Arial"/>
              <a:cs typeface="Arial"/>
            </a:endParaRPr>
          </a:p>
          <a:p>
            <a:pPr marL="304800" marR="21018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Uanset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uddannelsesapps,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spil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netværksplatforme,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engagement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eksisterende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>
                <a:solidFill>
                  <a:srgbClr val="379C73"/>
                </a:solidFill>
              </a:rPr>
              <a:t>Relevans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interesser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323" y="999744"/>
            <a:ext cx="2921507" cy="217779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48054"/>
            <a:ext cx="540766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778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sociale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forbindelser.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typisk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kommunikationsplatform,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brugervenlig kommunikationsplatform.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40894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én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senior, passer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ikke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nødvendigvis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anden,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prøv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kommunikationsplatforme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finde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mest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almindeligt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blandt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 værktøjer,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venner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livskvalitet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betydeligt.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Social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sammenhængskraft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452" y="1275588"/>
            <a:ext cx="2659379" cy="174040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2421"/>
            <a:ext cx="733996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7274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fokuserer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velvære.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medicin-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påmindelser,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træningsrutiner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algn="just" marL="304800" marR="14605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spille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mennesker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håndtere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helbred effektivt.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appen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rent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faktisk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effekt.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afprøve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rådighed,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opstår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problemer.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&amp;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sundhed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velvære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95578"/>
            <a:ext cx="5891530" cy="3532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god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idé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udforske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værktøjer,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sundhedsparametre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10541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især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nyttigt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gerne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selvstændige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selvhjulpne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overvåge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helbred.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4610" indent="-292735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sundhedspersonale giver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velbefindende på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afstand,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stadig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kontakt,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nødvendigt.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4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&amp;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4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apps.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Enheder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fjernovervågning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314" y="1771327"/>
            <a:ext cx="1543540" cy="186761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183" y="173066"/>
            <a:ext cx="8051800" cy="2524760"/>
          </a:xfrm>
          <a:prstGeom prst="rect"/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pc="-160"/>
              <a:t>Sammenfatning</a:t>
            </a:r>
          </a:p>
          <a:p>
            <a:pPr marL="12700" marR="5080">
              <a:lnSpc>
                <a:spcPct val="140000"/>
              </a:lnSpc>
              <a:spcBef>
                <a:spcPts val="150"/>
              </a:spcBef>
            </a:pPr>
            <a:r>
              <a:rPr dirty="0" sz="1800">
                <a:latin typeface="Arial"/>
                <a:cs typeface="Arial"/>
              </a:rPr>
              <a:t>Når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gennemført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modul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enhed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inddrage ældre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beslutninger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om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plejeteknologier, vurdere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og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foreslå</a:t>
            </a:r>
            <a:r>
              <a:rPr dirty="0" sz="1800" spc="-5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rigtige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værktøjer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og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reflektere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over </a:t>
            </a:r>
            <a:r>
              <a:rPr dirty="0" sz="1800" i="1">
                <a:latin typeface="Arial"/>
                <a:cs typeface="Arial"/>
              </a:rPr>
              <a:t>fordele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og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udfordringer ved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digitale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værktøjer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til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ældre,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bedre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forberedt </a:t>
            </a:r>
            <a:r>
              <a:rPr dirty="0" sz="1800">
                <a:latin typeface="Arial"/>
                <a:cs typeface="Arial"/>
              </a:rPr>
              <a:t>på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aktivt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støtte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ældre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deres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vurdering,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valg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brug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værktøjer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og </a:t>
            </a:r>
            <a:r>
              <a:rPr dirty="0" sz="1800">
                <a:latin typeface="Arial"/>
                <a:cs typeface="Arial"/>
              </a:rPr>
              <a:t>medier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styrke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deres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autonomi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forbedre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deres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livskvalitet.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0719" y="1330197"/>
            <a:ext cx="4940300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98905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b="1">
                <a:solidFill>
                  <a:srgbClr val="339966"/>
                </a:solidFill>
                <a:latin typeface="Arial"/>
                <a:cs typeface="Arial"/>
              </a:rPr>
              <a:t>Øvelse</a:t>
            </a:r>
            <a:r>
              <a:rPr dirty="0" sz="5800" spc="-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5800" spc="-35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3100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3100" y="761619"/>
                  </a:lnTo>
                  <a:lnTo>
                    <a:pt x="673100" y="0"/>
                  </a:lnTo>
                  <a:close/>
                </a:path>
                <a:path w="673100" h="3246120">
                  <a:moveTo>
                    <a:pt x="648716" y="2623426"/>
                  </a:moveTo>
                  <a:lnTo>
                    <a:pt x="26543" y="2623426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2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93871"/>
            <a:ext cx="5036820" cy="30988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Livslang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stadig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nye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samfundet.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134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tilegne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viden og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kompetencer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forbedre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uafhængighed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livskvalitet.</a:t>
            </a:r>
            <a:endParaRPr sz="1600">
              <a:latin typeface="Arial"/>
              <a:cs typeface="Arial"/>
            </a:endParaRPr>
          </a:p>
          <a:p>
            <a:pPr marL="12700" marR="16510">
              <a:lnSpc>
                <a:spcPct val="140100"/>
              </a:lnSpc>
              <a:spcBef>
                <a:spcPts val="134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kompetencer,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være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opmærksom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visse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pædagogiske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faktorer.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76225"/>
            <a:ext cx="63163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70"/>
              <a:t> </a:t>
            </a:r>
            <a:r>
              <a:rPr dirty="0" sz="1800" spc="-140"/>
              <a:t>støtter</a:t>
            </a:r>
            <a:r>
              <a:rPr dirty="0" sz="1800" spc="-95"/>
              <a:t> </a:t>
            </a:r>
            <a:r>
              <a:rPr dirty="0" sz="1800" spc="-170"/>
              <a:t>man</a:t>
            </a:r>
            <a:r>
              <a:rPr dirty="0" sz="1800" spc="-85"/>
              <a:t> </a:t>
            </a:r>
            <a:r>
              <a:rPr dirty="0" sz="1800" spc="-190"/>
              <a:t>ældre</a:t>
            </a:r>
            <a:r>
              <a:rPr dirty="0" sz="1800" spc="-70"/>
              <a:t> </a:t>
            </a:r>
            <a:r>
              <a:rPr dirty="0" sz="1800" spc="-120"/>
              <a:t>i</a:t>
            </a:r>
            <a:r>
              <a:rPr dirty="0" sz="1800" spc="-70"/>
              <a:t> </a:t>
            </a:r>
            <a:r>
              <a:rPr dirty="0" sz="1800" spc="-160"/>
              <a:t>at</a:t>
            </a:r>
            <a:r>
              <a:rPr dirty="0" sz="1800" spc="-90"/>
              <a:t> </a:t>
            </a:r>
            <a:r>
              <a:rPr dirty="0" sz="1800" spc="-160"/>
              <a:t>bruge</a:t>
            </a:r>
            <a:r>
              <a:rPr dirty="0" sz="1800" spc="-60"/>
              <a:t> </a:t>
            </a:r>
            <a:r>
              <a:rPr dirty="0" sz="1800" spc="-165"/>
              <a:t>digitale</a:t>
            </a:r>
            <a:r>
              <a:rPr dirty="0" sz="1800" spc="-105"/>
              <a:t> </a:t>
            </a:r>
            <a:r>
              <a:rPr dirty="0" sz="1800" spc="-160"/>
              <a:t>værktøjer</a:t>
            </a:r>
            <a:r>
              <a:rPr dirty="0" sz="1800" spc="-80"/>
              <a:t> </a:t>
            </a:r>
            <a:r>
              <a:rPr dirty="0" sz="1800" spc="-35"/>
              <a:t>og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501802" y="660653"/>
            <a:ext cx="1337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teknologier?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" y="1552955"/>
            <a:ext cx="2795016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417396"/>
            <a:ext cx="4672330" cy="322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øvelse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udføres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grupper,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igangsat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jeres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facilitator.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blive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diskutere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spørgsmål.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Alternativt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udføres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individuelt,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du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dokumenterer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tanker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(digitale)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dagbog.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Dette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efterfølges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plenumdiskussion/præsentation,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input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fra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dig/grupper/personer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præsenteres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danne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grundlag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fælles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diskussion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udveksling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tanker.</a:t>
            </a:r>
            <a:endParaRPr sz="1600">
              <a:latin typeface="Arial"/>
              <a:cs typeface="Arial"/>
            </a:endParaRPr>
          </a:p>
          <a:p>
            <a:pPr marL="12700" marR="1708785">
              <a:lnSpc>
                <a:spcPct val="100000"/>
              </a:lnSpc>
              <a:spcBef>
                <a:spcPts val="167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/>
              <a:t>Brainstorm-</a:t>
            </a:r>
            <a:r>
              <a:rPr dirty="0" spc="-295"/>
              <a:t>øvelse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979" y="1533144"/>
            <a:ext cx="3035808" cy="30388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032128"/>
            <a:ext cx="517969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1447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Formål: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menneskers</a:t>
            </a:r>
            <a:r>
              <a:rPr dirty="0" sz="18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læringsbetingelser,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7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organiserer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undervisning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digitale værktøjer?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Spørgsmål:</a:t>
            </a: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00000"/>
              </a:lnSpc>
              <a:spcBef>
                <a:spcPts val="5"/>
              </a:spcBef>
              <a:tabLst>
                <a:tab pos="381000" algn="l"/>
              </a:tabLst>
            </a:pP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1.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Hvad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vælger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opfylder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læringsbehov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livskvalitet?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81000" marR="92075" indent="-368935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1.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Hvordan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skaber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egnede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læringsmiljø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voksne,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træner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medier?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Brainstorm</a:t>
            </a:r>
            <a:r>
              <a:rPr dirty="0" spc="-60"/>
              <a:t> </a:t>
            </a:r>
            <a:r>
              <a:rPr dirty="0" spc="-285"/>
              <a:t>på</a:t>
            </a:r>
            <a:r>
              <a:rPr dirty="0" spc="-95"/>
              <a:t> </a:t>
            </a:r>
            <a:r>
              <a:rPr dirty="0" spc="-270"/>
              <a:t>spørgsmål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" y="1426463"/>
            <a:ext cx="3037332" cy="303885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100707"/>
            <a:ext cx="7259955" cy="29914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Øvelse</a:t>
            </a:r>
            <a:r>
              <a:rPr dirty="0" sz="18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blended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learning: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modtage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invitation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workshop,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f.eks.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Jamboard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Padlet,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facilitator,</a:t>
            </a:r>
            <a:r>
              <a:rPr dirty="0" sz="1600" spc="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600" spc="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introducere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map.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midten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mindmappet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sætningen: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"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Hvilke</a:t>
            </a:r>
            <a:r>
              <a:rPr dirty="0" sz="16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mener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vigtige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"?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334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første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runde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tjener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inspiration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bevidstgørelse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forskellige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faktorer,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påvirker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succesen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brug.</a:t>
            </a:r>
            <a:endParaRPr sz="1600">
              <a:latin typeface="Arial"/>
              <a:cs typeface="Arial"/>
            </a:endParaRPr>
          </a:p>
          <a:p>
            <a:pPr marL="12700" marR="4297045">
              <a:lnSpc>
                <a:spcPct val="123900"/>
              </a:lnSpc>
              <a:spcBef>
                <a:spcPts val="163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019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50"/>
              <a:t> </a:t>
            </a:r>
            <a:r>
              <a:rPr dirty="0" spc="-195"/>
              <a:t>Oprettelse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105"/>
              <a:t> </a:t>
            </a:r>
            <a:r>
              <a:rPr dirty="0" spc="-200"/>
              <a:t>et</a:t>
            </a:r>
            <a:r>
              <a:rPr dirty="0" spc="-120"/>
              <a:t> </a:t>
            </a:r>
            <a:r>
              <a:rPr dirty="0" spc="-204"/>
              <a:t>digitalt</a:t>
            </a:r>
            <a:r>
              <a:rPr dirty="0" spc="-80"/>
              <a:t> </a:t>
            </a:r>
            <a:r>
              <a:rPr dirty="0" spc="-105"/>
              <a:t>mind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550398"/>
            <a:ext cx="7199630" cy="209994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Opfølgning</a:t>
            </a:r>
            <a:r>
              <a:rPr dirty="0" sz="1800" spc="-7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tøvelse: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runde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facilitatoren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diskutere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grupper,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baseret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faktorerne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mindmappet,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klædt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borgere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brug?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019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50"/>
              <a:t> </a:t>
            </a:r>
            <a:r>
              <a:rPr dirty="0" spc="-195"/>
              <a:t>Oprettelse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105"/>
              <a:t> </a:t>
            </a:r>
            <a:r>
              <a:rPr dirty="0" spc="-200"/>
              <a:t>et</a:t>
            </a:r>
            <a:r>
              <a:rPr dirty="0" spc="-120"/>
              <a:t> </a:t>
            </a:r>
            <a:r>
              <a:rPr dirty="0" spc="-204"/>
              <a:t>digitalt</a:t>
            </a:r>
            <a:r>
              <a:rPr dirty="0" spc="-80"/>
              <a:t> </a:t>
            </a:r>
            <a:r>
              <a:rPr dirty="0" spc="-105"/>
              <a:t>mind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gennemført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mindmap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brainstormen,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skal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reflektere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evne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klienter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digitale værktøjer.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Referencer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5627" y="1180846"/>
            <a:ext cx="5562600" cy="25101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8419">
              <a:lnSpc>
                <a:spcPct val="80000"/>
              </a:lnSpc>
              <a:spcBef>
                <a:spcPts val="38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2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for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2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200" spc="-3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handicap.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45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marL="12700" marR="58419">
              <a:lnSpc>
                <a:spcPct val="867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2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for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2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200" spc="-3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handicap. </a:t>
            </a: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1270"/>
              </a:spcBef>
            </a:pP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VERDENS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 TELEKOMMUNIKATIONS-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200" spc="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INFORMATIONSSAMFUNDSDAG</a:t>
            </a:r>
            <a:r>
              <a:rPr dirty="0" sz="12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17.</a:t>
            </a:r>
            <a:r>
              <a:rPr dirty="0" sz="1200" spc="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MAJ</a:t>
            </a:r>
            <a:r>
              <a:rPr dirty="0" sz="12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2022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260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https://www.un.org/en/un-chronicle/digital-technologies-can-help-older-persons-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maintain-healthy-productive-</a:t>
            </a:r>
            <a:r>
              <a:rPr dirty="0" u="sng" sz="1200" spc="-2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ITUPublikationer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International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Telecommunication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 Union</a:t>
            </a:r>
            <a:r>
              <a:rPr dirty="0" sz="1200" spc="4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Aldring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en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digital</a:t>
            </a:r>
            <a:r>
              <a:rPr dirty="0" sz="12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verden</a:t>
            </a:r>
            <a:r>
              <a:rPr dirty="0" sz="12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Carlito"/>
                <a:cs typeface="Carlito"/>
              </a:rPr>
              <a:t>fra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sårbar</a:t>
            </a:r>
            <a:r>
              <a:rPr dirty="0" sz="1200" spc="-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2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værdifuld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45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3347" y="798067"/>
            <a:ext cx="687324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R="10795">
              <a:lnSpc>
                <a:spcPct val="100000"/>
              </a:lnSpc>
            </a:pP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kunder</a:t>
            </a:r>
            <a:r>
              <a:rPr dirty="0" sz="18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brugen</a:t>
            </a:r>
            <a:r>
              <a:rPr dirty="0" sz="18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800" spc="1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L="3154045" marR="3141345">
              <a:lnSpc>
                <a:spcPct val="140000"/>
              </a:lnSpc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ts val="1935"/>
              </a:lnSpc>
            </a:pP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Eksperter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støtte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klienter</a:t>
            </a:r>
            <a:r>
              <a:rPr dirty="0" sz="18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brugen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58851" y="255269"/>
            <a:ext cx="4535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inddrager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ældre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beslutninger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851" y="498805"/>
            <a:ext cx="201485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0">
                <a:solidFill>
                  <a:srgbClr val="FFC000"/>
                </a:solidFill>
              </a:rPr>
              <a:t>om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plejeteknologier?</a:t>
            </a:r>
            <a:endParaRPr sz="1600"/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011121"/>
            <a:ext cx="4795520" cy="1261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vurderer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foreslår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rigtige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teknologier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ældre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med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plejebehov</a:t>
            </a:r>
            <a:endParaRPr sz="1600">
              <a:latin typeface="Arial Black"/>
              <a:cs typeface="Arial Black"/>
            </a:endParaRPr>
          </a:p>
          <a:p>
            <a:pPr marL="538480" indent="-178435">
              <a:lnSpc>
                <a:spcPct val="100000"/>
              </a:lnSpc>
              <a:spcBef>
                <a:spcPts val="1075"/>
              </a:spcBef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Identificer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de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vigtigste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støtteområder</a:t>
            </a:r>
            <a:endParaRPr sz="1000">
              <a:latin typeface="Liberation Sans Narrow"/>
              <a:cs typeface="Liberation Sans Narrow"/>
            </a:endParaRPr>
          </a:p>
          <a:p>
            <a:pPr marL="53848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Overvej</a:t>
            </a:r>
            <a:r>
              <a:rPr dirty="0" sz="1000" spc="1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brugervenlige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enheder</a:t>
            </a:r>
            <a:endParaRPr sz="1000">
              <a:latin typeface="Liberation Sans Narrow"/>
              <a:cs typeface="Liberation Sans Narrow"/>
            </a:endParaRPr>
          </a:p>
          <a:p>
            <a:pPr marL="538480" indent="-1784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Sundhedsovervågning</a:t>
            </a:r>
            <a:r>
              <a:rPr dirty="0" sz="1000" spc="2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telesundhed</a:t>
            </a:r>
            <a:endParaRPr sz="1000">
              <a:latin typeface="Liberation Sans Narrow"/>
              <a:cs typeface="Liberation Sans Narrow"/>
            </a:endParaRPr>
          </a:p>
          <a:p>
            <a:pPr marL="538480" indent="-17843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Rådfør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med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sundhedspersonale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9636" y="3479672"/>
            <a:ext cx="4953000" cy="996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At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kunne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reflektere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over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fordele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udfordringer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ved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ældre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menneskers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liv</a:t>
            </a:r>
            <a:endParaRPr sz="1600">
              <a:latin typeface="Arial Black"/>
              <a:cs typeface="Arial Black"/>
            </a:endParaRPr>
          </a:p>
          <a:p>
            <a:pPr marL="575310" indent="-178435">
              <a:lnSpc>
                <a:spcPct val="100000"/>
              </a:lnSpc>
              <a:spcBef>
                <a:spcPts val="1415"/>
              </a:spcBef>
              <a:buClr>
                <a:srgbClr val="000000"/>
              </a:buClr>
              <a:buFont typeface="Arial"/>
              <a:buChar char="•"/>
              <a:tabLst>
                <a:tab pos="57531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Fordele</a:t>
            </a:r>
            <a:endParaRPr sz="1000">
              <a:latin typeface="Liberation Sans Narrow"/>
              <a:cs typeface="Liberation Sans Narrow"/>
            </a:endParaRPr>
          </a:p>
          <a:p>
            <a:pPr marL="57531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75310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Udfordringer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2574" y="923924"/>
            <a:ext cx="2691130" cy="789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Kend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den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ældres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behov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Engager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åben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kommunikation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Uddan</a:t>
            </a:r>
            <a:r>
              <a:rPr dirty="0" sz="1000" spc="229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0">
                <a:solidFill>
                  <a:srgbClr val="585858"/>
                </a:solidFill>
                <a:latin typeface="Liberation Sans Narrow"/>
                <a:cs typeface="Liberation Sans Narrow"/>
              </a:rPr>
              <a:t>styrk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Demonstrere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teknologier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Adresser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bekymringer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om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privatliv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sikkerhed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87551"/>
            <a:ext cx="5102225" cy="3809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Undervisning 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læringsforudsætninger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sigte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inklusion.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5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aspekter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overveje:</a:t>
            </a:r>
            <a:endParaRPr sz="18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81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Aktiv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lytning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65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Empatisk</a:t>
            </a:r>
            <a:r>
              <a:rPr dirty="0" sz="16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tilgang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Tålmodighed/hastighed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76225"/>
            <a:ext cx="63163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70"/>
              <a:t> </a:t>
            </a:r>
            <a:r>
              <a:rPr dirty="0" sz="1800" spc="-140"/>
              <a:t>støtter</a:t>
            </a:r>
            <a:r>
              <a:rPr dirty="0" sz="1800" spc="-95"/>
              <a:t> </a:t>
            </a:r>
            <a:r>
              <a:rPr dirty="0" sz="1800" spc="-170"/>
              <a:t>man</a:t>
            </a:r>
            <a:r>
              <a:rPr dirty="0" sz="1800" spc="-85"/>
              <a:t> </a:t>
            </a:r>
            <a:r>
              <a:rPr dirty="0" sz="1800" spc="-190"/>
              <a:t>ældre</a:t>
            </a:r>
            <a:r>
              <a:rPr dirty="0" sz="1800" spc="-70"/>
              <a:t> </a:t>
            </a:r>
            <a:r>
              <a:rPr dirty="0" sz="1800" spc="-120"/>
              <a:t>i</a:t>
            </a:r>
            <a:r>
              <a:rPr dirty="0" sz="1800" spc="-70"/>
              <a:t> </a:t>
            </a:r>
            <a:r>
              <a:rPr dirty="0" sz="1800" spc="-160"/>
              <a:t>at</a:t>
            </a:r>
            <a:r>
              <a:rPr dirty="0" sz="1800" spc="-90"/>
              <a:t> </a:t>
            </a:r>
            <a:r>
              <a:rPr dirty="0" sz="1800" spc="-160"/>
              <a:t>bruge</a:t>
            </a:r>
            <a:r>
              <a:rPr dirty="0" sz="1800" spc="-60"/>
              <a:t> </a:t>
            </a:r>
            <a:r>
              <a:rPr dirty="0" sz="1800" spc="-165"/>
              <a:t>digitale</a:t>
            </a:r>
            <a:r>
              <a:rPr dirty="0" sz="1800" spc="-105"/>
              <a:t> </a:t>
            </a:r>
            <a:r>
              <a:rPr dirty="0" sz="1800" spc="-160"/>
              <a:t>værktøjer</a:t>
            </a:r>
            <a:r>
              <a:rPr dirty="0" sz="1800" spc="-80"/>
              <a:t> </a:t>
            </a:r>
            <a:r>
              <a:rPr dirty="0" sz="1800" spc="-35"/>
              <a:t>og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501802" y="660653"/>
            <a:ext cx="1337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teknologier?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587" y="1423416"/>
            <a:ext cx="2808732" cy="199796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70256"/>
            <a:ext cx="6273800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200" spc="-215">
                <a:solidFill>
                  <a:srgbClr val="FFFFFF"/>
                </a:solidFill>
                <a:latin typeface="Arial Black"/>
                <a:cs typeface="Arial Black"/>
              </a:rPr>
              <a:t>Inddragelse</a:t>
            </a:r>
            <a:r>
              <a:rPr dirty="0" sz="2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50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90">
                <a:solidFill>
                  <a:srgbClr val="FFFFFF"/>
                </a:solidFill>
                <a:latin typeface="Arial Black"/>
                <a:cs typeface="Arial Black"/>
              </a:rPr>
              <a:t>enkeltpersoner</a:t>
            </a:r>
            <a:r>
              <a:rPr dirty="0" sz="22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55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2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04">
                <a:solidFill>
                  <a:srgbClr val="FFFFFF"/>
                </a:solidFill>
                <a:latin typeface="Arial Black"/>
                <a:cs typeface="Arial Black"/>
              </a:rPr>
              <a:t>beslutninger</a:t>
            </a:r>
            <a:r>
              <a:rPr dirty="0" sz="22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55">
                <a:solidFill>
                  <a:srgbClr val="FFFFFF"/>
                </a:solidFill>
                <a:latin typeface="Arial Black"/>
                <a:cs typeface="Arial Black"/>
              </a:rPr>
              <a:t>om </a:t>
            </a:r>
            <a:r>
              <a:rPr dirty="0" sz="2200" spc="-130">
                <a:solidFill>
                  <a:srgbClr val="FFFFFF"/>
                </a:solidFill>
                <a:latin typeface="Arial Black"/>
                <a:cs typeface="Arial Black"/>
              </a:rPr>
              <a:t>plejeteknologier</a:t>
            </a:r>
            <a:endParaRPr sz="22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57425"/>
            <a:ext cx="6297295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inddrager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beslutninger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om</a:t>
            </a:r>
            <a:endParaRPr sz="33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plejete</a:t>
            </a:r>
            <a:r>
              <a:rPr dirty="0" sz="3300" spc="-57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217592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179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nologier?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355" y="1101090"/>
            <a:ext cx="5196205" cy="3305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Brainstorm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på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spørgsmål: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Hvad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kommer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du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tænke på,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når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du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tænker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på: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47015" indent="-234315">
              <a:lnSpc>
                <a:spcPct val="100000"/>
              </a:lnSpc>
              <a:buSzPct val="75000"/>
              <a:buFont typeface="Noto Sans Symbols2"/>
              <a:buChar char="⮚"/>
              <a:tabLst>
                <a:tab pos="247015" algn="l"/>
              </a:tabLst>
            </a:pPr>
            <a:r>
              <a:rPr dirty="0" sz="1600">
                <a:latin typeface="Arial"/>
                <a:cs typeface="Arial"/>
              </a:rPr>
              <a:t>Hvordan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inddrager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ældre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beslutninger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pleje</a:t>
            </a:r>
            <a:endParaRPr sz="16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teknologier</a:t>
            </a:r>
            <a:endParaRPr sz="16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buSzPct val="75000"/>
              <a:buFont typeface="Noto Sans Symbols2"/>
              <a:buChar char="⮚"/>
              <a:tabLst>
                <a:tab pos="190500" algn="l"/>
              </a:tabLst>
            </a:pPr>
            <a:r>
              <a:rPr dirty="0" sz="1600">
                <a:latin typeface="Arial"/>
                <a:cs typeface="Arial"/>
              </a:rPr>
              <a:t>Hvordan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vurderer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foreslår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rigtige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teknologier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værktøjer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ældre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behov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pleje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tanker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ideer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online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fælles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forum </a:t>
            </a:r>
            <a:r>
              <a:rPr dirty="0" sz="1600" spc="-25">
                <a:latin typeface="Arial"/>
                <a:cs typeface="Arial"/>
              </a:rPr>
              <a:t>som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Jamboard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eller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Padlet.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2551" y="3462528"/>
            <a:ext cx="1240536" cy="12420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BRAINSTORM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35979" y="915924"/>
            <a:ext cx="3011424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237869"/>
            <a:ext cx="5280660" cy="287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valg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opfylder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præferencer.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Her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strategier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involvere</a:t>
            </a:r>
            <a:r>
              <a:rPr dirty="0" sz="1800" spc="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proces: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Kend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Engager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åben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styrk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Demonstrere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Adresser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44221"/>
            <a:ext cx="707770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60"/>
              <a:t> </a:t>
            </a:r>
            <a:r>
              <a:rPr dirty="0" sz="1800" spc="-145"/>
              <a:t>inddrager</a:t>
            </a:r>
            <a:r>
              <a:rPr dirty="0" sz="1800" spc="-55"/>
              <a:t> </a:t>
            </a:r>
            <a:r>
              <a:rPr dirty="0" sz="1800" spc="-170"/>
              <a:t>man</a:t>
            </a:r>
            <a:r>
              <a:rPr dirty="0" sz="1800" spc="-80"/>
              <a:t> </a:t>
            </a:r>
            <a:r>
              <a:rPr dirty="0" sz="1800" spc="-190"/>
              <a:t>ældre</a:t>
            </a:r>
            <a:r>
              <a:rPr dirty="0" sz="1800" spc="-65"/>
              <a:t> </a:t>
            </a:r>
            <a:r>
              <a:rPr dirty="0" sz="1800" spc="-120"/>
              <a:t>i</a:t>
            </a:r>
            <a:r>
              <a:rPr dirty="0" sz="1800" spc="-65"/>
              <a:t> </a:t>
            </a:r>
            <a:r>
              <a:rPr dirty="0" sz="1800" spc="-170"/>
              <a:t>beslutninger</a:t>
            </a:r>
            <a:r>
              <a:rPr dirty="0" sz="1800" spc="-85"/>
              <a:t> </a:t>
            </a:r>
            <a:r>
              <a:rPr dirty="0" sz="1800" spc="-105"/>
              <a:t>om</a:t>
            </a:r>
            <a:r>
              <a:rPr dirty="0" sz="1800" spc="-65"/>
              <a:t> </a:t>
            </a:r>
            <a:r>
              <a:rPr dirty="0" sz="1800" spc="-150"/>
              <a:t>plejeteknologier?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712976"/>
            <a:ext cx="3130295" cy="227685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51073" y="1073023"/>
            <a:ext cx="5676265" cy="372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8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reflektere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gennemtænkt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inkluderende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tilgang.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fokusere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beslutningsprocessen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sikre,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generelle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livskvalitet.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2931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Kend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ældres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behov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5" y="1732788"/>
            <a:ext cx="2828544" cy="200863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01332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9304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Start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sætte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simpel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dialog,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undersøger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personens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afklare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spørgsmål.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sundhedstilstand,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daglige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rutiner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står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dækket.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2931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Kend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ældres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behov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5121" y="1661376"/>
            <a:ext cx="1056765" cy="179787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78536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Fremme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åben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gennemsigtig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kommunikation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 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bedst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opdage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afklare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34417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Tilskynd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tanker,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præferencer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plejeteknologier.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Indgå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åben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kommunikation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6776" y="1517903"/>
            <a:ext cx="3496055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07744"/>
            <a:ext cx="4445000" cy="3707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461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tilgængelige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 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forklar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potentielle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indvirkning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dagligdagen.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 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træffe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apps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baseret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800">
              <a:latin typeface="Arial"/>
              <a:cs typeface="Arial"/>
            </a:endParaRPr>
          </a:p>
          <a:p>
            <a:pPr marL="12700" marR="535305">
              <a:lnSpc>
                <a:spcPct val="140000"/>
              </a:lnSpc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Bemærk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&amp;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apps.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2936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Uddan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styrk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7632" y="1130808"/>
            <a:ext cx="3454908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67956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arranger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interagere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opleve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teknologierne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afprøvning.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1066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tilgang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fungerer,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drage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dem.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Demonstrere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teknologier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6402" y="936237"/>
            <a:ext cx="7273925" cy="32048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ct val="132100"/>
              </a:lnSpc>
              <a:spcBef>
                <a:spcPts val="135"/>
              </a:spcBef>
            </a:pPr>
            <a:r>
              <a:rPr dirty="0" sz="1800" spc="-1265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baseline="25555" sz="3750" spc="-89">
                <a:solidFill>
                  <a:srgbClr val="379C73"/>
                </a:solidFill>
                <a:latin typeface="Arial Black"/>
                <a:cs typeface="Arial Black"/>
              </a:rPr>
              <a:t>s</a:t>
            </a:r>
            <a:r>
              <a:rPr dirty="0" baseline="25555" sz="3750" spc="-1117">
                <a:solidFill>
                  <a:srgbClr val="379C73"/>
                </a:solidFill>
                <a:latin typeface="Arial Black"/>
                <a:cs typeface="Arial Black"/>
              </a:rPr>
              <a:t>i</a:t>
            </a:r>
            <a:r>
              <a:rPr dirty="0" sz="1800" spc="-52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dirty="0" baseline="25555" sz="3750" spc="-1785">
                <a:solidFill>
                  <a:srgbClr val="379C73"/>
                </a:solidFill>
                <a:latin typeface="Arial Black"/>
                <a:cs typeface="Arial Black"/>
              </a:rPr>
              <a:t>k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dirty="0" sz="1800" spc="-74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baseline="25555" sz="3750" spc="-1380">
                <a:solidFill>
                  <a:srgbClr val="379C73"/>
                </a:solidFill>
                <a:latin typeface="Arial Black"/>
                <a:cs typeface="Arial Black"/>
              </a:rPr>
              <a:t>k</a:t>
            </a:r>
            <a:r>
              <a:rPr dirty="0" sz="1800" spc="-26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dirty="0" baseline="25555" sz="3750" spc="-2250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dirty="0" sz="1800" spc="-785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baseline="25555" sz="3750" spc="-697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26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dirty="0" baseline="25555" sz="3750" spc="-2272">
                <a:solidFill>
                  <a:srgbClr val="379C73"/>
                </a:solidFill>
                <a:latin typeface="Arial Black"/>
                <a:cs typeface="Arial Black"/>
              </a:rPr>
              <a:t>h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2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baseline="25555" sz="3750" spc="-2092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79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dirty="0" baseline="25555" sz="3750" spc="-120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privatlivets fred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forbindelse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plejeteknologier.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Sørg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oplysninger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beskyttet.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8100" marR="29209">
              <a:lnSpc>
                <a:spcPct val="140100"/>
              </a:lnSpc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eksempel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klient</a:t>
            </a:r>
            <a:r>
              <a:rPr dirty="0" sz="18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lige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hørt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mulighederne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online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patientinformation.</a:t>
            </a:r>
            <a:r>
              <a:rPr dirty="0" sz="18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beder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hjælp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sin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online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patientjournal</a:t>
            </a:r>
            <a:r>
              <a:rPr dirty="0" sz="1800" spc="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læse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scanningsresultat.</a:t>
            </a:r>
            <a:endParaRPr sz="1800">
              <a:latin typeface="Arial"/>
              <a:cs typeface="Arial"/>
            </a:endParaRPr>
          </a:p>
          <a:p>
            <a:pPr marL="3302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302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 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situation?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80783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Adresser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bekymringer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privatlivets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fred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55">
                <a:solidFill>
                  <a:srgbClr val="379C73"/>
                </a:solidFill>
              </a:rPr>
              <a:t>og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709993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5"/>
              <a:t>Vurdere</a:t>
            </a:r>
            <a:r>
              <a:rPr dirty="0" sz="2200" spc="-70"/>
              <a:t> </a:t>
            </a:r>
            <a:r>
              <a:rPr dirty="0" sz="2200" spc="-225"/>
              <a:t>og</a:t>
            </a:r>
            <a:r>
              <a:rPr dirty="0" sz="2200" spc="-95"/>
              <a:t> </a:t>
            </a:r>
            <a:r>
              <a:rPr dirty="0" sz="2200" spc="-220"/>
              <a:t>foreslå</a:t>
            </a:r>
            <a:r>
              <a:rPr dirty="0" sz="2200" spc="-80"/>
              <a:t> </a:t>
            </a:r>
            <a:r>
              <a:rPr dirty="0" sz="2200" spc="-225"/>
              <a:t>de</a:t>
            </a:r>
            <a:r>
              <a:rPr dirty="0" sz="2200" spc="-95"/>
              <a:t> </a:t>
            </a:r>
            <a:r>
              <a:rPr dirty="0" sz="2200" spc="-175"/>
              <a:t>rigtige</a:t>
            </a:r>
            <a:r>
              <a:rPr dirty="0" sz="2200" spc="-80"/>
              <a:t> </a:t>
            </a:r>
            <a:r>
              <a:rPr dirty="0" sz="2200" spc="-185"/>
              <a:t>teknologier</a:t>
            </a:r>
            <a:r>
              <a:rPr dirty="0" sz="2200" spc="-80"/>
              <a:t> </a:t>
            </a:r>
            <a:r>
              <a:rPr dirty="0" sz="2200" spc="-225"/>
              <a:t>og</a:t>
            </a:r>
            <a:r>
              <a:rPr dirty="0" sz="2200" spc="-95"/>
              <a:t> </a:t>
            </a:r>
            <a:r>
              <a:rPr dirty="0" sz="2200" spc="-145"/>
              <a:t>værktøjer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2582" y="2160270"/>
            <a:ext cx="664146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7780">
              <a:lnSpc>
                <a:spcPct val="100000"/>
              </a:lnSpc>
              <a:spcBef>
                <a:spcPts val="100"/>
              </a:spcBef>
              <a:tabLst>
                <a:tab pos="210248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1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vurderer</a:t>
            </a:r>
            <a:r>
              <a:rPr dirty="0" sz="33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foreslår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rigtige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teknologier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spc="75" b="1">
                <a:solidFill>
                  <a:srgbClr val="3E3E3E"/>
                </a:solidFill>
                <a:latin typeface="Arial"/>
                <a:cs typeface="Arial"/>
              </a:rPr>
              <a:t>v</a:t>
            </a:r>
            <a:r>
              <a:rPr dirty="0" sz="3300" spc="90" b="1">
                <a:solidFill>
                  <a:srgbClr val="3E3E3E"/>
                </a:solidFill>
                <a:latin typeface="Arial"/>
                <a:cs typeface="Arial"/>
              </a:rPr>
              <a:t>æ</a:t>
            </a:r>
            <a:r>
              <a:rPr dirty="0" sz="3300" spc="75" b="1">
                <a:solidFill>
                  <a:srgbClr val="3E3E3E"/>
                </a:solidFill>
                <a:latin typeface="Arial"/>
                <a:cs typeface="Arial"/>
              </a:rPr>
              <a:t>rktøje</a:t>
            </a:r>
            <a:r>
              <a:rPr dirty="0" sz="3300" spc="-81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222222" sz="900" spc="12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2222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med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plejebehov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286625" cy="23304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læringsmålene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én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gang,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tid.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seniorernes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oppe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plejeren/træneren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opstille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delmål,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tilpasset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udvikling.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Progressive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efterfølges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senioren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mellemliggende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mål.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Motivation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876" y="3273552"/>
            <a:ext cx="2189987" cy="164439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-50809"/>
            <a:ext cx="8131175" cy="455231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Hvordan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Arial Black"/>
                <a:cs typeface="Arial Black"/>
              </a:rPr>
              <a:t>man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vurderer</a:t>
            </a:r>
            <a:r>
              <a:rPr dirty="0" sz="18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foreslår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rigtige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teknologier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med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plejebehov</a:t>
            </a:r>
            <a:endParaRPr sz="1800">
              <a:latin typeface="Arial Black"/>
              <a:cs typeface="Arial Black"/>
            </a:endParaRPr>
          </a:p>
          <a:p>
            <a:pPr marL="2976245" marR="181610">
              <a:lnSpc>
                <a:spcPct val="114999"/>
              </a:lnSpc>
              <a:spcBef>
                <a:spcPts val="225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vurdere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foreslå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rigtige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indebærer,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 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og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præferencer.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"/>
              <a:cs typeface="Arial"/>
            </a:endParaRPr>
          </a:p>
          <a:p>
            <a:pPr marL="2976245" marR="5080">
              <a:lnSpc>
                <a:spcPct val="114999"/>
              </a:lnSpc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Her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vejledende</a:t>
            </a:r>
            <a:r>
              <a:rPr dirty="0" sz="18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trin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5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vurdering</a:t>
            </a:r>
            <a:r>
              <a:rPr dirty="0" sz="1800" spc="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anbefalinger: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Identificer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vigtigste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støtteområder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Sundhedsovervågning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telesundhed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Rådfør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sundhedspersonale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1988820"/>
            <a:ext cx="2951988" cy="217322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655191"/>
            <a:ext cx="39979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208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Bestem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områder,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meningsfuld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omfatte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sundhedsovervågning,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medicinhåndtering,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interaktion,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automatisering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hjemmet.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Identificer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nøgleområder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støtte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4355" y="1717548"/>
            <a:ext cx="3169920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832600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146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enkle/letforståelige grænseflader.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Kig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efter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 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store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knapper,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touchskærme,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stemmekommandoer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intuitiv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navigation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dem.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Overvej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brugervenlige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enheder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6739"/>
            <a:ext cx="5851525" cy="2709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301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Udforsk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sundhedsovervågningsenheder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såsom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bærbare fitness-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trackere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smartwatches, 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spore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tegn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aktiviteter.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238885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telesundhedsløsninger,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muliggør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helbredstilstande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videokonsultationer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sundhedspersonale.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dybdegående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2,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enhed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dirty="0" sz="1600" spc="-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Sundhedsovervågning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telesundhed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0380" y="1104900"/>
            <a:ext cx="1862327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522845" cy="326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607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sundhedspersonale,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herunder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læger,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sygeplejersker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ergoterapeuter,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værdifuld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indsigt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enkeltes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sundhedsbehov.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134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Eksempel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800" spc="204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kunde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forhøjet</a:t>
            </a:r>
            <a:r>
              <a:rPr dirty="0" sz="18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blodtryk,</a:t>
            </a:r>
            <a:r>
              <a:rPr dirty="0" sz="18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19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800" spc="2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2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utilpas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20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måle</a:t>
            </a:r>
            <a:r>
              <a:rPr dirty="0" sz="1800" spc="3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blodtrykket</a:t>
            </a:r>
            <a:r>
              <a:rPr dirty="0" sz="1800" spc="4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3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4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almindelig</a:t>
            </a:r>
            <a:r>
              <a:rPr dirty="0" sz="1800" spc="4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blodtryksmåler,</a:t>
            </a:r>
            <a:r>
              <a:rPr dirty="0" sz="1800" spc="4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fordi</a:t>
            </a:r>
            <a:r>
              <a:rPr dirty="0" sz="1800" spc="4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manchetten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klemmer.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hørt,</a:t>
            </a:r>
            <a:r>
              <a:rPr dirty="0" sz="1800" spc="3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særligt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smartwatch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1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måle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hans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regelmæssigt</a:t>
            </a:r>
            <a:r>
              <a:rPr dirty="0" sz="1800" spc="16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1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resultaterne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800" spc="1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læge</a:t>
            </a:r>
            <a:r>
              <a:rPr dirty="0" sz="1800" spc="1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Rådfør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sundhedspersonale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608965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70"/>
              <a:t>Fordele</a:t>
            </a:r>
            <a:r>
              <a:rPr dirty="0" sz="2200" spc="-120"/>
              <a:t> </a:t>
            </a:r>
            <a:r>
              <a:rPr dirty="0" sz="2200" spc="-225"/>
              <a:t>og</a:t>
            </a:r>
            <a:r>
              <a:rPr dirty="0" sz="2200" spc="-100"/>
              <a:t> </a:t>
            </a:r>
            <a:r>
              <a:rPr dirty="0" sz="2200" spc="-150"/>
              <a:t>udfordringer</a:t>
            </a:r>
            <a:r>
              <a:rPr dirty="0" sz="2200" spc="-80"/>
              <a:t> </a:t>
            </a:r>
            <a:r>
              <a:rPr dirty="0" sz="2200" spc="-235"/>
              <a:t>ved</a:t>
            </a:r>
            <a:r>
              <a:rPr dirty="0" sz="2200" spc="-105"/>
              <a:t> </a:t>
            </a:r>
            <a:r>
              <a:rPr dirty="0" sz="2200" spc="-195"/>
              <a:t>digitale</a:t>
            </a:r>
            <a:r>
              <a:rPr dirty="0" sz="2200" spc="-114"/>
              <a:t> </a:t>
            </a:r>
            <a:r>
              <a:rPr dirty="0" sz="2200" spc="-150"/>
              <a:t>værktøjer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57425"/>
            <a:ext cx="6041390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fordelene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udfordringerne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ved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v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æ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rkt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ø</a:t>
            </a:r>
            <a:r>
              <a:rPr dirty="0" sz="3300" spc="-220" b="1">
                <a:solidFill>
                  <a:srgbClr val="3E3E3E"/>
                </a:solidFill>
                <a:latin typeface="Arial"/>
                <a:cs typeface="Arial"/>
              </a:rPr>
              <a:t>j</a:t>
            </a:r>
            <a:r>
              <a:rPr dirty="0" baseline="217592" sz="900" spc="-13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menneskers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liv?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4235"/>
            </a:xfrm>
            <a:custGeom>
              <a:avLst/>
              <a:gdLst/>
              <a:ahLst/>
              <a:cxnLst/>
              <a:rect l="l" t="t" r="r" b="b"/>
              <a:pathLst>
                <a:path w="9144000" h="864235">
                  <a:moveTo>
                    <a:pt x="0" y="864108"/>
                  </a:moveTo>
                  <a:lnTo>
                    <a:pt x="9144000" y="8641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4108"/>
              <a:ext cx="9144000" cy="4279900"/>
            </a:xfrm>
            <a:custGeom>
              <a:avLst/>
              <a:gdLst/>
              <a:ahLst/>
              <a:cxnLst/>
              <a:rect l="l" t="t" r="r" b="b"/>
              <a:pathLst>
                <a:path w="9144000" h="4279900">
                  <a:moveTo>
                    <a:pt x="9144000" y="0"/>
                  </a:moveTo>
                  <a:lnTo>
                    <a:pt x="0" y="0"/>
                  </a:lnTo>
                  <a:lnTo>
                    <a:pt x="0" y="4279390"/>
                  </a:lnTo>
                  <a:lnTo>
                    <a:pt x="9144000" y="42793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59258"/>
            <a:ext cx="652272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/>
              <a:t>At</a:t>
            </a:r>
            <a:r>
              <a:rPr dirty="0" sz="1800" spc="-100"/>
              <a:t> </a:t>
            </a:r>
            <a:r>
              <a:rPr dirty="0" sz="1800" spc="-185"/>
              <a:t>kunne</a:t>
            </a:r>
            <a:r>
              <a:rPr dirty="0" sz="1800" spc="-95"/>
              <a:t> </a:t>
            </a:r>
            <a:r>
              <a:rPr dirty="0" sz="1800" spc="-145"/>
              <a:t>reflektere</a:t>
            </a:r>
            <a:r>
              <a:rPr dirty="0" sz="1800" spc="-120"/>
              <a:t> </a:t>
            </a:r>
            <a:r>
              <a:rPr dirty="0" sz="1800" spc="-140"/>
              <a:t>over</a:t>
            </a:r>
            <a:r>
              <a:rPr dirty="0" sz="1800" spc="-85"/>
              <a:t> </a:t>
            </a:r>
            <a:r>
              <a:rPr dirty="0" sz="1800" spc="-150"/>
              <a:t>fordele</a:t>
            </a:r>
            <a:r>
              <a:rPr dirty="0" sz="1800" spc="-85"/>
              <a:t> </a:t>
            </a:r>
            <a:r>
              <a:rPr dirty="0" sz="1800" spc="-180"/>
              <a:t>og</a:t>
            </a:r>
            <a:r>
              <a:rPr dirty="0" sz="1800" spc="-85"/>
              <a:t> </a:t>
            </a:r>
            <a:r>
              <a:rPr dirty="0" sz="1800" spc="-130"/>
              <a:t>udfordringer</a:t>
            </a:r>
            <a:r>
              <a:rPr dirty="0" sz="1800" spc="-50"/>
              <a:t> </a:t>
            </a:r>
            <a:r>
              <a:rPr dirty="0" sz="1800" spc="-195"/>
              <a:t>ved</a:t>
            </a:r>
            <a:r>
              <a:rPr dirty="0" sz="1800" spc="-90"/>
              <a:t> </a:t>
            </a:r>
            <a:r>
              <a:rPr dirty="0" sz="1800" spc="-110"/>
              <a:t>digitale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501802" y="443865"/>
            <a:ext cx="792988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5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 Black"/>
                <a:cs typeface="Arial Black"/>
              </a:rPr>
              <a:t>menneskers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Black"/>
                <a:cs typeface="Arial Black"/>
              </a:rPr>
              <a:t>liv.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00000"/>
              </a:lnSpc>
              <a:spcBef>
                <a:spcPts val="247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Integrationen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liv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repræsenterer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både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udfordringer.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reflektere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begge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aspekter: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78891" y="2410967"/>
            <a:ext cx="5396865" cy="2468880"/>
            <a:chOff x="278891" y="2410967"/>
            <a:chExt cx="5396865" cy="24688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" y="2410967"/>
              <a:ext cx="3704844" cy="246888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473196" y="2410967"/>
              <a:ext cx="2202180" cy="1645920"/>
            </a:xfrm>
            <a:custGeom>
              <a:avLst/>
              <a:gdLst/>
              <a:ahLst/>
              <a:cxnLst/>
              <a:rect l="l" t="t" r="r" b="b"/>
              <a:pathLst>
                <a:path w="2202179" h="1645920">
                  <a:moveTo>
                    <a:pt x="2202179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2202179" y="1645920"/>
                  </a:lnTo>
                  <a:lnTo>
                    <a:pt x="2202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473196" y="2410967"/>
            <a:ext cx="2202180" cy="16459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Fordele:</a:t>
            </a:r>
            <a:endParaRPr sz="1800">
              <a:latin typeface="Arial"/>
              <a:cs typeface="Arial"/>
            </a:endParaRPr>
          </a:p>
          <a:p>
            <a:pPr marL="45720" marR="454025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social kontakt</a:t>
            </a:r>
            <a:endParaRPr sz="1200">
              <a:latin typeface="Arial"/>
              <a:cs typeface="Arial"/>
            </a:endParaRPr>
          </a:p>
          <a:p>
            <a:pPr marL="45720" marR="6794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information Sundhedsovervågning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Bekvemmelighed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tjenester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15811" y="2414016"/>
            <a:ext cx="2372995" cy="16478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4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Udfordringer:</a:t>
            </a:r>
            <a:endParaRPr sz="1800">
              <a:latin typeface="Arial"/>
              <a:cs typeface="Arial"/>
            </a:endParaRPr>
          </a:p>
          <a:p>
            <a:pPr marL="46355" marR="74041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læringskurve</a:t>
            </a:r>
            <a:endParaRPr sz="1200">
              <a:latin typeface="Arial"/>
              <a:cs typeface="Arial"/>
            </a:endParaRPr>
          </a:p>
          <a:p>
            <a:pPr marL="46355" marR="44259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2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endParaRPr sz="1200">
              <a:latin typeface="Arial"/>
              <a:cs typeface="Arial"/>
            </a:endParaRPr>
          </a:p>
          <a:p>
            <a:pPr algn="just" marL="46355" marR="73596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begrænsninger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teknologisk udelukkelse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30251"/>
            <a:ext cx="11252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/>
              <a:t>Fordele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515112" y="1696211"/>
            <a:ext cx="7175500" cy="3086100"/>
            <a:chOff x="515112" y="1696211"/>
            <a:chExt cx="7175500" cy="30861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2205227"/>
              <a:ext cx="3864864" cy="257708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948683" y="1696211"/>
              <a:ext cx="3741420" cy="1645920"/>
            </a:xfrm>
            <a:custGeom>
              <a:avLst/>
              <a:gdLst/>
              <a:ahLst/>
              <a:cxnLst/>
              <a:rect l="l" t="t" r="r" b="b"/>
              <a:pathLst>
                <a:path w="3741420" h="1645920">
                  <a:moveTo>
                    <a:pt x="3741419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3741419" y="1645920"/>
                  </a:lnTo>
                  <a:lnTo>
                    <a:pt x="3741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48684" y="1696211"/>
            <a:ext cx="3741420" cy="16459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Fordele:</a:t>
            </a:r>
            <a:endParaRPr sz="18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spcBef>
                <a:spcPts val="10"/>
              </a:spcBef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kontakt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Sundhedsovervågning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Bekvemmelighed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til</a:t>
            </a:r>
            <a:endParaRPr sz="1600">
              <a:latin typeface="Arial"/>
              <a:cs typeface="Arial"/>
            </a:endParaRPr>
          </a:p>
          <a:p>
            <a:pPr marL="22352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tjenester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22959"/>
            <a:ext cx="45186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kontakten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venner,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især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geografisk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adskilt.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Videoopkald,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messaging-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 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bekæmpe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social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fremme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velvære.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sociale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forbindelser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9" y="1153667"/>
            <a:ext cx="3334512" cy="218236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6739"/>
            <a:ext cx="40767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Internettet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informationer,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informeret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nyheder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emner.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Online-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ressourcer 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 ting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fremme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stimulering.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Adgang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information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620" y="1077467"/>
            <a:ext cx="3348228" cy="1882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644130" cy="305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91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tage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elevens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prioriteter,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motivation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tidligere</a:t>
            </a:r>
            <a:r>
              <a:rPr dirty="0" sz="1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læringserfaringer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samt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potentielle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udviklingsområder.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Læringsindsatsen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øges,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virkelig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kontekst,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nyttig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praksis.</a:t>
            </a:r>
            <a:endParaRPr sz="1800">
              <a:latin typeface="Arial"/>
              <a:cs typeface="Arial"/>
            </a:endParaRPr>
          </a:p>
          <a:p>
            <a:pPr marL="12700" marR="488315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situationsbestemt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tilgang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snarere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teoretisk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tilgang,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mennesker.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Aktiv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lytning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61659"/>
            <a:ext cx="3860165" cy="3324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Bærbare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sundhedsapps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overvåge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tegn,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overholdelse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medicinering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generel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følelse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både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plejere.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800">
              <a:latin typeface="Arial"/>
              <a:cs typeface="Arial"/>
            </a:endParaRPr>
          </a:p>
          <a:p>
            <a:pPr marL="12700" marR="24765">
              <a:lnSpc>
                <a:spcPct val="140000"/>
              </a:lnSpc>
              <a:spcBef>
                <a:spcPts val="5"/>
              </a:spcBef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Bemærk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dybdegående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4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2,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enhed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dirty="0" sz="1400" spc="-25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Sundhedsovervågning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1684" y="1252727"/>
            <a:ext cx="3759708" cy="240334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46696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Online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shopping,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telesundhedstjenester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bankvirksomhed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gør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daglige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opgaver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bekvemme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ældre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mennesker,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især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med </a:t>
            </a:r>
            <a:r>
              <a:rPr dirty="0" sz="1800" spc="-10">
                <a:latin typeface="Arial"/>
                <a:cs typeface="Arial"/>
              </a:rPr>
              <a:t>mobilitetsproblemer.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Bekvemmelighed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adgang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tjenester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3076" y="2324100"/>
            <a:ext cx="3704844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3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/>
              <a:t>Udfordringer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798576" y="2029967"/>
            <a:ext cx="6920865" cy="2749550"/>
            <a:chOff x="798576" y="2029967"/>
            <a:chExt cx="6920865" cy="27495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6" y="2264663"/>
              <a:ext cx="3773424" cy="25146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146804" y="2029967"/>
              <a:ext cx="3572510" cy="1492250"/>
            </a:xfrm>
            <a:custGeom>
              <a:avLst/>
              <a:gdLst/>
              <a:ahLst/>
              <a:cxnLst/>
              <a:rect l="l" t="t" r="r" b="b"/>
              <a:pathLst>
                <a:path w="3572509" h="1492250">
                  <a:moveTo>
                    <a:pt x="3572255" y="0"/>
                  </a:moveTo>
                  <a:lnTo>
                    <a:pt x="0" y="0"/>
                  </a:lnTo>
                  <a:lnTo>
                    <a:pt x="0" y="1491996"/>
                  </a:lnTo>
                  <a:lnTo>
                    <a:pt x="3572255" y="1491996"/>
                  </a:lnTo>
                  <a:lnTo>
                    <a:pt x="3572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46803" y="2029967"/>
            <a:ext cx="3572510" cy="1492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Udfordringer:</a:t>
            </a:r>
            <a:endParaRPr sz="1800">
              <a:latin typeface="Arial"/>
              <a:cs typeface="Arial"/>
            </a:endParaRPr>
          </a:p>
          <a:p>
            <a:pPr marL="46355" marR="85725">
              <a:lnSpc>
                <a:spcPct val="100000"/>
              </a:lnSpc>
              <a:spcBef>
                <a:spcPts val="1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læringskurve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sikkerhed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begrænsninger</a:t>
            </a:r>
            <a:endParaRPr sz="16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teknologisk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udelukkelse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færdigheder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læringskurve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51103" y="1029461"/>
            <a:ext cx="724852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fortrolige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teknologi,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hvilket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stejl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indlæringskurve.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259079" marR="25019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barriere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fuldt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udnytte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potentielle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værktøjer.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0235" y="2659379"/>
            <a:ext cx="3651504" cy="2275332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Bekymringer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privatliv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sikkerhed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5518" y="1295527"/>
            <a:ext cx="741553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2715" marR="1257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sårbare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svindel,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phishing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privatlivets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online.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oplysninger</a:t>
            </a:r>
            <a:r>
              <a:rPr dirty="0" sz="18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beskytte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mod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potentielle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trusler.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2595" y="3166872"/>
            <a:ext cx="3211068" cy="186537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382016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nedsat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syn,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gigt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motoriske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svært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enheder.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217804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Designovervejelser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højde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begrænsninger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gøre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tilgængelige.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>
                <a:solidFill>
                  <a:srgbClr val="379C73"/>
                </a:solidFill>
              </a:rPr>
              <a:t>Fysiske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begrænsninger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3564" y="1571244"/>
            <a:ext cx="3488436" cy="232409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23315"/>
            <a:ext cx="69195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42644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internetforbindelse,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kløft.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Afhængighed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forværre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følelsen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adgang.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Isolation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teknologisk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udelukkelse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683" y="3262884"/>
            <a:ext cx="5500116" cy="1568196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12572" y="788898"/>
            <a:ext cx="8329295" cy="365315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400" b="1" i="1">
                <a:solidFill>
                  <a:srgbClr val="666666"/>
                </a:solidFill>
                <a:latin typeface="Arial"/>
                <a:cs typeface="Arial"/>
              </a:rPr>
              <a:t>Beskrivelse</a:t>
            </a:r>
            <a:r>
              <a:rPr dirty="0" sz="1400" spc="-5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1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66666"/>
                </a:solidFill>
                <a:latin typeface="Arial"/>
                <a:cs typeface="Arial"/>
              </a:rPr>
              <a:t>sagen:</a:t>
            </a:r>
            <a:r>
              <a:rPr dirty="0" sz="1400" spc="-3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Hr.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bor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alene.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børn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bor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ca.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timers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kørsel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fra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ham.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mentale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energiniveau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faldet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betydeligt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løbet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sidste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tre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år,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går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lange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perioder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uden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komme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udenfor.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heraf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blevet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afhængig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hjælp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udefra,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påvirker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livskvalitet.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Oven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ensom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isoleret.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grupper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2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20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2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deltagerne</a:t>
            </a:r>
            <a:r>
              <a:rPr dirty="0" sz="12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20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bedt</a:t>
            </a:r>
            <a:r>
              <a:rPr dirty="0" sz="12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2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overveje</a:t>
            </a:r>
            <a:r>
              <a:rPr dirty="0" sz="12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Arial"/>
                <a:cs typeface="Arial"/>
              </a:rPr>
              <a:t>følgende:</a:t>
            </a: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inddrager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plejeteknologier?</a:t>
            </a: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vurderer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foreslår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rigtige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endParaRPr sz="1200">
              <a:latin typeface="Arial"/>
              <a:cs typeface="Arial"/>
            </a:endParaRPr>
          </a:p>
          <a:p>
            <a:pPr marL="473709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pleje?</a:t>
            </a:r>
            <a:endParaRPr sz="1200">
              <a:latin typeface="Arial"/>
              <a:cs typeface="Arial"/>
            </a:endParaRPr>
          </a:p>
          <a:p>
            <a:pPr marL="473709" marR="2664460" indent="-436245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tager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højde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læringsbetingelser,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organiserer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træning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værktøjer?</a:t>
            </a:r>
            <a:endParaRPr sz="1200">
              <a:latin typeface="Arial"/>
              <a:cs typeface="Arial"/>
            </a:endParaRPr>
          </a:p>
          <a:p>
            <a:pPr marL="473709" marR="2038985" indent="-436245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vælger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opfylder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læringsbehov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livskvalitet?</a:t>
            </a: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skaber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egnede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læringsmiljø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voksne,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man</a:t>
            </a:r>
            <a:endParaRPr sz="1200">
              <a:latin typeface="Arial"/>
              <a:cs typeface="Arial"/>
            </a:endParaRPr>
          </a:p>
          <a:p>
            <a:pPr marL="473709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træner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medier?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Efter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minutter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samles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grupperne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plenum/onlineforum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fælles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præsentation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gruppediskussionerne.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Case-</a:t>
            </a:r>
            <a:r>
              <a:rPr dirty="0" spc="-235"/>
              <a:t>studie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64" y="2292095"/>
            <a:ext cx="2404872" cy="1609343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55771"/>
            <a:ext cx="7759700" cy="207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gennemført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om,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tager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hensyn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ældres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læringsbetingelser,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organiserer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træning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og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vælger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bedst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opfylder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ældres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læringsbehov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forbedrer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livskvalitet,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bedre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forberedt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aktivt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voksne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i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vurdering,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valg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styrke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deres selvstændighed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forbedre deres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livskvalitet.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3708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037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tilegne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kompleks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positiv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læringsoplevelse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fremskridt.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faktisk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fremskridt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læringsprocessen.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lærendes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selvtillid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øges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vellykket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oplevelse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Positiv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feedback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320" y="2720339"/>
            <a:ext cx="2624328" cy="1690116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93394"/>
            <a:ext cx="5569585" cy="174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Baseret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bedes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reflektere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over: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400">
              <a:latin typeface="Arial"/>
              <a:cs typeface="Arial"/>
            </a:endParaRPr>
          </a:p>
          <a:p>
            <a:pPr marL="266700" marR="5080" indent="-254635">
              <a:lnSpc>
                <a:spcPct val="1402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vigtigste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pointer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materiale,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vil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dig?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Ideer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kompetencer,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blive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bedre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til?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Referencer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4759" y="1345819"/>
            <a:ext cx="5616575" cy="32245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85700"/>
              </a:lnSpc>
              <a:spcBef>
                <a:spcPts val="34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400" spc="-6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 for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4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handicap.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85700"/>
              </a:lnSpc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400" spc="-6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 for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4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handicap.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  <a:spcBef>
                <a:spcPts val="1415"/>
              </a:spcBef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VERDENS</a:t>
            </a:r>
            <a:r>
              <a:rPr dirty="0" sz="1400" spc="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TELEKOMMUNIKATIONS-</a:t>
            </a:r>
            <a:r>
              <a:rPr dirty="0" sz="1400" spc="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400" spc="4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INFORMATIONSSAMFUNDSDAG</a:t>
            </a:r>
            <a:r>
              <a:rPr dirty="0" sz="1400" spc="4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- </a:t>
            </a:r>
            <a:r>
              <a:rPr dirty="0" sz="1400" spc="-25">
                <a:solidFill>
                  <a:srgbClr val="666666"/>
                </a:solidFill>
                <a:latin typeface="Carlito"/>
                <a:cs typeface="Carlito"/>
              </a:rPr>
              <a:t>17.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455"/>
              </a:lnSpc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MAJ</a:t>
            </a:r>
            <a:r>
              <a:rPr dirty="0" sz="1400" spc="-3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2022</a:t>
            </a:r>
            <a:endParaRPr sz="1400">
              <a:latin typeface="Carlito"/>
              <a:cs typeface="Carlito"/>
            </a:endParaRPr>
          </a:p>
          <a:p>
            <a:pPr marL="12700" marR="43815">
              <a:lnSpc>
                <a:spcPts val="1340"/>
              </a:lnSpc>
              <a:spcBef>
                <a:spcPts val="270"/>
              </a:spcBef>
            </a:pP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</a:t>
            </a:r>
            <a:r>
              <a:rPr dirty="0" u="none" sz="14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persons-maintain-healthy-productive-</a:t>
            </a:r>
            <a:r>
              <a:rPr dirty="0" u="sng" sz="1400" spc="-2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  <a:spcBef>
                <a:spcPts val="1410"/>
              </a:spcBef>
            </a:pP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ITUPublikationer</a:t>
            </a:r>
            <a:r>
              <a:rPr dirty="0" sz="1400" spc="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International</a:t>
            </a:r>
            <a:r>
              <a:rPr dirty="0" sz="14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Telecommunication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Union -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Aldring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i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en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digital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455"/>
              </a:lnSpc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verden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fra</a:t>
            </a:r>
            <a:r>
              <a:rPr dirty="0" sz="1400" spc="-3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sårbar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værdifuld</a:t>
            </a:r>
            <a:endParaRPr sz="1400">
              <a:latin typeface="Carlito"/>
              <a:cs typeface="Carlito"/>
            </a:endParaRPr>
          </a:p>
          <a:p>
            <a:pPr marL="12700" marR="156845">
              <a:lnSpc>
                <a:spcPct val="78600"/>
              </a:lnSpc>
              <a:spcBef>
                <a:spcPts val="300"/>
              </a:spcBef>
            </a:pP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</a:t>
            </a:r>
            <a:r>
              <a:rPr dirty="0" u="none" sz="14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6"/>
              </a:rPr>
              <a:t>PDF-E.pdf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2024-11-14T13:10:52Z</dcterms:created>
  <dcterms:modified xsi:type="dcterms:W3CDTF">2024-11-14T13:10:52Z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