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802" y="383540"/>
            <a:ext cx="719328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7233" y="2989580"/>
            <a:ext cx="660590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055620"/>
          </a:xfrm>
          <a:custGeom>
            <a:avLst/>
            <a:gdLst/>
            <a:ahLst/>
            <a:cxnLst/>
            <a:rect l="l" t="t" r="r" b="b"/>
            <a:pathLst>
              <a:path w="9144000" h="3055620">
                <a:moveTo>
                  <a:pt x="0" y="3055620"/>
                </a:moveTo>
                <a:lnTo>
                  <a:pt x="9144000" y="3055620"/>
                </a:lnTo>
                <a:lnTo>
                  <a:pt x="9144000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9271" y="222504"/>
            <a:ext cx="2156460" cy="8656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055620"/>
            <a:ext cx="9144000" cy="2087880"/>
          </a:xfrm>
          <a:custGeom>
            <a:avLst/>
            <a:gdLst/>
            <a:ahLst/>
            <a:cxnLst/>
            <a:rect l="l" t="t" r="r" b="b"/>
            <a:pathLst>
              <a:path w="9144000" h="2087879">
                <a:moveTo>
                  <a:pt x="9144000" y="0"/>
                </a:moveTo>
                <a:lnTo>
                  <a:pt x="0" y="0"/>
                </a:lnTo>
                <a:lnTo>
                  <a:pt x="0" y="2087880"/>
                </a:lnTo>
                <a:lnTo>
                  <a:pt x="9144000" y="208788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00733" y="4086605"/>
            <a:ext cx="6543040" cy="9525"/>
          </a:xfrm>
          <a:custGeom>
            <a:avLst/>
            <a:gdLst/>
            <a:ahLst/>
            <a:cxnLst/>
            <a:rect l="l" t="t" r="r" b="b"/>
            <a:pathLst>
              <a:path w="6543040" h="9525">
                <a:moveTo>
                  <a:pt x="0" y="0"/>
                </a:moveTo>
                <a:lnTo>
                  <a:pt x="654304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979" y="4361688"/>
            <a:ext cx="2313431" cy="4617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4332" y="3462528"/>
            <a:ext cx="856488" cy="2834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1904" y="3377184"/>
            <a:ext cx="864107" cy="3688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3964" y="3316223"/>
            <a:ext cx="339851" cy="50291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7384" y="3377184"/>
            <a:ext cx="1240536" cy="37947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320" y="3243072"/>
            <a:ext cx="958596" cy="5029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140" y="220725"/>
            <a:ext cx="8211718" cy="700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802" y="1100707"/>
            <a:ext cx="7319645" cy="347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http://www.youtube.com/watch?v=vF1WGqHWVF4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7.png"/><Relationship Id="rId4" Type="http://schemas.openxmlformats.org/officeDocument/2006/relationships/hyperlink" Target="https://www.w3.org/WAI/older-users/" TargetMode="External"/><Relationship Id="rId5" Type="http://schemas.openxmlformats.org/officeDocument/2006/relationships/hyperlink" Target="https://www.w3.org/WAI/fundamentals/accessibility-usability-inclusion/" TargetMode="External"/><Relationship Id="rId6" Type="http://schemas.openxmlformats.org/officeDocument/2006/relationships/hyperlink" Target="https://www.un.org/en/un-chronicle/digital-technologies-can-help-older-persons-maintain-healthy-productive-lives" TargetMode="External"/><Relationship Id="rId7" Type="http://schemas.openxmlformats.org/officeDocument/2006/relationships/hyperlink" Target="https://www.itu.int/dms_pub/itu-d/opb/phcb/D-PHCB-DIG_AGE-2021-PDF-E.pdf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1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2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5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6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2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padlet.com/" TargetMode="External"/><Relationship Id="rId4" Type="http://schemas.openxmlformats.org/officeDocument/2006/relationships/image" Target="../media/image39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9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5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w3.org/WAI/older-users/" TargetMode="External"/><Relationship Id="rId4" Type="http://schemas.openxmlformats.org/officeDocument/2006/relationships/hyperlink" Target="https://www.w3.org/WAI/fundamentals/accessibility-usability-inclusion/" TargetMode="External"/><Relationship Id="rId5" Type="http://schemas.openxmlformats.org/officeDocument/2006/relationships/hyperlink" Target="https://www.un.org/en/un-chronicle/digital-technologies-can-help-older-persons-maintain-healthy-productive-lives" TargetMode="External"/><Relationship Id="rId6" Type="http://schemas.openxmlformats.org/officeDocument/2006/relationships/hyperlink" Target="https://www.itu.int/dms_pub/itu-d/opb/phcb/D-PHCB-DIG_AGE-2021-PDF-E.pdf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0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Relationship Id="rId5" Type="http://schemas.openxmlformats.org/officeDocument/2006/relationships/image" Target="../media/image41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2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13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4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5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7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8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9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6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0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1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7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2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50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1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2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3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4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9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5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dlet.com/" TargetMode="External"/><Relationship Id="rId3" Type="http://schemas.openxmlformats.org/officeDocument/2006/relationships/image" Target="../media/image9.png"/><Relationship Id="rId4" Type="http://schemas.openxmlformats.org/officeDocument/2006/relationships/image" Target="../media/image56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5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5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w3.org/WAI/older-users/" TargetMode="External"/><Relationship Id="rId4" Type="http://schemas.openxmlformats.org/officeDocument/2006/relationships/hyperlink" Target="https://www.w3.org/WAI/fundamentals/accessibility-usability-inclusion/" TargetMode="External"/><Relationship Id="rId5" Type="http://schemas.openxmlformats.org/officeDocument/2006/relationships/hyperlink" Target="https://www.un.org/en/un-chronicle/digital-technologies-can-help-older-persons-maintain-healthy-productive-lives" TargetMode="External"/><Relationship Id="rId6" Type="http://schemas.openxmlformats.org/officeDocument/2006/relationships/hyperlink" Target="https://www.itu.int/dms_pub/itu-d/opb/phcb/D-PHCB-DIG_AGE-2021-PDF-E.pdf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676390" cy="3269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Motivation,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Aufmerksamkeit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Neugier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Lernenden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aufrechtzuerhalten,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Betreuer:innen/Trainer:innen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älteren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Menschen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einem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einfühlsamen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Ansatz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begegnen.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Betreuer:innen/Trainer:innen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daher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echtes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Bedürfnissen,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Kompetenzen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Anforderungen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Lernenden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haben.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Aufrichtiges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Interesse,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Aufmerksamkeit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Selbstvertrauen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stärken.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093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Einfühlsamer</a:t>
            </a:r>
            <a:r>
              <a:rPr dirty="0" spc="-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Ansatz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9473" y="861177"/>
            <a:ext cx="6260465" cy="42094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2065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kognitiven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Gehirns,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einschließlich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Lernens,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Alter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langsamer.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Trainer:innen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daher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Geschwindigkeit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Lernprozesses berücksichtigen.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134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Geduld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Trainer:innen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ist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wichtig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ermutigen,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Schritt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Schritt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eigenen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Tempo voranzukommen.</a:t>
            </a:r>
            <a:endParaRPr sz="1800">
              <a:latin typeface="Arial"/>
              <a:cs typeface="Arial"/>
            </a:endParaRPr>
          </a:p>
          <a:p>
            <a:pPr marL="12700" marR="360680">
              <a:lnSpc>
                <a:spcPct val="1401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Prozess,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Zeit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Nachdenken,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Antworten,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Diskussionen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mehrmaliges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Feedback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eingeräumt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wird.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6226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Geduld/Geschwindigkeit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5307" y="1085088"/>
            <a:ext cx="2240279" cy="2241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879235"/>
            <a:ext cx="7994015" cy="382079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Fall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7785">
              <a:lnSpc>
                <a:spcPct val="14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Ihrer Kundinnen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Frau, die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allein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Familie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weit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entfernten Teil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Landes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lebt.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Tablet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gekauft,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WhatsApp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vorinstalliert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möchte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Enkelkindern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Kontakt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treten,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verfügt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aber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sehr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begrenzte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Fähigkeiten.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Überlegen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anhand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folgenden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fünf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Faktoren,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Lernen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Kund:innen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am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besten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unterstützen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endParaRPr sz="16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700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Aktives</a:t>
            </a:r>
            <a:r>
              <a:rPr dirty="0" sz="13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Zuhören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Positives</a:t>
            </a:r>
            <a:r>
              <a:rPr dirty="0" sz="13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Einfühlsamer</a:t>
            </a:r>
            <a:r>
              <a:rPr dirty="0" sz="13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Ansatz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Geduld/Geschwindigkeit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7035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Bewegung: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Unterstützung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einer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älteren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Person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47115"/>
            </a:xfrm>
            <a:custGeom>
              <a:avLst/>
              <a:gdLst/>
              <a:ahLst/>
              <a:cxnLst/>
              <a:rect l="l" t="t" r="r" b="b"/>
              <a:pathLst>
                <a:path w="9144000" h="1047115">
                  <a:moveTo>
                    <a:pt x="0" y="1046988"/>
                  </a:moveTo>
                  <a:lnTo>
                    <a:pt x="9144000" y="104698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46987"/>
              <a:ext cx="9144000" cy="4097020"/>
            </a:xfrm>
            <a:custGeom>
              <a:avLst/>
              <a:gdLst/>
              <a:ahLst/>
              <a:cxnLst/>
              <a:rect l="l" t="t" r="r" b="b"/>
              <a:pathLst>
                <a:path w="9144000" h="4097020">
                  <a:moveTo>
                    <a:pt x="9144000" y="0"/>
                  </a:moveTo>
                  <a:lnTo>
                    <a:pt x="0" y="0"/>
                  </a:lnTo>
                  <a:lnTo>
                    <a:pt x="0" y="4096512"/>
                  </a:lnTo>
                  <a:lnTo>
                    <a:pt x="9144000" y="40965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0"/>
              <a:ext cx="5439155" cy="51434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686295" y="10210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0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1" y="1153414"/>
                  </a:lnTo>
                  <a:lnTo>
                    <a:pt x="1605891" y="1191438"/>
                  </a:lnTo>
                  <a:lnTo>
                    <a:pt x="1549813" y="1244552"/>
                  </a:lnTo>
                  <a:lnTo>
                    <a:pt x="1513661" y="1276768"/>
                  </a:lnTo>
                  <a:lnTo>
                    <a:pt x="1472099" y="1312756"/>
                  </a:lnTo>
                  <a:lnTo>
                    <a:pt x="1425128" y="1352517"/>
                  </a:lnTo>
                  <a:lnTo>
                    <a:pt x="1372747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29" y="1882450"/>
                  </a:lnTo>
                  <a:lnTo>
                    <a:pt x="916025" y="1925420"/>
                  </a:lnTo>
                  <a:lnTo>
                    <a:pt x="901455" y="1970790"/>
                  </a:lnTo>
                  <a:lnTo>
                    <a:pt x="889121" y="2018563"/>
                  </a:lnTo>
                  <a:lnTo>
                    <a:pt x="879024" y="2068738"/>
                  </a:lnTo>
                  <a:lnTo>
                    <a:pt x="871168" y="2121318"/>
                  </a:lnTo>
                  <a:lnTo>
                    <a:pt x="865553" y="2176303"/>
                  </a:lnTo>
                  <a:lnTo>
                    <a:pt x="862183" y="2233694"/>
                  </a:lnTo>
                  <a:lnTo>
                    <a:pt x="861059" y="2293493"/>
                  </a:lnTo>
                  <a:lnTo>
                    <a:pt x="861202" y="2312705"/>
                  </a:lnTo>
                  <a:lnTo>
                    <a:pt x="861631" y="2343848"/>
                  </a:lnTo>
                  <a:lnTo>
                    <a:pt x="86234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89" y="1692357"/>
                  </a:lnTo>
                  <a:lnTo>
                    <a:pt x="1911635" y="1651876"/>
                  </a:lnTo>
                  <a:lnTo>
                    <a:pt x="1953880" y="1612751"/>
                  </a:lnTo>
                  <a:lnTo>
                    <a:pt x="1993425" y="1574984"/>
                  </a:lnTo>
                  <a:lnTo>
                    <a:pt x="2030269" y="1538573"/>
                  </a:lnTo>
                  <a:lnTo>
                    <a:pt x="2064413" y="1503519"/>
                  </a:lnTo>
                  <a:lnTo>
                    <a:pt x="2095858" y="1469822"/>
                  </a:lnTo>
                  <a:lnTo>
                    <a:pt x="2124603" y="1437481"/>
                  </a:lnTo>
                  <a:lnTo>
                    <a:pt x="2150649" y="1406498"/>
                  </a:lnTo>
                  <a:lnTo>
                    <a:pt x="2194644" y="1348601"/>
                  </a:lnTo>
                  <a:lnTo>
                    <a:pt x="2239871" y="1275385"/>
                  </a:lnTo>
                  <a:lnTo>
                    <a:pt x="2263507" y="1228393"/>
                  </a:lnTo>
                  <a:lnTo>
                    <a:pt x="2283502" y="1180713"/>
                  </a:lnTo>
                  <a:lnTo>
                    <a:pt x="2299858" y="1132347"/>
                  </a:lnTo>
                  <a:lnTo>
                    <a:pt x="2312577" y="1083297"/>
                  </a:lnTo>
                  <a:lnTo>
                    <a:pt x="2321661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09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24" y="311777"/>
                  </a:lnTo>
                  <a:lnTo>
                    <a:pt x="263741" y="347759"/>
                  </a:lnTo>
                  <a:lnTo>
                    <a:pt x="230217" y="384677"/>
                  </a:lnTo>
                  <a:lnTo>
                    <a:pt x="198953" y="422532"/>
                  </a:lnTo>
                  <a:lnTo>
                    <a:pt x="169948" y="461324"/>
                  </a:lnTo>
                  <a:lnTo>
                    <a:pt x="143202" y="501051"/>
                  </a:lnTo>
                  <a:lnTo>
                    <a:pt x="118715" y="541713"/>
                  </a:lnTo>
                  <a:lnTo>
                    <a:pt x="96488" y="583311"/>
                  </a:lnTo>
                  <a:lnTo>
                    <a:pt x="76519" y="625843"/>
                  </a:lnTo>
                  <a:lnTo>
                    <a:pt x="58810" y="669309"/>
                  </a:lnTo>
                  <a:lnTo>
                    <a:pt x="43361" y="713709"/>
                  </a:lnTo>
                  <a:lnTo>
                    <a:pt x="30170" y="759043"/>
                  </a:lnTo>
                  <a:lnTo>
                    <a:pt x="19239" y="805310"/>
                  </a:lnTo>
                  <a:lnTo>
                    <a:pt x="10566" y="852509"/>
                  </a:lnTo>
                  <a:lnTo>
                    <a:pt x="4153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671" y="580488"/>
                  </a:lnTo>
                  <a:lnTo>
                    <a:pt x="864940" y="555471"/>
                  </a:lnTo>
                  <a:lnTo>
                    <a:pt x="905128" y="533785"/>
                  </a:lnTo>
                  <a:lnTo>
                    <a:pt x="947236" y="515433"/>
                  </a:lnTo>
                  <a:lnTo>
                    <a:pt x="991263" y="500415"/>
                  </a:lnTo>
                  <a:lnTo>
                    <a:pt x="1037208" y="488733"/>
                  </a:lnTo>
                  <a:lnTo>
                    <a:pt x="1085073" y="480387"/>
                  </a:lnTo>
                  <a:lnTo>
                    <a:pt x="1134857" y="475379"/>
                  </a:lnTo>
                  <a:lnTo>
                    <a:pt x="1186560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44"/>
                  </a:lnTo>
                  <a:lnTo>
                    <a:pt x="1485392" y="3278644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99923" y="1895348"/>
            <a:ext cx="618363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856615">
              <a:lnSpc>
                <a:spcPct val="100000"/>
              </a:lnSpc>
              <a:spcBef>
                <a:spcPts val="100"/>
              </a:spcBef>
            </a:pPr>
            <a:r>
              <a:rPr dirty="0" sz="3600" spc="-200">
                <a:solidFill>
                  <a:srgbClr val="585858"/>
                </a:solidFill>
                <a:latin typeface="Arial Black"/>
                <a:cs typeface="Arial Black"/>
              </a:rPr>
              <a:t>Was</a:t>
            </a:r>
            <a:r>
              <a:rPr dirty="0" sz="3600" spc="-19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390">
                <a:solidFill>
                  <a:srgbClr val="585858"/>
                </a:solidFill>
                <a:latin typeface="Arial Black"/>
                <a:cs typeface="Arial Black"/>
              </a:rPr>
              <a:t>sind</a:t>
            </a:r>
            <a:r>
              <a:rPr dirty="0" sz="3600" spc="-19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320">
                <a:solidFill>
                  <a:srgbClr val="585858"/>
                </a:solidFill>
                <a:latin typeface="Arial Black"/>
                <a:cs typeface="Arial Black"/>
              </a:rPr>
              <a:t>die</a:t>
            </a:r>
            <a:r>
              <a:rPr dirty="0" sz="3600" spc="-19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390">
                <a:solidFill>
                  <a:srgbClr val="585858"/>
                </a:solidFill>
                <a:latin typeface="Arial Black"/>
                <a:cs typeface="Arial Black"/>
              </a:rPr>
              <a:t>wichtigsten </a:t>
            </a:r>
            <a:r>
              <a:rPr dirty="0" sz="3600" spc="-350">
                <a:solidFill>
                  <a:srgbClr val="585858"/>
                </a:solidFill>
                <a:latin typeface="Arial Black"/>
                <a:cs typeface="Arial Black"/>
              </a:rPr>
              <a:t>Aspekte</a:t>
            </a:r>
            <a:r>
              <a:rPr dirty="0" sz="3600" spc="-17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495">
                <a:solidFill>
                  <a:srgbClr val="585858"/>
                </a:solidFill>
                <a:latin typeface="Arial Black"/>
                <a:cs typeface="Arial Black"/>
              </a:rPr>
              <a:t>des</a:t>
            </a:r>
            <a:endParaRPr sz="3600">
              <a:latin typeface="Arial Black"/>
              <a:cs typeface="Arial Black"/>
            </a:endParaRPr>
          </a:p>
          <a:p>
            <a:pPr marL="38100" marR="30480">
              <a:lnSpc>
                <a:spcPct val="100000"/>
              </a:lnSpc>
            </a:pPr>
            <a:r>
              <a:rPr dirty="0" sz="3600" spc="-320">
                <a:solidFill>
                  <a:srgbClr val="585858"/>
                </a:solidFill>
                <a:latin typeface="Arial Black"/>
                <a:cs typeface="Arial Black"/>
              </a:rPr>
              <a:t>Selbstm</a:t>
            </a:r>
            <a:r>
              <a:rPr dirty="0" sz="3600" spc="-850">
                <a:solidFill>
                  <a:srgbClr val="585858"/>
                </a:solidFill>
                <a:latin typeface="Arial Black"/>
                <a:cs typeface="Arial Black"/>
              </a:rPr>
              <a:t>a</a:t>
            </a:r>
            <a:r>
              <a:rPr dirty="0" baseline="120370" sz="900" spc="-48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20370" sz="900" spc="-5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600" spc="-390">
                <a:solidFill>
                  <a:srgbClr val="585858"/>
                </a:solidFill>
                <a:latin typeface="Arial Black"/>
                <a:cs typeface="Arial Black"/>
              </a:rPr>
              <a:t>nagements</a:t>
            </a:r>
            <a:r>
              <a:rPr dirty="0" sz="3600" spc="-15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315">
                <a:solidFill>
                  <a:srgbClr val="585858"/>
                </a:solidFill>
                <a:latin typeface="Arial Black"/>
                <a:cs typeface="Arial Black"/>
              </a:rPr>
              <a:t>und</a:t>
            </a:r>
            <a:r>
              <a:rPr dirty="0" sz="3600" spc="-14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150">
                <a:solidFill>
                  <a:srgbClr val="585858"/>
                </a:solidFill>
                <a:latin typeface="Arial Black"/>
                <a:cs typeface="Arial Black"/>
              </a:rPr>
              <a:t>der </a:t>
            </a:r>
            <a:r>
              <a:rPr dirty="0" sz="3600" spc="-265">
                <a:solidFill>
                  <a:srgbClr val="585858"/>
                </a:solidFill>
                <a:latin typeface="Arial Black"/>
                <a:cs typeface="Arial Black"/>
              </a:rPr>
              <a:t>Demonstration</a:t>
            </a:r>
            <a:r>
              <a:rPr dirty="0" sz="3600" spc="-19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290">
                <a:solidFill>
                  <a:srgbClr val="585858"/>
                </a:solidFill>
                <a:latin typeface="Arial Black"/>
                <a:cs typeface="Arial Black"/>
              </a:rPr>
              <a:t>digitaler</a:t>
            </a:r>
            <a:endParaRPr sz="36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3600" spc="-265">
                <a:solidFill>
                  <a:srgbClr val="585858"/>
                </a:solidFill>
                <a:latin typeface="Arial Black"/>
                <a:cs typeface="Arial Black"/>
              </a:rPr>
              <a:t>Hilfsmittel</a:t>
            </a:r>
            <a:r>
              <a:rPr dirty="0" sz="3600" spc="-18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225">
                <a:solidFill>
                  <a:srgbClr val="585858"/>
                </a:solidFill>
                <a:latin typeface="Arial Black"/>
                <a:cs typeface="Arial Black"/>
              </a:rPr>
              <a:t>für</a:t>
            </a:r>
            <a:r>
              <a:rPr dirty="0" sz="3600" spc="-18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3600" spc="-345">
                <a:solidFill>
                  <a:srgbClr val="585858"/>
                </a:solidFill>
                <a:latin typeface="Arial Black"/>
                <a:cs typeface="Arial Black"/>
              </a:rPr>
              <a:t>Pflegekräfte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1802" y="166116"/>
            <a:ext cx="6434455" cy="79438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Fähigkeit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zur</a:t>
            </a:r>
            <a:r>
              <a:rPr dirty="0" sz="18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Selbstverwaltung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und</a:t>
            </a:r>
            <a:r>
              <a:rPr dirty="0" sz="18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Demonstration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digitaler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Hilfsmittel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40">
                <a:solidFill>
                  <a:srgbClr val="FFFFFF"/>
                </a:solidFill>
                <a:latin typeface="Arial Black"/>
                <a:cs typeface="Arial Black"/>
              </a:rPr>
              <a:t>als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Pflegekraft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66799"/>
              <a:ext cx="9144000" cy="4076700"/>
            </a:xfrm>
            <a:custGeom>
              <a:avLst/>
              <a:gdLst/>
              <a:ahLst/>
              <a:cxnLst/>
              <a:rect l="l" t="t" r="r" b="b"/>
              <a:pathLst>
                <a:path w="9144000" h="4076700">
                  <a:moveTo>
                    <a:pt x="9144000" y="0"/>
                  </a:moveTo>
                  <a:lnTo>
                    <a:pt x="0" y="0"/>
                  </a:lnTo>
                  <a:lnTo>
                    <a:pt x="0" y="4076700"/>
                  </a:lnTo>
                  <a:lnTo>
                    <a:pt x="9144000" y="4076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66116"/>
            <a:ext cx="8446770" cy="451548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Fähigkeit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zur</a:t>
            </a:r>
            <a:r>
              <a:rPr dirty="0" sz="18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Selbstverwaltung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und</a:t>
            </a:r>
            <a:r>
              <a:rPr dirty="0" sz="18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Demonstration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 Black"/>
                <a:cs typeface="Arial Black"/>
              </a:rPr>
              <a:t>digitaler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Hilfsmittel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40">
                <a:solidFill>
                  <a:srgbClr val="FFFFFF"/>
                </a:solidFill>
                <a:latin typeface="Arial Black"/>
                <a:cs typeface="Arial Black"/>
              </a:rPr>
              <a:t>als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Pflegekraft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40000"/>
              </a:lnSpc>
              <a:spcBef>
                <a:spcPts val="208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Fähigkeit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Selbstverwaltung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Hilfsmittel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wird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heutigen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technologischen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Landschaft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immer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wichtiger,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um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effektiv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kommunizieren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bessere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Betreuung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Kund:innen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gewährleisten.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2976245" marR="272415">
              <a:lnSpc>
                <a:spcPct val="1401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gibt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Schlüsselaspekte</a:t>
            </a:r>
            <a:r>
              <a:rPr dirty="0" sz="180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das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Selbstmanagement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Pflegende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" y="1438655"/>
            <a:ext cx="2357628" cy="21960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18540"/>
            </a:xfrm>
            <a:custGeom>
              <a:avLst/>
              <a:gdLst/>
              <a:ahLst/>
              <a:cxnLst/>
              <a:rect l="l" t="t" r="r" b="b"/>
              <a:pathLst>
                <a:path w="9144000" h="1018540">
                  <a:moveTo>
                    <a:pt x="0" y="1018032"/>
                  </a:moveTo>
                  <a:lnTo>
                    <a:pt x="9144000" y="10180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1803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18031"/>
              <a:ext cx="9144000" cy="4125595"/>
            </a:xfrm>
            <a:custGeom>
              <a:avLst/>
              <a:gdLst/>
              <a:ahLst/>
              <a:cxnLst/>
              <a:rect l="l" t="t" r="r" b="b"/>
              <a:pathLst>
                <a:path w="9144000" h="4125595">
                  <a:moveTo>
                    <a:pt x="9144000" y="0"/>
                  </a:moveTo>
                  <a:lnTo>
                    <a:pt x="0" y="0"/>
                  </a:lnTo>
                  <a:lnTo>
                    <a:pt x="0" y="4125467"/>
                  </a:lnTo>
                  <a:lnTo>
                    <a:pt x="9144000" y="412546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66116"/>
            <a:ext cx="7978775" cy="468884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Fähigkeit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zur</a:t>
            </a:r>
            <a:r>
              <a:rPr dirty="0" sz="18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Selbstverwaltung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und</a:t>
            </a:r>
            <a:r>
              <a:rPr dirty="0" sz="18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Demonstration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 Black"/>
                <a:cs typeface="Arial Black"/>
              </a:rPr>
              <a:t>digitaler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Tools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240">
                <a:solidFill>
                  <a:srgbClr val="FFFFFF"/>
                </a:solidFill>
                <a:latin typeface="Arial Black"/>
                <a:cs typeface="Arial Black"/>
              </a:rPr>
              <a:t>als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Pflegekraft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40100"/>
              </a:lnSpc>
              <a:spcBef>
                <a:spcPts val="41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Schlüsselaspekte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Selbstmanagements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und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Pflegekräfte: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Alphabetisierung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Kommunikationsfähigkeiten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Fernüberwachung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Telemedizin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Ausbildung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kontinuierliches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Lernen</a:t>
            </a:r>
            <a:endParaRPr sz="1800">
              <a:latin typeface="Arial"/>
              <a:cs typeface="Arial"/>
            </a:endParaRPr>
          </a:p>
          <a:p>
            <a:pPr marL="3433445" marR="1985010" indent="-342900">
              <a:lnSpc>
                <a:spcPct val="140000"/>
              </a:lnSpc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Anpassungsfähigkeit</a:t>
            </a:r>
            <a:r>
              <a:rPr dirty="0" sz="18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Problemlösungsfähigkeit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Kund:innen-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Familienbildung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75" y="1752600"/>
            <a:ext cx="2871216" cy="19126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3550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Kompetenz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05">
                <a:solidFill>
                  <a:srgbClr val="379C73"/>
                </a:solidFill>
              </a:rPr>
              <a:t>(</a:t>
            </a:r>
            <a:r>
              <a:rPr dirty="0" sz="1400" spc="-105">
                <a:solidFill>
                  <a:srgbClr val="379C73"/>
                </a:solidFill>
              </a:rPr>
              <a:t>Erwerb</a:t>
            </a:r>
            <a:r>
              <a:rPr dirty="0" sz="1400" spc="-60">
                <a:solidFill>
                  <a:srgbClr val="379C73"/>
                </a:solidFill>
              </a:rPr>
              <a:t> </a:t>
            </a:r>
            <a:r>
              <a:rPr dirty="0" sz="1400" spc="-125">
                <a:solidFill>
                  <a:srgbClr val="379C73"/>
                </a:solidFill>
              </a:rPr>
              <a:t>von</a:t>
            </a:r>
            <a:r>
              <a:rPr dirty="0" sz="1400" spc="-55">
                <a:solidFill>
                  <a:srgbClr val="379C73"/>
                </a:solidFill>
              </a:rPr>
              <a:t> </a:t>
            </a:r>
            <a:r>
              <a:rPr dirty="0" sz="1400" spc="-130">
                <a:solidFill>
                  <a:srgbClr val="379C73"/>
                </a:solidFill>
              </a:rPr>
              <a:t>digitalen</a:t>
            </a:r>
            <a:r>
              <a:rPr dirty="0" sz="1400" spc="-90">
                <a:solidFill>
                  <a:srgbClr val="379C73"/>
                </a:solidFill>
              </a:rPr>
              <a:t> </a:t>
            </a:r>
            <a:r>
              <a:rPr dirty="0" sz="1400" spc="-160">
                <a:solidFill>
                  <a:srgbClr val="379C73"/>
                </a:solidFill>
              </a:rPr>
              <a:t>Kenntnissen</a:t>
            </a:r>
            <a:r>
              <a:rPr dirty="0" sz="1400" spc="-70">
                <a:solidFill>
                  <a:srgbClr val="379C73"/>
                </a:solidFill>
              </a:rPr>
              <a:t> </a:t>
            </a:r>
            <a:r>
              <a:rPr dirty="0" sz="1400" spc="-25">
                <a:solidFill>
                  <a:srgbClr val="379C73"/>
                </a:solidFill>
              </a:rPr>
              <a:t>und</a:t>
            </a:r>
            <a:endParaRPr sz="14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878535"/>
            <a:ext cx="7120890" cy="394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5">
                <a:solidFill>
                  <a:srgbClr val="379C73"/>
                </a:solidFill>
                <a:latin typeface="Arial Black"/>
                <a:cs typeface="Arial Black"/>
              </a:rPr>
              <a:t>Fähigkeiten)</a:t>
            </a:r>
            <a:endParaRPr sz="1400">
              <a:latin typeface="Arial Black"/>
              <a:cs typeface="Arial Black"/>
            </a:endParaRPr>
          </a:p>
          <a:p>
            <a:pPr marL="304800" marR="5080" indent="-292735">
              <a:lnSpc>
                <a:spcPct val="100000"/>
              </a:lnSpc>
              <a:spcBef>
                <a:spcPts val="15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Betreuer:innen/Ausbilder:innen</a:t>
            </a:r>
            <a:r>
              <a:rPr dirty="0" sz="1800" spc="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 sich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grundlegende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Computerkenntnisse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aneignen,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u.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a.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Umgang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E-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Mail,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Textverarbeitung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Surfen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Internet.</a:t>
            </a:r>
            <a:endParaRPr sz="1800">
              <a:latin typeface="Arial"/>
              <a:cs typeface="Arial"/>
            </a:endParaRPr>
          </a:p>
          <a:p>
            <a:pPr algn="just" marL="304800" marR="497840" indent="-2927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Vorhandensein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grundlegenden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Fähigkeiten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eine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Voraussetzung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Unterstützung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Entwicklung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Kompetenzen.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66675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Pflegepersonal/die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Ausbilder:innen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muss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spezifischen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Werkzeugen,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üblicherweise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verwendet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werden,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verschiedenen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Geräten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vertraut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sein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Hinweis:</a:t>
            </a:r>
            <a:r>
              <a:rPr dirty="0" sz="1600" spc="-6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dirty="0" sz="16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befasst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eingehender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grundlegenden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Kompetenzen.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Kommunikationsfähigkeiten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984885"/>
            <a:ext cx="7407909" cy="2296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Verbesserung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Fähigkeit,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Kanäle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E-Mail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Messaging-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kommunizieren,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wird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Kommunikationsfähigkeiten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als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Trainer:in/Pfleger:in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weiter</a:t>
            </a:r>
            <a:r>
              <a:rPr dirty="0" sz="16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verbessern.</a:t>
            </a:r>
            <a:endParaRPr sz="1600">
              <a:latin typeface="Arial"/>
              <a:cs typeface="Arial"/>
            </a:endParaRPr>
          </a:p>
          <a:p>
            <a:pPr marL="12700" marR="139700">
              <a:lnSpc>
                <a:spcPct val="100000"/>
              </a:lnSpc>
              <a:spcBef>
                <a:spcPts val="84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Lernen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Videokonferenz-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virtuelle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Konsultationen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Fernkommunikation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anderen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Angehörigen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Gesundheitsberufe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nutzen.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wird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Kompetenzen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Ausbilder:in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stärken,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anderen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Medien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beibringen.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666666"/>
                </a:solidFill>
                <a:latin typeface="Arial"/>
                <a:cs typeface="Arial"/>
              </a:rPr>
              <a:t>Hinweis:</a:t>
            </a:r>
            <a:r>
              <a:rPr dirty="0" sz="1400" spc="-5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befasst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eingehender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4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grundlegenden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Kompetenzen.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3851" y="3578352"/>
            <a:ext cx="4561332" cy="12999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83360"/>
            <a:ext cx="6742430" cy="3806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44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Verschiedene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telemedizinische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Lösungen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setzen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zunehmend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8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Kommunikationsmittel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Gesundheitswesen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durch.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04800" marR="499109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Machen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Telemedizin-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Plattformen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virtuelle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Konsultationen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Fernüberwachung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Bereich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vertraut.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Pflegekraft/Ausbilder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neuesten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Entwicklungen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Gesundheitstechnologie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Laufenden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bleiben,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bestmögliche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Unterstützung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bieten.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800">
              <a:latin typeface="Arial"/>
              <a:cs typeface="Arial"/>
            </a:endParaRPr>
          </a:p>
          <a:p>
            <a:pPr marL="12700" marR="57785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Hinweis:</a:t>
            </a:r>
            <a:r>
              <a:rPr dirty="0" sz="16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wird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näher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spezifische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Werkzeuge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eingegangen.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Fernüberwachung</a:t>
            </a:r>
            <a:r>
              <a:rPr dirty="0" spc="-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Telemedizin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72921"/>
            <a:ext cx="8015605" cy="319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49554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Teilnahme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Schulungen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Workshops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neuesten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hilft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Ihnen,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Entwicklungen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im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Pflegebereich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Laufenden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bleiben.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weitere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Möglichkeit,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Kompetenzen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kontinuierlich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stärken,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es,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durch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Online-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Kurse,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Webinare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Gesundheitsfachverbände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über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Trends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Innovationen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Laufenden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halten.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 marR="748665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Beispiel:</a:t>
            </a:r>
            <a:r>
              <a:rPr dirty="0" sz="1600" spc="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DK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bieten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Arbeitgeber:innen/Einrichtungen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Gesundheitswesens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regelmäßige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Updates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Software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Wenden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Arbeitgeber/Ihre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Einrichtung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Gesundheitswesen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Ihrem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Land,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weitere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Informationen</a:t>
            </a:r>
            <a:r>
              <a:rPr dirty="0" sz="16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Ausbildungsmöglichkeiten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erhalten.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Ausbildung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kontinuierliches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Lernen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1260" y="798067"/>
            <a:ext cx="6758305" cy="268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800">
              <a:latin typeface="Arial"/>
              <a:cs typeface="Arial"/>
            </a:endParaRPr>
          </a:p>
          <a:p>
            <a:pPr algn="ctr" marR="10795">
              <a:lnSpc>
                <a:spcPct val="100000"/>
              </a:lnSpc>
            </a:pPr>
            <a:r>
              <a:rPr dirty="0" sz="1800" spc="-195">
                <a:solidFill>
                  <a:srgbClr val="FFFFFF"/>
                </a:solidFill>
                <a:latin typeface="Verdana"/>
                <a:cs typeface="Verdana"/>
              </a:rPr>
              <a:t>Unterstützung</a:t>
            </a:r>
            <a:r>
              <a:rPr dirty="0" sz="18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Verdana"/>
                <a:cs typeface="Verdana"/>
              </a:rPr>
              <a:t>Pflegebedürftigen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Verdana"/>
                <a:cs typeface="Verdana"/>
              </a:rPr>
              <a:t>bei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Verdana"/>
                <a:cs typeface="Verdana"/>
              </a:rPr>
              <a:t>Nutzung</a:t>
            </a:r>
            <a:r>
              <a:rPr dirty="0" sz="18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Verdana"/>
                <a:cs typeface="Verdana"/>
              </a:rPr>
              <a:t>digitaler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Tools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800">
              <a:latin typeface="Verdana"/>
              <a:cs typeface="Verdana"/>
            </a:endParaRPr>
          </a:p>
          <a:p>
            <a:pPr algn="ctr" marL="1905">
              <a:lnSpc>
                <a:spcPct val="100000"/>
              </a:lnSpc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Unterstützung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bei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 Black"/>
                <a:cs typeface="Arial Black"/>
              </a:rPr>
              <a:t>Nutzung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 Black"/>
                <a:cs typeface="Arial Black"/>
              </a:rPr>
              <a:t>digitaler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Tools: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Was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 Black"/>
                <a:cs typeface="Arial Black"/>
              </a:rPr>
              <a:t>Sie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95">
                <a:solidFill>
                  <a:srgbClr val="FFFFFF"/>
                </a:solidFill>
                <a:latin typeface="Arial Black"/>
                <a:cs typeface="Arial Black"/>
              </a:rPr>
              <a:t>wissen 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müssen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5627" y="1517141"/>
            <a:ext cx="545909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4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Betreuer:innen/Ausbilder:innen</a:t>
            </a:r>
            <a:r>
              <a:rPr dirty="0" sz="1800" spc="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auch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Fähigkeit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entwickeln,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schnell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neue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Software-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Updates</a:t>
            </a:r>
            <a:r>
              <a:rPr dirty="0" sz="1800" spc="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anzupassen,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Entwicklung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Schritt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halten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Möglicherweise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Ihre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Problemlösungskompetenz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verbessern,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Probleme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beheben,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Verwendung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Geräte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auftreten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Kunden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höchstwahrscheinlich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wenden,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solche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auftreten.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Anpassungs-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Problemlösungsfähigkeit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4935" y="1267967"/>
            <a:ext cx="2977895" cy="19842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4380"/>
            <a:ext cx="764222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nach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Bedürfnissen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wichtig,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Patient:innen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Familien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Hilfsmittel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erklären.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Entwicklung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Kompetenzen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Angehörige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Kund:innen wird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Unterstützungsmöglichkeiten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Kund:innen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stärken.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27051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Geben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Anleitung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Geräte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die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Fähigkeiten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zugeschnitten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sind.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Einbeziehung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Familienmitglieder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Beratung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wertvolle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Ressource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Aufklärung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von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Kund:innen</a:t>
            </a:r>
            <a:r>
              <a:rPr dirty="0" spc="-1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Familien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21526"/>
            <a:ext cx="8043545" cy="2075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Nach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Abschluss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Einheit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zum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Thema: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60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Kund:innen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6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digitaler</a:t>
            </a:r>
            <a:r>
              <a:rPr dirty="0" sz="16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Werkzeuge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digitaler</a:t>
            </a:r>
            <a:r>
              <a:rPr dirty="0" sz="16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Werkzeuge: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wissen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müssen,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nun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besser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darauf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vorbereitet,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ältere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Erwachsene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aktiv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beim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lebenslangen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Lernen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unterstützen,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neuen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Gesellschaft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Schritt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halten,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einschließlich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wichtigsten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Aspekte,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Ihrer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Kund:innen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berücksichtigen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sollten.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3205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Zusammenfassung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39" y="3249167"/>
            <a:ext cx="5804916" cy="18227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90"/>
              <a:t> </a:t>
            </a:r>
            <a:r>
              <a:rPr dirty="0" spc="-105"/>
              <a:t>zur</a:t>
            </a:r>
            <a:r>
              <a:rPr dirty="0" spc="-85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593330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finden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Fragen,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Inhalt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beziehen.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algn="ctr" marL="485140" marR="5080" indent="-63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Denken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schriftlich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Ihrem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(digitalen)</a:t>
            </a:r>
            <a:r>
              <a:rPr dirty="0" sz="30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Tagebuch!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7847" y="132587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Übung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05">
                <a:solidFill>
                  <a:srgbClr val="379C73"/>
                </a:solidFill>
              </a:rPr>
              <a:t>zur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Selbstreflexion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9059" y="1228471"/>
            <a:ext cx="7684134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Bitte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sehen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folgende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beantworten</a:t>
            </a:r>
            <a:r>
              <a:rPr dirty="0" sz="1800" spc="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Fragen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Selbstreflexion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nächsten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Folie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67533" y="4332223"/>
            <a:ext cx="36353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12190" marR="5080" indent="-100012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souverän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über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Surfen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Internet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2359151"/>
            <a:ext cx="3048000" cy="17145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440804" y="2136139"/>
            <a:ext cx="147256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Untertitel</a:t>
            </a:r>
            <a:r>
              <a:rPr dirty="0" sz="1200" spc="18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in </a:t>
            </a:r>
            <a:r>
              <a:rPr dirty="0" sz="1200" b="1">
                <a:latin typeface="Arial"/>
                <a:cs typeface="Arial"/>
              </a:rPr>
              <a:t>Ihrer</a:t>
            </a:r>
            <a:r>
              <a:rPr dirty="0" sz="1200" spc="455" b="1">
                <a:latin typeface="Arial"/>
                <a:cs typeface="Arial"/>
              </a:rPr>
              <a:t>  </a:t>
            </a:r>
            <a:r>
              <a:rPr dirty="0" sz="1200" spc="-10" b="1">
                <a:latin typeface="Arial"/>
                <a:cs typeface="Arial"/>
              </a:rPr>
              <a:t>bevorzugten </a:t>
            </a:r>
            <a:r>
              <a:rPr dirty="0" sz="1200" b="1">
                <a:latin typeface="Arial"/>
                <a:cs typeface="Arial"/>
              </a:rPr>
              <a:t>Sprache</a:t>
            </a:r>
            <a:r>
              <a:rPr dirty="0" sz="1200" spc="2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zu</a:t>
            </a:r>
            <a:r>
              <a:rPr dirty="0" sz="1200" spc="254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wählen </a:t>
            </a:r>
            <a:r>
              <a:rPr dirty="0" sz="1200">
                <a:latin typeface="Arial"/>
                <a:cs typeface="Arial"/>
              </a:rPr>
              <a:t>gehen</a:t>
            </a:r>
            <a:r>
              <a:rPr dirty="0" sz="1200" spc="445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445">
                <a:latin typeface="Arial"/>
                <a:cs typeface="Arial"/>
              </a:rPr>
              <a:t>   </a:t>
            </a:r>
            <a:r>
              <a:rPr dirty="0" sz="1200" spc="-25">
                <a:latin typeface="Arial"/>
                <a:cs typeface="Arial"/>
              </a:rPr>
              <a:t>auf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40804" y="2867914"/>
            <a:ext cx="9359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Einstellungen unterhalb Videos.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43241" y="3050794"/>
            <a:ext cx="271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des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8402" y="2167396"/>
            <a:ext cx="404843" cy="4046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8963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85"/>
              <a:t> </a:t>
            </a:r>
            <a:r>
              <a:rPr dirty="0" spc="-105"/>
              <a:t>zur</a:t>
            </a:r>
            <a:r>
              <a:rPr dirty="0" spc="-90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1519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Denken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darüber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nach,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nachdem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gesehen haben!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marR="5715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Warum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Zugang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zum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ältere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im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Allgemeinen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wichtig?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2700621"/>
            <a:ext cx="5566410" cy="62420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77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Betreuer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ältere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dabei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unterstützen,</a:t>
            </a:r>
            <a:endParaRPr sz="1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einen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Internetzugang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bekommen?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7257" y="4313631"/>
            <a:ext cx="534479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968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Gefördert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sind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des</a:t>
            </a:r>
            <a:r>
              <a:rPr dirty="0" sz="800">
                <a:latin typeface="Arial"/>
                <a:cs typeface="Arial"/>
              </a:rPr>
              <a:t> Autors/der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unbedingt 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die</a:t>
            </a:r>
            <a:r>
              <a:rPr dirty="0" sz="800">
                <a:latin typeface="Arial"/>
                <a:cs typeface="Arial"/>
              </a:rPr>
              <a:t> Europäische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Bewilligungsbehörde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verantwortlich gemacht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9955" y="1329689"/>
            <a:ext cx="766762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Diese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Lerneinheit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wurde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Rahmen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entwickelt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wird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Unterstützung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Europäischen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finanziert.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Arbeit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Bildungszwecke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bestimmt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steht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Consortium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(mit </a:t>
            </a:r>
            <a:r>
              <a:rPr dirty="0" sz="1200">
                <a:latin typeface="Arial"/>
                <a:cs typeface="Arial"/>
              </a:rPr>
              <a:t>Ausnahme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referenzierten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3735323"/>
              <a:ext cx="1235963" cy="12054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706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 sz="2400" spc="-204"/>
              <a:t>Referenzen</a:t>
            </a:r>
            <a:endParaRPr sz="2400"/>
          </a:p>
        </p:txBody>
      </p:sp>
      <p:sp>
        <p:nvSpPr>
          <p:cNvPr id="8" name="object 8" descr=""/>
          <p:cNvSpPr txBox="1"/>
          <p:nvPr/>
        </p:nvSpPr>
        <p:spPr>
          <a:xfrm>
            <a:off x="325627" y="1193038"/>
            <a:ext cx="553974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dirty="0" sz="12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Accessibility</a:t>
            </a:r>
            <a:r>
              <a:rPr dirty="0" sz="12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Strategien,</a:t>
            </a:r>
            <a:r>
              <a:rPr dirty="0" sz="1200" spc="-5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Standards,</a:t>
            </a:r>
            <a:r>
              <a:rPr dirty="0" sz="1200" spc="-5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Ressourcen,</a:t>
            </a:r>
            <a:r>
              <a:rPr dirty="0" sz="1200" spc="-3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um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das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dirty="0" sz="1200" spc="-4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für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Menschen</a:t>
            </a:r>
            <a:r>
              <a:rPr dirty="0" sz="1200" spc="-6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mit</a:t>
            </a:r>
            <a:r>
              <a:rPr dirty="0" sz="1200" spc="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Behinderungen</a:t>
            </a:r>
            <a:r>
              <a:rPr dirty="0" sz="1200" spc="-6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zugänglich</a:t>
            </a:r>
            <a:r>
              <a:rPr dirty="0" sz="1200" spc="-3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zu</a:t>
            </a:r>
            <a:r>
              <a:rPr dirty="0" sz="1200" spc="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machen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https://www.w3.org/WAI/older-users/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 marR="76200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dirty="0" sz="12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Accessibility</a:t>
            </a:r>
            <a:r>
              <a:rPr dirty="0" sz="12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Strategien,</a:t>
            </a:r>
            <a:r>
              <a:rPr dirty="0" sz="1200" spc="-5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Standards,</a:t>
            </a:r>
            <a:r>
              <a:rPr dirty="0" sz="1200" spc="-5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Ressourcen,</a:t>
            </a:r>
            <a:r>
              <a:rPr dirty="0" sz="1200" spc="-3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um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das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dirty="0" sz="1200" spc="-4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für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Menschen</a:t>
            </a:r>
            <a:r>
              <a:rPr dirty="0" sz="1200" spc="-6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mit</a:t>
            </a:r>
            <a:r>
              <a:rPr dirty="0" sz="1200" spc="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Behinderungen</a:t>
            </a:r>
            <a:r>
              <a:rPr dirty="0" sz="1200" spc="-6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zugänglich</a:t>
            </a:r>
            <a:r>
              <a:rPr dirty="0" sz="1200" spc="-3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zu</a:t>
            </a:r>
            <a:r>
              <a:rPr dirty="0" sz="1200" spc="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machen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https://www.w3.org/WAI/fundamentals/accessibility-usability-inclusion/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 marR="1954530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WELTTAG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DER</a:t>
            </a:r>
            <a:r>
              <a:rPr dirty="0" sz="1200" spc="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TELEKOMMUNIKATION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UND</a:t>
            </a:r>
            <a:r>
              <a:rPr dirty="0" sz="1200" spc="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Arial"/>
                <a:cs typeface="Arial"/>
              </a:rPr>
              <a:t>DER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INFORMATIONSGESELLSCHAFT</a:t>
            </a:r>
            <a:r>
              <a:rPr dirty="0" sz="1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17.</a:t>
            </a:r>
            <a:r>
              <a:rPr dirty="0" sz="1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MAI</a:t>
            </a:r>
            <a:r>
              <a:rPr dirty="0" sz="1200" spc="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  <a:p>
            <a:pPr marL="12700" marR="172720">
              <a:lnSpc>
                <a:spcPct val="100000"/>
              </a:lnSpc>
              <a:spcBef>
                <a:spcPts val="5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https://www.un.org/en/un-chronicle/digital-technologies-can-help-older-persons-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maintain-healthy-productive-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lives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ITUPublikationen</a:t>
            </a:r>
            <a:r>
              <a:rPr dirty="0" sz="12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International</a:t>
            </a:r>
            <a:r>
              <a:rPr dirty="0" sz="12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Telecommunication</a:t>
            </a:r>
            <a:r>
              <a:rPr dirty="0" sz="12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Union</a:t>
            </a:r>
            <a:r>
              <a:rPr dirty="0" sz="1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Altern in einer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digitalen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Welt</a:t>
            </a:r>
            <a:r>
              <a:rPr dirty="0" sz="1200" spc="-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 von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gefährdet</a:t>
            </a:r>
            <a:r>
              <a:rPr dirty="0" sz="1200" spc="-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zu</a:t>
            </a:r>
            <a:r>
              <a:rPr dirty="0" sz="12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wertvoll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https://www.itu.int/dms_pub/itu-d/opb/phcb/D-PHCB-DIG_AGE-2021-PDF-E.pdf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541395" cy="756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>
                <a:solidFill>
                  <a:srgbClr val="FFC000"/>
                </a:solidFill>
              </a:rPr>
              <a:t>Wie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man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ältere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85">
                <a:solidFill>
                  <a:srgbClr val="FFC000"/>
                </a:solidFill>
              </a:rPr>
              <a:t>Menschen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bei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95">
                <a:solidFill>
                  <a:srgbClr val="FFC000"/>
                </a:solidFill>
              </a:rPr>
              <a:t>der </a:t>
            </a:r>
            <a:r>
              <a:rPr dirty="0" sz="1600" spc="-114">
                <a:solidFill>
                  <a:srgbClr val="FFC000"/>
                </a:solidFill>
              </a:rPr>
              <a:t>Nutzung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30">
                <a:solidFill>
                  <a:srgbClr val="FFC000"/>
                </a:solidFill>
              </a:rPr>
              <a:t>digitaler</a:t>
            </a:r>
            <a:r>
              <a:rPr dirty="0" sz="1600" spc="-2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Werkzeuge</a:t>
            </a:r>
            <a:r>
              <a:rPr dirty="0" sz="1600" spc="10">
                <a:solidFill>
                  <a:srgbClr val="FFC000"/>
                </a:solidFill>
              </a:rPr>
              <a:t> </a:t>
            </a:r>
            <a:r>
              <a:rPr dirty="0" sz="1600" spc="-25">
                <a:solidFill>
                  <a:srgbClr val="FFC000"/>
                </a:solidFill>
              </a:rPr>
              <a:t>und </a:t>
            </a:r>
            <a:r>
              <a:rPr dirty="0" sz="1600" spc="-145">
                <a:solidFill>
                  <a:srgbClr val="FFC000"/>
                </a:solidFill>
              </a:rPr>
              <a:t>Technologien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25">
                <a:solidFill>
                  <a:srgbClr val="FFC000"/>
                </a:solidFill>
              </a:rPr>
              <a:t>unterstützt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2582417"/>
            <a:ext cx="370395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Fähigkeit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zur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Selbstverwaltung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Demonstration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digitaler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Hilfsmittel</a:t>
            </a:r>
            <a:r>
              <a:rPr dirty="0" sz="16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als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3069793"/>
            <a:ext cx="8851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Betreuer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2386" y="1465579"/>
            <a:ext cx="1548130" cy="800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95"/>
              </a:spcBef>
              <a:buSzPct val="150000"/>
              <a:buChar char="•"/>
              <a:tabLst>
                <a:tab pos="285115" algn="l"/>
              </a:tabLst>
            </a:pPr>
            <a:r>
              <a:rPr dirty="0" sz="1000" spc="-10">
                <a:latin typeface="Arial"/>
                <a:cs typeface="Arial"/>
              </a:rPr>
              <a:t>Motivation</a:t>
            </a:r>
            <a:endParaRPr sz="1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SzPct val="150000"/>
              <a:buChar char="•"/>
              <a:tabLst>
                <a:tab pos="285115" algn="l"/>
              </a:tabLst>
            </a:pPr>
            <a:r>
              <a:rPr dirty="0" sz="1000" spc="-30">
                <a:latin typeface="Arial"/>
                <a:cs typeface="Arial"/>
              </a:rPr>
              <a:t>Aktives </a:t>
            </a:r>
            <a:r>
              <a:rPr dirty="0" sz="1000" spc="-10">
                <a:latin typeface="Verdana"/>
                <a:cs typeface="Verdana"/>
              </a:rPr>
              <a:t>Zuhören</a:t>
            </a:r>
            <a:endParaRPr sz="1000">
              <a:latin typeface="Verdana"/>
              <a:cs typeface="Verdana"/>
            </a:endParaRPr>
          </a:p>
          <a:p>
            <a:pPr marL="285115" indent="-272415">
              <a:lnSpc>
                <a:spcPct val="100000"/>
              </a:lnSpc>
              <a:buSzPct val="150000"/>
              <a:buChar char="•"/>
              <a:tabLst>
                <a:tab pos="285115" algn="l"/>
              </a:tabLst>
            </a:pPr>
            <a:r>
              <a:rPr dirty="0" sz="1000" spc="-55">
                <a:latin typeface="Arial"/>
                <a:cs typeface="Arial"/>
              </a:rPr>
              <a:t>Positives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Feedback</a:t>
            </a:r>
            <a:endParaRPr sz="1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 spc="-125">
                <a:latin typeface="Verdana"/>
                <a:cs typeface="Verdana"/>
              </a:rPr>
              <a:t>Einfühlsamer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Arial"/>
                <a:cs typeface="Arial"/>
              </a:rPr>
              <a:t>Ansatz</a:t>
            </a:r>
            <a:endParaRPr sz="1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SzPct val="150000"/>
              <a:buChar char="•"/>
              <a:tabLst>
                <a:tab pos="285115" algn="l"/>
              </a:tabLst>
            </a:pPr>
            <a:r>
              <a:rPr dirty="0" sz="1000" spc="-45">
                <a:latin typeface="Arial"/>
                <a:cs typeface="Arial"/>
              </a:rPr>
              <a:t>Geduld/Geschwindigkeit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28130" y="2135251"/>
            <a:ext cx="26035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marR="5080" indent="-325120">
              <a:lnSpc>
                <a:spcPct val="100000"/>
              </a:lnSpc>
              <a:spcBef>
                <a:spcPts val="100"/>
              </a:spcBef>
            </a:pP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INHALTSVER </a:t>
            </a: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ZEICHNIS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2574" y="3372358"/>
            <a:ext cx="2830830" cy="9601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SzPct val="180000"/>
              <a:buChar char="•"/>
              <a:tabLst>
                <a:tab pos="304800" algn="l"/>
              </a:tabLst>
            </a:pPr>
            <a:r>
              <a:rPr dirty="0" sz="1000" spc="-30">
                <a:latin typeface="Arial"/>
                <a:cs typeface="Arial"/>
              </a:rPr>
              <a:t>Digitale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Alphabetisierung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-85">
                <a:latin typeface="Verdana"/>
                <a:cs typeface="Verdana"/>
              </a:rPr>
              <a:t>Kommunikationsfähigkeiten</a:t>
            </a:r>
            <a:endParaRPr sz="1000">
              <a:latin typeface="Verdana"/>
              <a:cs typeface="Verdana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-125">
                <a:latin typeface="Verdana"/>
                <a:cs typeface="Verdana"/>
              </a:rPr>
              <a:t>Fernüberwachung</a:t>
            </a:r>
            <a:r>
              <a:rPr dirty="0" sz="1000" spc="-50">
                <a:latin typeface="Verdana"/>
                <a:cs typeface="Verdana"/>
              </a:rPr>
              <a:t> </a:t>
            </a:r>
            <a:r>
              <a:rPr dirty="0" sz="1000" spc="-45">
                <a:latin typeface="Arial"/>
                <a:cs typeface="Arial"/>
              </a:rPr>
              <a:t>und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Telemedizin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80000"/>
              <a:buChar char="•"/>
              <a:tabLst>
                <a:tab pos="304800" algn="l"/>
              </a:tabLst>
            </a:pPr>
            <a:r>
              <a:rPr dirty="0" sz="1000" spc="-50">
                <a:latin typeface="Arial"/>
                <a:cs typeface="Arial"/>
              </a:rPr>
              <a:t>Ausbildung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und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kontinuierliches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Lernen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-135">
                <a:latin typeface="Verdana"/>
                <a:cs typeface="Verdana"/>
              </a:rPr>
              <a:t>Anpassungsfähigkeit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0">
                <a:latin typeface="Arial"/>
                <a:cs typeface="Arial"/>
              </a:rPr>
              <a:t>und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14">
                <a:latin typeface="Verdana"/>
                <a:cs typeface="Verdana"/>
              </a:rPr>
              <a:t>Problemlösungsfähigkeit</a:t>
            </a:r>
            <a:endParaRPr sz="1000">
              <a:latin typeface="Verdana"/>
              <a:cs typeface="Verdana"/>
            </a:endParaRPr>
          </a:p>
          <a:p>
            <a:pPr marL="304800" indent="-292100">
              <a:lnSpc>
                <a:spcPct val="100000"/>
              </a:lnSpc>
              <a:buSzPct val="180000"/>
              <a:buChar char="•"/>
              <a:tabLst>
                <a:tab pos="304800" algn="l"/>
              </a:tabLst>
            </a:pPr>
            <a:r>
              <a:rPr dirty="0" sz="1000" spc="-45">
                <a:latin typeface="Arial"/>
                <a:cs typeface="Arial"/>
              </a:rPr>
              <a:t>Kunden-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Familienbildung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86077" y="798067"/>
            <a:ext cx="6350000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225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95">
                <a:solidFill>
                  <a:srgbClr val="FFFFFF"/>
                </a:solidFill>
                <a:latin typeface="Verdana"/>
                <a:cs typeface="Verdana"/>
              </a:rPr>
              <a:t>Unterstützung</a:t>
            </a:r>
            <a:r>
              <a:rPr dirty="0" sz="18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Verdana"/>
                <a:cs typeface="Verdana"/>
              </a:rPr>
              <a:t>Pflegebedürftigen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Verdana"/>
                <a:cs typeface="Verdana"/>
              </a:rPr>
              <a:t>bei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Verdana"/>
                <a:cs typeface="Verdana"/>
              </a:rPr>
              <a:t>Nutzung</a:t>
            </a:r>
            <a:r>
              <a:rPr dirty="0" sz="18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Verdana"/>
                <a:cs typeface="Verdana"/>
              </a:rPr>
              <a:t>digitaler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Tools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Verdana"/>
              <a:cs typeface="Verdana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800">
              <a:latin typeface="Arial"/>
              <a:cs typeface="Arial"/>
            </a:endParaRPr>
          </a:p>
          <a:p>
            <a:pPr algn="ctr" marL="20320">
              <a:lnSpc>
                <a:spcPct val="100000"/>
              </a:lnSpc>
              <a:spcBef>
                <a:spcPts val="5"/>
              </a:spcBef>
            </a:pP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Erstellung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einer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digitalen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 Black"/>
                <a:cs typeface="Arial Black"/>
              </a:rPr>
              <a:t>Mind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5">
                <a:solidFill>
                  <a:srgbClr val="FFFFFF"/>
                </a:solidFill>
                <a:latin typeface="Arial Black"/>
                <a:cs typeface="Arial Black"/>
              </a:rPr>
              <a:t>Map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und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Brainstorming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168" y="328041"/>
            <a:ext cx="5252720" cy="756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>
                <a:solidFill>
                  <a:srgbClr val="FFC000"/>
                </a:solidFill>
              </a:rPr>
              <a:t>Wie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können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die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Lernbedingungen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älterer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Menschen bei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der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Organisation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von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Schulungen</a:t>
            </a:r>
            <a:r>
              <a:rPr dirty="0" sz="1600" spc="-15">
                <a:solidFill>
                  <a:srgbClr val="FFC000"/>
                </a:solidFill>
              </a:rPr>
              <a:t> </a:t>
            </a:r>
            <a:r>
              <a:rPr dirty="0" sz="1600" spc="-70">
                <a:solidFill>
                  <a:srgbClr val="FFC000"/>
                </a:solidFill>
              </a:rPr>
              <a:t>zur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0">
                <a:solidFill>
                  <a:srgbClr val="FFC000"/>
                </a:solidFill>
              </a:rPr>
              <a:t>Nutzung </a:t>
            </a:r>
            <a:r>
              <a:rPr dirty="0" sz="1600" spc="-135">
                <a:solidFill>
                  <a:srgbClr val="FFC000"/>
                </a:solidFill>
              </a:rPr>
              <a:t>digitaler</a:t>
            </a:r>
            <a:r>
              <a:rPr dirty="0" sz="1600" spc="-2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Tools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berücksichtigt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35">
                <a:solidFill>
                  <a:srgbClr val="FFC000"/>
                </a:solidFill>
              </a:rPr>
              <a:t>werden?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2312288"/>
            <a:ext cx="475678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Wie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wählt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man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die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digitalen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Tools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aus,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die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den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Lernbedürfnissen</a:t>
            </a:r>
            <a:r>
              <a:rPr dirty="0" sz="1600" spc="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älterer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Menschen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am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besten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entsprechen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ihre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Lebensqualität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verbessern?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3417" y="1120597"/>
            <a:ext cx="283210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Verdana"/>
              <a:buChar char="●"/>
              <a:tabLst>
                <a:tab pos="304800" algn="l"/>
              </a:tabLst>
            </a:pP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Bewertung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5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Niveaus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Kompetenz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Verdana"/>
              <a:buChar char="●"/>
              <a:tabLst>
                <a:tab pos="304800" algn="l"/>
              </a:tabLst>
            </a:pP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Schaffen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komfortable</a:t>
            </a:r>
            <a:r>
              <a:rPr dirty="0" sz="10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Lernumgebung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Verdana"/>
              <a:buChar char="●"/>
              <a:tabLst>
                <a:tab pos="3048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Altersgerechte</a:t>
            </a:r>
            <a:r>
              <a:rPr dirty="0" sz="1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verwenden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Verdana"/>
              <a:buChar char="●"/>
              <a:tabLst>
                <a:tab pos="304800" algn="l"/>
              </a:tabLst>
            </a:pP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Klare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Anweisungen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erteilen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●"/>
              <a:tabLst>
                <a:tab pos="304800" algn="l"/>
              </a:tabLst>
            </a:pP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Ermöglichen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praktische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Übungen</a:t>
            </a:r>
            <a:endParaRPr sz="1000">
              <a:latin typeface="Verdana"/>
              <a:cs typeface="Verdana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Verdana"/>
              <a:buChar char="●"/>
              <a:tabLst>
                <a:tab pos="304800" algn="l"/>
              </a:tabLst>
            </a:pP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Seien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geduldig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unterstützend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28130" y="2135251"/>
            <a:ext cx="26035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marR="5080" indent="-325120">
              <a:lnSpc>
                <a:spcPct val="100000"/>
              </a:lnSpc>
              <a:spcBef>
                <a:spcPts val="100"/>
              </a:spcBef>
            </a:pP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INHALTSVER </a:t>
            </a: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ZEICHNIS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5759" y="3269107"/>
            <a:ext cx="203263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Verdana"/>
              <a:buChar char="●"/>
              <a:tabLst>
                <a:tab pos="304800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Benutzerfreundliches</a:t>
            </a:r>
            <a:r>
              <a:rPr dirty="0" sz="1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Interface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●"/>
              <a:tabLst>
                <a:tab pos="304800" algn="l"/>
              </a:tabLst>
            </a:pPr>
            <a:r>
              <a:rPr dirty="0" sz="1000" spc="-85">
                <a:solidFill>
                  <a:srgbClr val="585858"/>
                </a:solidFill>
                <a:latin typeface="Verdana"/>
                <a:cs typeface="Verdana"/>
              </a:rPr>
              <a:t>Zugänglichkeitsmerkmale</a:t>
            </a:r>
            <a:endParaRPr sz="1000">
              <a:latin typeface="Verdana"/>
              <a:cs typeface="Verdana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●"/>
              <a:tabLst>
                <a:tab pos="304800" algn="l"/>
              </a:tabLst>
            </a:pP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Relevanz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Interessen</a:t>
            </a:r>
            <a:endParaRPr sz="1000">
              <a:latin typeface="Verdana"/>
              <a:cs typeface="Verdana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●"/>
              <a:tabLst>
                <a:tab pos="304800" algn="l"/>
              </a:tabLst>
            </a:pP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Soziale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Konnektivität</a:t>
            </a:r>
            <a:endParaRPr sz="1000">
              <a:latin typeface="Verdana"/>
              <a:cs typeface="Verdana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Verdana"/>
              <a:buChar char="●"/>
              <a:tabLst>
                <a:tab pos="304800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Wellness-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●"/>
              <a:tabLst>
                <a:tab pos="304800" algn="l"/>
              </a:tabLst>
            </a:pP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Geräte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zur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Fernüberwachung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41930" y="3207511"/>
            <a:ext cx="889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878787"/>
                </a:solidFill>
                <a:latin typeface="Carlito"/>
                <a:cs typeface="Carlito"/>
              </a:rPr>
              <a:t>ar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260921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0">
                <a:solidFill>
                  <a:srgbClr val="FFFFFF"/>
                </a:solidFill>
                <a:latin typeface="Arial Black"/>
                <a:cs typeface="Arial Black"/>
              </a:rPr>
              <a:t>Lernbedingungen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033" y="2013966"/>
            <a:ext cx="6541770" cy="100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32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32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32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585858"/>
                </a:solidFill>
                <a:latin typeface="Arial"/>
                <a:cs typeface="Arial"/>
              </a:rPr>
              <a:t>Lernbedingungen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älterer</a:t>
            </a:r>
            <a:r>
              <a:rPr dirty="0" sz="32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32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3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569208" y="0"/>
            <a:ext cx="5575300" cy="5143500"/>
            <a:chOff x="3569208" y="0"/>
            <a:chExt cx="557530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9208" y="0"/>
              <a:ext cx="5574792" cy="514349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549898" y="1144524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6" y="2293493"/>
                  </a:lnTo>
                  <a:lnTo>
                    <a:pt x="861310" y="2312705"/>
                  </a:lnTo>
                  <a:lnTo>
                    <a:pt x="861694" y="2343848"/>
                  </a:lnTo>
                  <a:lnTo>
                    <a:pt x="86236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67233" y="2989580"/>
            <a:ext cx="660590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100"/>
              </a:spcBef>
              <a:tabLst>
                <a:tab pos="2322195" algn="l"/>
              </a:tabLst>
            </a:pPr>
            <a:r>
              <a:rPr dirty="0" sz="3200" spc="110" b="1">
                <a:solidFill>
                  <a:srgbClr val="585858"/>
                </a:solidFill>
                <a:latin typeface="Arial"/>
                <a:cs typeface="Arial"/>
              </a:rPr>
              <a:t>Organi</a:t>
            </a:r>
            <a:r>
              <a:rPr dirty="0" sz="3200" spc="100" b="1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3200" spc="114" b="1">
                <a:solidFill>
                  <a:srgbClr val="585858"/>
                </a:solidFill>
                <a:latin typeface="Arial"/>
                <a:cs typeface="Arial"/>
              </a:rPr>
              <a:t>ati</a:t>
            </a:r>
            <a:r>
              <a:rPr dirty="0" sz="3200" spc="-1645" b="1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baseline="83333" sz="900" spc="17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83333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32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32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Schulungen</a:t>
            </a:r>
            <a:r>
              <a:rPr dirty="0" sz="32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585858"/>
                </a:solidFill>
                <a:latin typeface="Arial"/>
                <a:cs typeface="Arial"/>
              </a:rPr>
              <a:t>zur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32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32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585858"/>
                </a:solidFill>
                <a:latin typeface="Arial"/>
                <a:cs typeface="Arial"/>
              </a:rPr>
              <a:t>Tools </a:t>
            </a:r>
            <a:r>
              <a:rPr dirty="0" sz="3200" b="1">
                <a:solidFill>
                  <a:srgbClr val="585858"/>
                </a:solidFill>
                <a:latin typeface="Arial"/>
                <a:cs typeface="Arial"/>
              </a:rPr>
              <a:t>berücksichtigt</a:t>
            </a:r>
            <a:r>
              <a:rPr dirty="0" sz="3200" spc="-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914400"/>
                  </a:moveTo>
                  <a:lnTo>
                    <a:pt x="9144000" y="914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14399"/>
              <a:ext cx="9144000" cy="4229100"/>
            </a:xfrm>
            <a:custGeom>
              <a:avLst/>
              <a:gdLst/>
              <a:ahLst/>
              <a:cxnLst/>
              <a:rect l="l" t="t" r="r" b="b"/>
              <a:pathLst>
                <a:path w="9144000" h="4229100">
                  <a:moveTo>
                    <a:pt x="9144000" y="0"/>
                  </a:moveTo>
                  <a:lnTo>
                    <a:pt x="0" y="0"/>
                  </a:lnTo>
                  <a:lnTo>
                    <a:pt x="0" y="4229100"/>
                  </a:lnTo>
                  <a:lnTo>
                    <a:pt x="9144000" y="42291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4322064"/>
              <a:ext cx="713231" cy="726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4713" y="113741"/>
            <a:ext cx="782193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Wie</a:t>
            </a:r>
            <a:r>
              <a:rPr dirty="0" sz="1800" spc="-95"/>
              <a:t> </a:t>
            </a:r>
            <a:r>
              <a:rPr dirty="0" sz="1800" spc="-175"/>
              <a:t>können</a:t>
            </a:r>
            <a:r>
              <a:rPr dirty="0" sz="1800" spc="-90"/>
              <a:t> </a:t>
            </a:r>
            <a:r>
              <a:rPr dirty="0" sz="1800" spc="-160"/>
              <a:t>die</a:t>
            </a:r>
            <a:r>
              <a:rPr dirty="0" sz="1800" spc="-90"/>
              <a:t> </a:t>
            </a:r>
            <a:r>
              <a:rPr dirty="0" sz="1800" spc="-170"/>
              <a:t>Lernbedingungen</a:t>
            </a:r>
            <a:r>
              <a:rPr dirty="0" sz="1800" spc="-60"/>
              <a:t> </a:t>
            </a:r>
            <a:r>
              <a:rPr dirty="0" sz="1800" spc="-130"/>
              <a:t>älterer</a:t>
            </a:r>
            <a:r>
              <a:rPr dirty="0" sz="1800" spc="-125"/>
              <a:t> </a:t>
            </a:r>
            <a:r>
              <a:rPr dirty="0" sz="1800" spc="-210"/>
              <a:t>Menschen</a:t>
            </a:r>
            <a:r>
              <a:rPr dirty="0" sz="1800" spc="-95"/>
              <a:t> </a:t>
            </a:r>
            <a:r>
              <a:rPr dirty="0" sz="1800" spc="-170"/>
              <a:t>bei</a:t>
            </a:r>
            <a:r>
              <a:rPr dirty="0" sz="1800" spc="-85"/>
              <a:t> </a:t>
            </a:r>
            <a:r>
              <a:rPr dirty="0" sz="1800" spc="-135"/>
              <a:t>der</a:t>
            </a:r>
            <a:r>
              <a:rPr dirty="0" sz="1800" spc="-85"/>
              <a:t> </a:t>
            </a:r>
            <a:r>
              <a:rPr dirty="0" sz="1800" spc="-110"/>
              <a:t>Organisation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324713" y="498475"/>
            <a:ext cx="8066405" cy="423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von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 Black"/>
                <a:cs typeface="Arial Black"/>
              </a:rPr>
              <a:t>Schulungen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zur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 Black"/>
                <a:cs typeface="Arial Black"/>
              </a:rPr>
              <a:t>Nutzung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 Black"/>
                <a:cs typeface="Arial Black"/>
              </a:rPr>
              <a:t>digitaler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Tools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berücksichtigt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 Black"/>
                <a:cs typeface="Arial Black"/>
              </a:rPr>
              <a:t>werden?</a:t>
            </a:r>
            <a:endParaRPr sz="1800">
              <a:latin typeface="Arial Black"/>
              <a:cs typeface="Arial Black"/>
            </a:endParaRPr>
          </a:p>
          <a:p>
            <a:pPr marL="3153410" marR="5080">
              <a:lnSpc>
                <a:spcPct val="100000"/>
              </a:lnSpc>
              <a:spcBef>
                <a:spcPts val="205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Organisation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Schulungen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ältere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Umgang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Werkzeugen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wichtig,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besonderen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Lernbedingungen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und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berücksichtigen.</a:t>
            </a:r>
            <a:endParaRPr sz="1600">
              <a:latin typeface="Arial"/>
              <a:cs typeface="Arial"/>
            </a:endParaRPr>
          </a:p>
          <a:p>
            <a:pPr marL="3153410" marR="1045210">
              <a:lnSpc>
                <a:spcPct val="140100"/>
              </a:lnSpc>
              <a:spcBef>
                <a:spcPts val="1610"/>
              </a:spcBef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folgenden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 Schlüsselfaktoren</a:t>
            </a:r>
            <a:r>
              <a:rPr dirty="0" sz="16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sollten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berücksichtigt</a:t>
            </a:r>
            <a:r>
              <a:rPr dirty="0" sz="1600" spc="-8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446145" indent="-292735">
              <a:lnSpc>
                <a:spcPct val="100000"/>
              </a:lnSpc>
              <a:spcBef>
                <a:spcPts val="715"/>
              </a:spcBef>
              <a:buSzPct val="128571"/>
              <a:buChar char="•"/>
              <a:tabLst>
                <a:tab pos="344614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Bewertung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Niveaus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Kompetenz</a:t>
            </a:r>
            <a:endParaRPr sz="1400">
              <a:latin typeface="Arial"/>
              <a:cs typeface="Arial"/>
            </a:endParaRPr>
          </a:p>
          <a:p>
            <a:pPr marL="3446145" indent="-29273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344614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Schaffen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komfortable</a:t>
            </a:r>
            <a:r>
              <a:rPr dirty="0" sz="14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Lernumgebung</a:t>
            </a:r>
            <a:endParaRPr sz="1400">
              <a:latin typeface="Arial"/>
              <a:cs typeface="Arial"/>
            </a:endParaRPr>
          </a:p>
          <a:p>
            <a:pPr marL="3446145" indent="-292735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44614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Altersgerechte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Technologie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verwenden</a:t>
            </a:r>
            <a:endParaRPr sz="1400">
              <a:latin typeface="Arial"/>
              <a:cs typeface="Arial"/>
            </a:endParaRPr>
          </a:p>
          <a:p>
            <a:pPr marL="3446145" indent="-29273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344614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Klare</a:t>
            </a:r>
            <a:r>
              <a:rPr dirty="0" sz="14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Anweisungen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erteilen</a:t>
            </a:r>
            <a:endParaRPr sz="1400">
              <a:latin typeface="Arial"/>
              <a:cs typeface="Arial"/>
            </a:endParaRPr>
          </a:p>
          <a:p>
            <a:pPr marL="3446145" indent="-292735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44614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Ermöglichen</a:t>
            </a:r>
            <a:r>
              <a:rPr dirty="0" sz="14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praktische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Übungen</a:t>
            </a:r>
            <a:endParaRPr sz="1400">
              <a:latin typeface="Arial"/>
              <a:cs typeface="Arial"/>
            </a:endParaRPr>
          </a:p>
          <a:p>
            <a:pPr marL="3446145" indent="-29273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344614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Seien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geduldig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unterstützend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804" y="1524000"/>
            <a:ext cx="2804160" cy="251002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6447"/>
            <a:ext cx="7579995" cy="372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0" marR="5080" indent="-292735">
              <a:lnSpc>
                <a:spcPct val="15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Bevor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Trainingsprogramm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entwerfen, müssen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Grad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Kompetenz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(ihr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digitales</a:t>
            </a:r>
            <a:r>
              <a:rPr dirty="0" sz="12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Wissen</a:t>
            </a:r>
            <a:r>
              <a:rPr dirty="0" sz="12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Fähigkeiten)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bewerten.</a:t>
            </a:r>
            <a:endParaRPr sz="1800">
              <a:latin typeface="Arial"/>
              <a:cs typeface="Arial"/>
            </a:endParaRPr>
          </a:p>
          <a:p>
            <a:pPr marL="304800" marR="372745" indent="-292735">
              <a:lnSpc>
                <a:spcPct val="1501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Bewertung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sehr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praktische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Weise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erfolgen,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fragt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was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ältere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Person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bei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Nutzung</a:t>
            </a:r>
            <a:r>
              <a:rPr dirty="0" sz="1800" spc="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digitaler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Werkzeuge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 herausfordert</a:t>
            </a:r>
            <a:r>
              <a:rPr dirty="0" sz="1800" spc="-10">
                <a:solidFill>
                  <a:srgbClr val="379C7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Weise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Schulung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spezifischen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8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Teilnehmer:innen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abstimmen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sicherstellen,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Inhalt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weder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grundlegend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noch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fortgeschritten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5460365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245">
                <a:solidFill>
                  <a:srgbClr val="379C73"/>
                </a:solidFill>
              </a:rPr>
              <a:t>Bewertung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25">
                <a:solidFill>
                  <a:srgbClr val="379C73"/>
                </a:solidFill>
              </a:rPr>
              <a:t>des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Niveaus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digitalen </a:t>
            </a:r>
            <a:r>
              <a:rPr dirty="0" spc="-100">
                <a:solidFill>
                  <a:srgbClr val="379C73"/>
                </a:solidFill>
              </a:rPr>
              <a:t>Kompetenz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686300" cy="3269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99085" indent="-292735">
              <a:lnSpc>
                <a:spcPct val="140000"/>
              </a:lnSpc>
              <a:spcBef>
                <a:spcPts val="100"/>
              </a:spcBef>
              <a:buClr>
                <a:srgbClr val="666666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Sorgen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dafür,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dass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die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Lernumgebung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komfortabel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und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einladend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ist.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wichtig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sicherzustellen,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Faktoren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Lärm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Training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stören.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134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Berücksichtigen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Faktoren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wie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Sitzordnung,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Beleuchtung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Temperatur,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Raum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lernfördernd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gestalten.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Schaffen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eine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angenehme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Lernumgebung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6608" y="1208532"/>
            <a:ext cx="3200399" cy="21320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65746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666666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Wählen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Tools,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benutzerfreundlich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altersgerecht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sind.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Touchscreen-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Geräte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(Tablets/iPads)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 für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einige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ältere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intuitiver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sein,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Navigation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Bildschirm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durch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Wischen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erleichtern,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anstatt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Maus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PC/Laptop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verwenden.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258445" indent="-292735">
              <a:lnSpc>
                <a:spcPct val="14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Vermeiden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komplexe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Schnittstellen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(komplizierte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Websites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oder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Menüs),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zumindest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Anfang,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entscheiden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mit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einfacher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Navigation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klaren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Anweisungen.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Altersgerechte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Technologie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verwenden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5087620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0" marR="128270" indent="-292735">
              <a:lnSpc>
                <a:spcPct val="140000"/>
              </a:lnSpc>
              <a:spcBef>
                <a:spcPts val="10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Geben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klare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Anweisungen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leiten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Schritt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Schritt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an.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Achten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Tempo,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damit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Fragen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stellen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kann.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Verwenden</a:t>
            </a:r>
            <a:r>
              <a:rPr dirty="0" sz="16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6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eine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einfache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Sprache,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vermeiden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6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Fachjargon,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6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wiederholen</a:t>
            </a:r>
            <a:r>
              <a:rPr dirty="0" sz="16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wichtige Informationen.</a:t>
            </a:r>
            <a:endParaRPr sz="1600">
              <a:latin typeface="Arial"/>
              <a:cs typeface="Arial"/>
            </a:endParaRPr>
          </a:p>
          <a:p>
            <a:pPr marL="304800" marR="146050" indent="-292735">
              <a:lnSpc>
                <a:spcPct val="140000"/>
              </a:lnSpc>
              <a:spcBef>
                <a:spcPts val="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Ziehen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Einsatz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Anschauungsmaterial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Demonstrationen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Betracht,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das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Verständnis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verbessern,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aber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achten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darauf,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Lernerfahrung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überlagern.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1344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Klare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Anweisungen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erteilen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2347" y="1109472"/>
            <a:ext cx="3110483" cy="20726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5113020" cy="3781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Bieten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reichlich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Gelegenheit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praktische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Übungen.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wiederholte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praktische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verschiedener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Werkzeuge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wichtig,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ihnen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vertraut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machen.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12700" marR="91440">
              <a:lnSpc>
                <a:spcPct val="1401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lernen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oft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besten,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indem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etwas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tun.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Praktische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Übungen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tragen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dazu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bei,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ihr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Verständnis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für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Tools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6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verbessern.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Denken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daran, dass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Übungen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Niveau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Kompetenz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entsprechen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sollten.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Ermöglichen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praktische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Übungen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8528" y="1167383"/>
            <a:ext cx="3144012" cy="235762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03580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0" marR="100965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Machen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klar,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Erlernen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neuer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Zeit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Anspruch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nehmen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Senior:innen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möglicherweise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zusätzliche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Unterstützung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Geduld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benötigen.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666666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Bieten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bei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Bedarf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persönliche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Unterstützung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geben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während des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gesamten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Lernprozesses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Rückhalt.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Einbeziehung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Familienmitgliedern in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Training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sich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langfristig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wertvoll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erweisen.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Seien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geduldig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unterstützend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64260"/>
            </a:xfrm>
            <a:custGeom>
              <a:avLst/>
              <a:gdLst/>
              <a:ahLst/>
              <a:cxnLst/>
              <a:rect l="l" t="t" r="r" b="b"/>
              <a:pathLst>
                <a:path w="9144000" h="1064260">
                  <a:moveTo>
                    <a:pt x="0" y="1063752"/>
                  </a:moveTo>
                  <a:lnTo>
                    <a:pt x="9144000" y="106375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375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63752"/>
              <a:ext cx="9144000" cy="4079875"/>
            </a:xfrm>
            <a:custGeom>
              <a:avLst/>
              <a:gdLst/>
              <a:ahLst/>
              <a:cxnLst/>
              <a:rect l="l" t="t" r="r" b="b"/>
              <a:pathLst>
                <a:path w="9144000" h="4079875">
                  <a:moveTo>
                    <a:pt x="9144000" y="0"/>
                  </a:moveTo>
                  <a:lnTo>
                    <a:pt x="0" y="0"/>
                  </a:lnTo>
                  <a:lnTo>
                    <a:pt x="0" y="4079748"/>
                  </a:lnTo>
                  <a:lnTo>
                    <a:pt x="9144000" y="4079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104648"/>
            <a:ext cx="600646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0">
                <a:solidFill>
                  <a:srgbClr val="FFFFFF"/>
                </a:solidFill>
                <a:latin typeface="Arial Black"/>
                <a:cs typeface="Arial Black"/>
              </a:rPr>
              <a:t>Unterstützung</a:t>
            </a:r>
            <a:r>
              <a:rPr dirty="0" sz="2500" spc="-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80">
                <a:solidFill>
                  <a:srgbClr val="FFFFFF"/>
                </a:solidFill>
                <a:latin typeface="Arial Black"/>
                <a:cs typeface="Arial Black"/>
              </a:rPr>
              <a:t>älterer</a:t>
            </a:r>
            <a:r>
              <a:rPr dirty="0" sz="25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Menschen</a:t>
            </a:r>
            <a:r>
              <a:rPr dirty="0" sz="25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FFFFFF"/>
                </a:solidFill>
                <a:latin typeface="Arial Black"/>
                <a:cs typeface="Arial Black"/>
              </a:rPr>
              <a:t>bei</a:t>
            </a:r>
            <a:r>
              <a:rPr dirty="0" sz="25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489915"/>
            <a:ext cx="44570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/>
              <a:t>Nutzung</a:t>
            </a:r>
            <a:r>
              <a:rPr dirty="0" spc="-45"/>
              <a:t> </a:t>
            </a:r>
            <a:r>
              <a:rPr dirty="0" spc="-204"/>
              <a:t>digitaler</a:t>
            </a:r>
            <a:r>
              <a:rPr dirty="0" spc="-50"/>
              <a:t> </a:t>
            </a:r>
            <a:r>
              <a:rPr dirty="0" spc="-140"/>
              <a:t>Werkzeuge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704844" y="0"/>
            <a:ext cx="5439410" cy="5143500"/>
            <a:chOff x="3704844" y="0"/>
            <a:chExt cx="543941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0"/>
              <a:ext cx="5439155" cy="514349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686295" y="10210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0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1" y="1153414"/>
                  </a:lnTo>
                  <a:lnTo>
                    <a:pt x="1605891" y="1191438"/>
                  </a:lnTo>
                  <a:lnTo>
                    <a:pt x="1549813" y="1244552"/>
                  </a:lnTo>
                  <a:lnTo>
                    <a:pt x="1513661" y="1276768"/>
                  </a:lnTo>
                  <a:lnTo>
                    <a:pt x="1472099" y="1312756"/>
                  </a:lnTo>
                  <a:lnTo>
                    <a:pt x="1425128" y="1352517"/>
                  </a:lnTo>
                  <a:lnTo>
                    <a:pt x="1372747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29" y="1882450"/>
                  </a:lnTo>
                  <a:lnTo>
                    <a:pt x="916025" y="1925420"/>
                  </a:lnTo>
                  <a:lnTo>
                    <a:pt x="901455" y="1970790"/>
                  </a:lnTo>
                  <a:lnTo>
                    <a:pt x="889121" y="2018563"/>
                  </a:lnTo>
                  <a:lnTo>
                    <a:pt x="879024" y="2068738"/>
                  </a:lnTo>
                  <a:lnTo>
                    <a:pt x="871168" y="2121318"/>
                  </a:lnTo>
                  <a:lnTo>
                    <a:pt x="865553" y="2176303"/>
                  </a:lnTo>
                  <a:lnTo>
                    <a:pt x="862183" y="2233694"/>
                  </a:lnTo>
                  <a:lnTo>
                    <a:pt x="861059" y="2293493"/>
                  </a:lnTo>
                  <a:lnTo>
                    <a:pt x="861202" y="2312705"/>
                  </a:lnTo>
                  <a:lnTo>
                    <a:pt x="861631" y="2343848"/>
                  </a:lnTo>
                  <a:lnTo>
                    <a:pt x="86234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89" y="1692357"/>
                  </a:lnTo>
                  <a:lnTo>
                    <a:pt x="1911635" y="1651876"/>
                  </a:lnTo>
                  <a:lnTo>
                    <a:pt x="1953880" y="1612751"/>
                  </a:lnTo>
                  <a:lnTo>
                    <a:pt x="1993425" y="1574984"/>
                  </a:lnTo>
                  <a:lnTo>
                    <a:pt x="2030269" y="1538573"/>
                  </a:lnTo>
                  <a:lnTo>
                    <a:pt x="2064413" y="1503519"/>
                  </a:lnTo>
                  <a:lnTo>
                    <a:pt x="2095858" y="1469822"/>
                  </a:lnTo>
                  <a:lnTo>
                    <a:pt x="2124603" y="1437481"/>
                  </a:lnTo>
                  <a:lnTo>
                    <a:pt x="2150649" y="1406498"/>
                  </a:lnTo>
                  <a:lnTo>
                    <a:pt x="2194644" y="1348601"/>
                  </a:lnTo>
                  <a:lnTo>
                    <a:pt x="2239871" y="1275385"/>
                  </a:lnTo>
                  <a:lnTo>
                    <a:pt x="2263507" y="1228393"/>
                  </a:lnTo>
                  <a:lnTo>
                    <a:pt x="2283502" y="1180713"/>
                  </a:lnTo>
                  <a:lnTo>
                    <a:pt x="2299858" y="1132347"/>
                  </a:lnTo>
                  <a:lnTo>
                    <a:pt x="2312577" y="1083297"/>
                  </a:lnTo>
                  <a:lnTo>
                    <a:pt x="2321661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09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24" y="311777"/>
                  </a:lnTo>
                  <a:lnTo>
                    <a:pt x="263741" y="347759"/>
                  </a:lnTo>
                  <a:lnTo>
                    <a:pt x="230217" y="384677"/>
                  </a:lnTo>
                  <a:lnTo>
                    <a:pt x="198953" y="422532"/>
                  </a:lnTo>
                  <a:lnTo>
                    <a:pt x="169948" y="461324"/>
                  </a:lnTo>
                  <a:lnTo>
                    <a:pt x="143202" y="501051"/>
                  </a:lnTo>
                  <a:lnTo>
                    <a:pt x="118715" y="541713"/>
                  </a:lnTo>
                  <a:lnTo>
                    <a:pt x="96488" y="583311"/>
                  </a:lnTo>
                  <a:lnTo>
                    <a:pt x="76519" y="625843"/>
                  </a:lnTo>
                  <a:lnTo>
                    <a:pt x="58810" y="669309"/>
                  </a:lnTo>
                  <a:lnTo>
                    <a:pt x="43361" y="713709"/>
                  </a:lnTo>
                  <a:lnTo>
                    <a:pt x="30170" y="759043"/>
                  </a:lnTo>
                  <a:lnTo>
                    <a:pt x="19239" y="805310"/>
                  </a:lnTo>
                  <a:lnTo>
                    <a:pt x="10566" y="852509"/>
                  </a:lnTo>
                  <a:lnTo>
                    <a:pt x="4153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671" y="580488"/>
                  </a:lnTo>
                  <a:lnTo>
                    <a:pt x="864940" y="555471"/>
                  </a:lnTo>
                  <a:lnTo>
                    <a:pt x="905128" y="533785"/>
                  </a:lnTo>
                  <a:lnTo>
                    <a:pt x="947236" y="515433"/>
                  </a:lnTo>
                  <a:lnTo>
                    <a:pt x="991263" y="500415"/>
                  </a:lnTo>
                  <a:lnTo>
                    <a:pt x="1037208" y="488733"/>
                  </a:lnTo>
                  <a:lnTo>
                    <a:pt x="1085073" y="480387"/>
                  </a:lnTo>
                  <a:lnTo>
                    <a:pt x="1134857" y="475379"/>
                  </a:lnTo>
                  <a:lnTo>
                    <a:pt x="1186560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44"/>
                  </a:lnTo>
                  <a:lnTo>
                    <a:pt x="1485392" y="3278644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94844" rIns="0" bIns="0" rtlCol="0" vert="horz">
            <a:spAutoFit/>
          </a:bodyPr>
          <a:lstStyle/>
          <a:p>
            <a:pPr marL="108585" marR="30480">
              <a:lnSpc>
                <a:spcPct val="100000"/>
              </a:lnSpc>
              <a:spcBef>
                <a:spcPts val="95"/>
              </a:spcBef>
            </a:pPr>
            <a:r>
              <a:rPr dirty="0" sz="4000" b="0">
                <a:solidFill>
                  <a:srgbClr val="585858"/>
                </a:solidFill>
                <a:latin typeface="Arial Black"/>
                <a:cs typeface="Arial Black"/>
              </a:rPr>
              <a:t>Wie</a:t>
            </a:r>
            <a:r>
              <a:rPr dirty="0" sz="4000" spc="-285" b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30" b="0">
                <a:solidFill>
                  <a:srgbClr val="585858"/>
                </a:solidFill>
                <a:latin typeface="Arial Black"/>
                <a:cs typeface="Arial Black"/>
              </a:rPr>
              <a:t>kann</a:t>
            </a:r>
            <a:r>
              <a:rPr dirty="0" sz="4000" spc="-195" b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75" b="0">
                <a:solidFill>
                  <a:srgbClr val="585858"/>
                </a:solidFill>
                <a:latin typeface="Arial Black"/>
                <a:cs typeface="Arial Black"/>
              </a:rPr>
              <a:t>man</a:t>
            </a:r>
            <a:r>
              <a:rPr dirty="0" sz="4000" spc="-225" b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25" b="0">
                <a:solidFill>
                  <a:srgbClr val="585858"/>
                </a:solidFill>
                <a:latin typeface="Arial Black"/>
                <a:cs typeface="Arial Black"/>
              </a:rPr>
              <a:t>ältere </a:t>
            </a:r>
            <a:r>
              <a:rPr dirty="0" sz="4000" spc="-445" b="0">
                <a:solidFill>
                  <a:srgbClr val="585858"/>
                </a:solidFill>
                <a:latin typeface="Arial Black"/>
                <a:cs typeface="Arial Black"/>
              </a:rPr>
              <a:t>Menschen</a:t>
            </a:r>
            <a:r>
              <a:rPr dirty="0" sz="4000" spc="-175" b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60" b="0">
                <a:solidFill>
                  <a:srgbClr val="585858"/>
                </a:solidFill>
                <a:latin typeface="Arial Black"/>
                <a:cs typeface="Arial Black"/>
              </a:rPr>
              <a:t>bei</a:t>
            </a:r>
            <a:r>
              <a:rPr dirty="0" sz="4000" spc="-190" b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65" b="0">
                <a:solidFill>
                  <a:srgbClr val="585858"/>
                </a:solidFill>
                <a:latin typeface="Arial Black"/>
                <a:cs typeface="Arial Black"/>
              </a:rPr>
              <a:t>der</a:t>
            </a:r>
            <a:r>
              <a:rPr dirty="0" sz="4000" spc="-215" b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70" b="0">
                <a:solidFill>
                  <a:srgbClr val="585858"/>
                </a:solidFill>
                <a:latin typeface="Arial Black"/>
                <a:cs typeface="Arial Black"/>
              </a:rPr>
              <a:t>Nutzung </a:t>
            </a:r>
            <a:r>
              <a:rPr dirty="0" sz="4000" spc="-300" b="0">
                <a:solidFill>
                  <a:srgbClr val="585858"/>
                </a:solidFill>
                <a:latin typeface="Arial Black"/>
                <a:cs typeface="Arial Black"/>
              </a:rPr>
              <a:t>di</a:t>
            </a:r>
            <a:r>
              <a:rPr dirty="0" sz="4000" spc="-320" b="0">
                <a:solidFill>
                  <a:srgbClr val="585858"/>
                </a:solidFill>
                <a:latin typeface="Arial Black"/>
                <a:cs typeface="Arial Black"/>
              </a:rPr>
              <a:t>g</a:t>
            </a:r>
            <a:r>
              <a:rPr dirty="0" sz="4000" spc="-310" b="0">
                <a:solidFill>
                  <a:srgbClr val="585858"/>
                </a:solidFill>
                <a:latin typeface="Arial Black"/>
                <a:cs typeface="Arial Black"/>
              </a:rPr>
              <a:t>ital</a:t>
            </a:r>
            <a:r>
              <a:rPr dirty="0" sz="4000" spc="-1090" b="0">
                <a:solidFill>
                  <a:srgbClr val="585858"/>
                </a:solidFill>
                <a:latin typeface="Arial Black"/>
                <a:cs typeface="Arial Black"/>
              </a:rPr>
              <a:t>e</a:t>
            </a:r>
            <a:r>
              <a:rPr dirty="0" baseline="236111" sz="900" spc="-450" b="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36111" sz="900" spc="322" b="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000" b="0">
                <a:solidFill>
                  <a:srgbClr val="585858"/>
                </a:solidFill>
                <a:latin typeface="Arial Black"/>
                <a:cs typeface="Arial Black"/>
              </a:rPr>
              <a:t>r</a:t>
            </a:r>
            <a:r>
              <a:rPr dirty="0" sz="4000" spc="-160" b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125" b="0">
                <a:solidFill>
                  <a:srgbClr val="585858"/>
                </a:solidFill>
                <a:latin typeface="Arial Black"/>
                <a:cs typeface="Arial Black"/>
              </a:rPr>
              <a:t>Werkzeuge </a:t>
            </a:r>
            <a:r>
              <a:rPr dirty="0" sz="4000" spc="-325" b="0">
                <a:solidFill>
                  <a:srgbClr val="585858"/>
                </a:solidFill>
                <a:latin typeface="Arial Black"/>
                <a:cs typeface="Arial Black"/>
              </a:rPr>
              <a:t>unterstützen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pc="-265"/>
              <a:t>Auswahl</a:t>
            </a:r>
            <a:r>
              <a:rPr dirty="0" spc="-75"/>
              <a:t> </a:t>
            </a:r>
            <a:r>
              <a:rPr dirty="0" spc="-235"/>
              <a:t>geeigneter</a:t>
            </a:r>
            <a:r>
              <a:rPr dirty="0" spc="-100"/>
              <a:t> </a:t>
            </a:r>
            <a:r>
              <a:rPr dirty="0" spc="-204"/>
              <a:t>digitaler</a:t>
            </a:r>
            <a:r>
              <a:rPr dirty="0" spc="-65"/>
              <a:t> </a:t>
            </a:r>
            <a:r>
              <a:rPr dirty="0" spc="-130"/>
              <a:t>Werkzeuge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407023" y="1367536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599"/>
                  </a:lnTo>
                  <a:lnTo>
                    <a:pt x="1709267" y="1015176"/>
                  </a:lnTo>
                  <a:lnTo>
                    <a:pt x="1692884" y="1062991"/>
                  </a:lnTo>
                  <a:lnTo>
                    <a:pt x="1669948" y="1109032"/>
                  </a:lnTo>
                  <a:lnTo>
                    <a:pt x="1640458" y="1153287"/>
                  </a:lnTo>
                  <a:lnTo>
                    <a:pt x="1606017" y="1191378"/>
                  </a:lnTo>
                  <a:lnTo>
                    <a:pt x="1549929" y="1244531"/>
                  </a:lnTo>
                  <a:lnTo>
                    <a:pt x="1513766" y="1276757"/>
                  </a:lnTo>
                  <a:lnTo>
                    <a:pt x="1472188" y="1312751"/>
                  </a:lnTo>
                  <a:lnTo>
                    <a:pt x="1425195" y="1352515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6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22"/>
                  </a:moveTo>
                  <a:lnTo>
                    <a:pt x="863346" y="2656522"/>
                  </a:lnTo>
                  <a:lnTo>
                    <a:pt x="863346" y="3278606"/>
                  </a:lnTo>
                  <a:lnTo>
                    <a:pt x="1485392" y="3278606"/>
                  </a:lnTo>
                  <a:lnTo>
                    <a:pt x="1485392" y="265652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56336" y="2334513"/>
            <a:ext cx="6642734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28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wählt</a:t>
            </a:r>
            <a:r>
              <a:rPr dirty="0" sz="2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28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2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585858"/>
                </a:solidFill>
                <a:latin typeface="Arial"/>
                <a:cs typeface="Arial"/>
              </a:rPr>
              <a:t>Too´ls</a:t>
            </a:r>
            <a:r>
              <a:rPr dirty="0" sz="2800" spc="7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aus,</a:t>
            </a:r>
            <a:r>
              <a:rPr dirty="0" sz="28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8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585858"/>
                </a:solidFill>
                <a:latin typeface="Arial"/>
                <a:cs typeface="Arial"/>
              </a:rPr>
              <a:t>Lernbedürfnissen</a:t>
            </a:r>
            <a:r>
              <a:rPr dirty="0" sz="2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585858"/>
                </a:solidFill>
                <a:latin typeface="Arial"/>
                <a:cs typeface="Arial"/>
              </a:rPr>
              <a:t>älterer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2800" spc="-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35" b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189814" sz="900" spc="-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89814" sz="900" spc="10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2800" spc="-1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besten</a:t>
            </a:r>
            <a:r>
              <a:rPr dirty="0" sz="2800" spc="-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entsprechen</a:t>
            </a:r>
            <a:r>
              <a:rPr dirty="0" sz="28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2800" spc="-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85858"/>
                </a:solidFill>
                <a:latin typeface="Arial"/>
                <a:cs typeface="Arial"/>
              </a:rPr>
              <a:t>Lebensqualität</a:t>
            </a:r>
            <a:r>
              <a:rPr dirty="0" sz="2800" spc="-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585858"/>
                </a:solidFill>
                <a:latin typeface="Arial"/>
                <a:cs typeface="Arial"/>
              </a:rPr>
              <a:t>verbessern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45642"/>
            <a:ext cx="4987925" cy="33547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Auswahl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ihr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Lernen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Lebensqualität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verbessern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sollen,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erfordert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sorgfältige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Berücksichtigung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ihrer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spezifischen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Bedürfnisse,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Vorlieben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Fähigkeiten.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Folgendes</a:t>
            </a:r>
            <a:r>
              <a:rPr dirty="0" sz="16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sollte</a:t>
            </a:r>
            <a:r>
              <a:rPr dirty="0" sz="16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beachtet</a:t>
            </a:r>
            <a:r>
              <a:rPr dirty="0" sz="16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werden: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15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Benutzerfreundliches</a:t>
            </a:r>
            <a:r>
              <a:rPr dirty="0" sz="1400" spc="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Interface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Zugänglichkeitsmerkmale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Relevanz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Interessen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Konnektivität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Gesundheits-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Wellness-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Geräte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zur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Fernüberwachung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1709"/>
            <a:ext cx="6957059" cy="7086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/>
              <a:t>Wie</a:t>
            </a:r>
            <a:r>
              <a:rPr dirty="0" sz="1600" spc="-60"/>
              <a:t> </a:t>
            </a:r>
            <a:r>
              <a:rPr dirty="0" sz="1600" spc="-165"/>
              <a:t>wählt</a:t>
            </a:r>
            <a:r>
              <a:rPr dirty="0" sz="1600" spc="-60"/>
              <a:t> </a:t>
            </a:r>
            <a:r>
              <a:rPr dirty="0" sz="1600" spc="-155"/>
              <a:t>man</a:t>
            </a:r>
            <a:r>
              <a:rPr dirty="0" sz="1600" spc="-40"/>
              <a:t> </a:t>
            </a:r>
            <a:r>
              <a:rPr dirty="0" sz="1600" spc="-150"/>
              <a:t>die</a:t>
            </a:r>
            <a:r>
              <a:rPr dirty="0" sz="1600" spc="-55"/>
              <a:t> </a:t>
            </a:r>
            <a:r>
              <a:rPr dirty="0" sz="1600" spc="-140"/>
              <a:t>digitalen</a:t>
            </a:r>
            <a:r>
              <a:rPr dirty="0" sz="1600" spc="-30"/>
              <a:t> </a:t>
            </a:r>
            <a:r>
              <a:rPr dirty="0" sz="1600" spc="-120"/>
              <a:t>Too´ls</a:t>
            </a:r>
            <a:r>
              <a:rPr dirty="0" sz="1600" spc="-50"/>
              <a:t> </a:t>
            </a:r>
            <a:r>
              <a:rPr dirty="0" sz="1600" spc="-200"/>
              <a:t>aus,</a:t>
            </a:r>
            <a:r>
              <a:rPr dirty="0" sz="1600" spc="-60"/>
              <a:t> </a:t>
            </a:r>
            <a:r>
              <a:rPr dirty="0" sz="1600" spc="-150"/>
              <a:t>die</a:t>
            </a:r>
            <a:r>
              <a:rPr dirty="0" sz="1600" spc="-55"/>
              <a:t> </a:t>
            </a:r>
            <a:r>
              <a:rPr dirty="0" sz="1600" spc="-165"/>
              <a:t>den</a:t>
            </a:r>
            <a:r>
              <a:rPr dirty="0" sz="1600" spc="-40"/>
              <a:t> </a:t>
            </a:r>
            <a:r>
              <a:rPr dirty="0" sz="1600" spc="-150"/>
              <a:t>Lernbedürfnissen</a:t>
            </a:r>
            <a:r>
              <a:rPr dirty="0" sz="1600" spc="-10"/>
              <a:t> </a:t>
            </a:r>
            <a:r>
              <a:rPr dirty="0" sz="1600" spc="-75"/>
              <a:t>älterer </a:t>
            </a:r>
            <a:r>
              <a:rPr dirty="0" sz="1600" spc="-185"/>
              <a:t>Menschen</a:t>
            </a:r>
            <a:r>
              <a:rPr dirty="0" sz="1600" spc="-45"/>
              <a:t> </a:t>
            </a:r>
            <a:r>
              <a:rPr dirty="0" sz="1600" spc="-155"/>
              <a:t>am</a:t>
            </a:r>
            <a:r>
              <a:rPr dirty="0" sz="1600" spc="-50"/>
              <a:t> </a:t>
            </a:r>
            <a:r>
              <a:rPr dirty="0" sz="1600" spc="-180"/>
              <a:t>besten</a:t>
            </a:r>
            <a:r>
              <a:rPr dirty="0" sz="1600" spc="-35"/>
              <a:t> </a:t>
            </a:r>
            <a:r>
              <a:rPr dirty="0" sz="1600" spc="-160"/>
              <a:t>entsprechen</a:t>
            </a:r>
            <a:r>
              <a:rPr dirty="0" sz="1600" spc="-30"/>
              <a:t> </a:t>
            </a:r>
            <a:r>
              <a:rPr dirty="0" sz="1600" spc="-145"/>
              <a:t>und</a:t>
            </a:r>
            <a:r>
              <a:rPr dirty="0" sz="1600" spc="-60"/>
              <a:t> </a:t>
            </a:r>
            <a:r>
              <a:rPr dirty="0" sz="1600" spc="-114"/>
              <a:t>ihre</a:t>
            </a:r>
            <a:r>
              <a:rPr dirty="0" sz="1600" spc="-55"/>
              <a:t> </a:t>
            </a:r>
            <a:r>
              <a:rPr dirty="0" sz="1600" spc="-150"/>
              <a:t>Lebensqualität</a:t>
            </a:r>
            <a:r>
              <a:rPr dirty="0" sz="1600" spc="-25"/>
              <a:t> </a:t>
            </a:r>
            <a:r>
              <a:rPr dirty="0" sz="1600" spc="-45"/>
              <a:t>verbessern</a:t>
            </a:r>
            <a:endParaRPr sz="16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12" y="1466088"/>
            <a:ext cx="3133343" cy="26273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Benutzerfreundliches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Interface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0842" y="1646300"/>
            <a:ext cx="469265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04800" marR="5080" indent="-292735">
              <a:lnSpc>
                <a:spcPct val="100000"/>
              </a:lnSpc>
              <a:spcBef>
                <a:spcPts val="9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Wählen</a:t>
            </a:r>
            <a:r>
              <a:rPr dirty="0" sz="1600" spc="3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3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600" spc="3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3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einfachen</a:t>
            </a:r>
            <a:r>
              <a:rPr dirty="0" sz="1600" spc="3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3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intuitiven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Schnittstellen.</a:t>
            </a:r>
            <a:r>
              <a:rPr dirty="0" sz="1600" spc="4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Viele</a:t>
            </a:r>
            <a:r>
              <a:rPr dirty="0" sz="1600" spc="4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4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4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sind</a:t>
            </a:r>
            <a:r>
              <a:rPr dirty="0" sz="1600" spc="4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mit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Technik</a:t>
            </a:r>
            <a:r>
              <a:rPr dirty="0" sz="16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nicht vertraut,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daher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einfach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bedienende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Schnittstelle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wichtig.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0842" y="2865881"/>
            <a:ext cx="2208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lr>
                <a:srgbClr val="666666"/>
              </a:buClr>
              <a:buSzPct val="112500"/>
              <a:buFont typeface="Arial"/>
              <a:buChar char="•"/>
              <a:tabLst>
                <a:tab pos="304800" algn="l"/>
                <a:tab pos="1287780" algn="l"/>
                <a:tab pos="1890395" algn="l"/>
              </a:tabLst>
            </a:pP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Achten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auf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20745" y="2865881"/>
            <a:ext cx="2211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2169" algn="l"/>
                <a:tab pos="1454150" algn="l"/>
              </a:tabLst>
            </a:pP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Tools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mit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großen,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33450" y="3109722"/>
            <a:ext cx="439991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übersichtlichen</a:t>
            </a:r>
            <a:r>
              <a:rPr dirty="0" sz="1600" spc="190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Schaltflächen</a:t>
            </a:r>
            <a:r>
              <a:rPr dirty="0" sz="1600" spc="190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600" spc="19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Text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sowie</a:t>
            </a:r>
            <a:r>
              <a:rPr dirty="0" sz="16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einem</a:t>
            </a:r>
            <a:r>
              <a:rPr dirty="0" sz="1600" spc="7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minimalistischen</a:t>
            </a:r>
            <a:r>
              <a:rPr dirty="0" sz="1600" spc="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Design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dirty="0" sz="1600" spc="7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um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Verwirrung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vermeiden.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Überlegen</a:t>
            </a:r>
            <a:r>
              <a:rPr dirty="0" sz="1600" spc="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Sie,</a:t>
            </a:r>
            <a:r>
              <a:rPr dirty="0" sz="1600" spc="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ob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3450" y="3841496"/>
            <a:ext cx="15932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3505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Tablet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oder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Lernbedürfnissen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69642" y="3841496"/>
            <a:ext cx="26638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95"/>
              </a:spcBef>
              <a:tabLst>
                <a:tab pos="472440" algn="l"/>
                <a:tab pos="894715" algn="l"/>
                <a:tab pos="1261745" algn="l"/>
                <a:tab pos="2312035" algn="l"/>
                <a:tab pos="2367280" algn="l"/>
              </a:tabLst>
            </a:pP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		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PC/Laptop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den der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		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3450" y="4329176"/>
            <a:ext cx="1854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besten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gerecht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wird.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3525" y="2019554"/>
            <a:ext cx="3390641" cy="194657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Zugänglichkeitsmerkmale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524380"/>
            <a:ext cx="739902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Bevorzugen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Tools,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eingebaute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Zugänglichkeitsfunktionen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verfügen,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z.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B.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einstellbare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Textgröße,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Optionen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hohem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Kontrast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Sprachbefehle.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mit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Seh-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Bewegungseinschränkungen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helfen.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26860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Barrierefreiheit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Situationen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zugute,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integrativem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Design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befassen,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sicherzustellen,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Webdesign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mit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Behinderungen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technisch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funktionell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nutzbar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83360"/>
            <a:ext cx="5070475" cy="3714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9372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Finden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Tools,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Hobbys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entsprechen.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 i="1">
                <a:solidFill>
                  <a:srgbClr val="666666"/>
                </a:solidFill>
                <a:latin typeface="Arial"/>
                <a:cs typeface="Arial"/>
              </a:rPr>
              <a:t>Beispiel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Ihr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Kunde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Bildbearbeitung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interessiert.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diesen</a:t>
            </a:r>
            <a:r>
              <a:rPr dirty="0" sz="16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Zweck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könnte</a:t>
            </a:r>
            <a:r>
              <a:rPr dirty="0" sz="16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6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PC/Laptop</a:t>
            </a:r>
            <a:r>
              <a:rPr dirty="0" sz="16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ein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geeigneteres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Tool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sein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Tablet,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Benutzer</a:t>
            </a:r>
            <a:r>
              <a:rPr dirty="0" sz="1600" spc="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kleine</a:t>
            </a:r>
            <a:r>
              <a:rPr dirty="0" sz="1600" spc="-6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Funktionen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Bearbeitungsmenü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besser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Maus auswählen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kann.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600">
              <a:latin typeface="Arial"/>
              <a:cs typeface="Arial"/>
            </a:endParaRPr>
          </a:p>
          <a:p>
            <a:pPr marL="304800" marR="9969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Ob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Lern-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Apps, Spiele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oder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Plattformen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Netzwerke handelt,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Verbindung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bestehenden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Engagement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verstärken.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Relevanz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für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Interessen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323" y="999744"/>
            <a:ext cx="2921507" cy="217779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49579"/>
            <a:ext cx="5486400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104139" indent="-292735">
              <a:lnSpc>
                <a:spcPct val="100000"/>
              </a:lnSpc>
              <a:spcBef>
                <a:spcPts val="9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Wählen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Verbindungen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erleichtern.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erfordert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Regel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Einsatz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einer Kommunikationsplattform,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wählen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also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eine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benutzerfreundliche</a:t>
            </a:r>
            <a:r>
              <a:rPr dirty="0" sz="1600" spc="-1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Kommunikationsplattform.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666666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Senior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geeignet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muss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nicht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unbedingt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anderen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passen.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Probieren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daher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verschiedene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Kommunikationsplattformen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benutzerfreundlichste</a:t>
            </a:r>
            <a:r>
              <a:rPr dirty="0" sz="1600" spc="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finden.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666666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04800" marR="163195" indent="-292735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häufiges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Problem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unter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Senior:innen,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Kommunikation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Freund:innen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Familie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ermöglichen,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ihre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Lebensqualität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erheblich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verbessern.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Soziale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Konnektivität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452" y="1275588"/>
            <a:ext cx="2659379" cy="174040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3944"/>
            <a:ext cx="7397115" cy="3409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819150" indent="-292735">
              <a:lnSpc>
                <a:spcPct val="100000"/>
              </a:lnSpc>
              <a:spcBef>
                <a:spcPts val="9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Ziehen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Betracht,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Gesundheit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Wellness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konzentrieren.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Dazu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könnten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gehören,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Einnahme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von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Medikamenten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erinnern,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Trainingspläne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erstellen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psychische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Gesundheit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unterstützen.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666666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spcBef>
                <a:spcPts val="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Technologie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entscheidende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dabei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spielen,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Menschen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helfen,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Gesundheit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effektiv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verwalten.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jedoch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wichtig,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benutzerfreundlich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tatsächlich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Wirkung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erzielen.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666666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04800" marR="32384" indent="-292735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Ziehen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Erwägung,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Senior:innen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dabei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unterstützen,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verschiedene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auszuprobieren,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technischen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Problemen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Stelle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sein.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666666"/>
                </a:solidFill>
                <a:latin typeface="Arial"/>
                <a:cs typeface="Arial"/>
              </a:rPr>
              <a:t>Hinweis:</a:t>
            </a:r>
            <a:r>
              <a:rPr dirty="0" sz="1400" spc="-6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den</a:t>
            </a:r>
            <a:r>
              <a:rPr dirty="0" sz="14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Modulen</a:t>
            </a:r>
            <a:r>
              <a:rPr dirty="0" sz="14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4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4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3</a:t>
            </a:r>
            <a:r>
              <a:rPr dirty="0" sz="14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spezifische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Anwendungen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näher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erläutert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9066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Gesundheits-</a:t>
            </a:r>
            <a:r>
              <a:rPr dirty="0" spc="-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Wellness-</a:t>
            </a:r>
            <a:r>
              <a:rPr dirty="0" spc="-160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95578"/>
            <a:ext cx="578993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448309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gute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Idee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sein,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Hilfsmittel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zu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erforschen,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Fernüberwachung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von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Gesundheitsparametern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Menschen ermöglichen.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allem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nützlich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sein,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autonomer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selbständiger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überwachen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möchten.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244475" indent="-292735">
              <a:lnSpc>
                <a:spcPct val="100000"/>
              </a:lnSpc>
              <a:spcBef>
                <a:spcPts val="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Pflegekräfte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Angehörige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von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Gesundheitsberufen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bietet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Möglichkeit,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das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Wohlbefinden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Ferne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verfolgen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dennoch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Bedarf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Kontakt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zu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bleiben.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Geräte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zur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Fernüberwachung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4992" y="1771073"/>
            <a:ext cx="1612535" cy="189306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3183" y="147042"/>
            <a:ext cx="8027034" cy="2433955"/>
          </a:xfrm>
          <a:prstGeom prst="rect"/>
        </p:spPr>
        <p:txBody>
          <a:bodyPr wrap="square" lIns="0" tIns="217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pc="-285"/>
              <a:t>Zusammenfassung</a:t>
            </a:r>
          </a:p>
          <a:p>
            <a:pPr marL="12700" marR="5080">
              <a:lnSpc>
                <a:spcPct val="140000"/>
              </a:lnSpc>
              <a:spcBef>
                <a:spcPts val="240"/>
              </a:spcBef>
            </a:pPr>
            <a:r>
              <a:rPr dirty="0" sz="1400">
                <a:latin typeface="Arial"/>
                <a:cs typeface="Arial"/>
              </a:rPr>
              <a:t>Nach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Abschluss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Moduls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4,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Einheit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darum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geht,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ältere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Menschen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in</a:t>
            </a:r>
            <a:r>
              <a:rPr dirty="0" sz="1400" spc="-10" i="1">
                <a:latin typeface="Arial"/>
                <a:cs typeface="Arial"/>
              </a:rPr>
              <a:t> Entscheidungen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über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Pflegetechnologien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einzubeziehen,</a:t>
            </a:r>
            <a:r>
              <a:rPr dirty="0" sz="1400" spc="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die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richtigen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Tools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zu</a:t>
            </a:r>
            <a:r>
              <a:rPr dirty="0" sz="1400" spc="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bewerten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und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vorzuschlagen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und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über </a:t>
            </a:r>
            <a:r>
              <a:rPr dirty="0" sz="1400" i="1">
                <a:latin typeface="Arial"/>
                <a:cs typeface="Arial"/>
              </a:rPr>
              <a:t>die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Vorteile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und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Herausforderungen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digitaler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Tools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für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ältere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Menschen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nachzudenken</a:t>
            </a:r>
            <a:r>
              <a:rPr dirty="0" sz="1400" spc="-10">
                <a:latin typeface="Arial"/>
                <a:cs typeface="Arial"/>
              </a:rPr>
              <a:t>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nun </a:t>
            </a:r>
            <a:r>
              <a:rPr dirty="0" sz="1400">
                <a:latin typeface="Arial"/>
                <a:cs typeface="Arial"/>
              </a:rPr>
              <a:t>besser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darauf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vorbereitet,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ältere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Erwachsene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bei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Bewertung,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Auswahl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Nutzung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Tools </a:t>
            </a:r>
            <a:r>
              <a:rPr dirty="0" sz="1400">
                <a:latin typeface="Arial"/>
                <a:cs typeface="Arial"/>
              </a:rPr>
              <a:t>und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Medien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aktiv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zu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unterstützen,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ihre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Autonomie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zu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stärken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ihre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Lebensqualität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zu </a:t>
            </a:r>
            <a:r>
              <a:rPr dirty="0" sz="1400" spc="-10">
                <a:latin typeface="Arial"/>
                <a:cs typeface="Arial"/>
              </a:rPr>
              <a:t>verbessern.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9" y="3247644"/>
            <a:ext cx="55778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0719" y="1330197"/>
            <a:ext cx="5307330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01445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5800" b="1">
                <a:solidFill>
                  <a:srgbClr val="339966"/>
                </a:solidFill>
                <a:latin typeface="Arial"/>
                <a:cs typeface="Arial"/>
              </a:rPr>
              <a:t>Übung </a:t>
            </a:r>
            <a:r>
              <a:rPr dirty="0" sz="5800" spc="-25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endParaRPr sz="5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3100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3100" y="761619"/>
                  </a:lnTo>
                  <a:lnTo>
                    <a:pt x="673100" y="0"/>
                  </a:lnTo>
                  <a:close/>
                </a:path>
                <a:path w="673100" h="3246120">
                  <a:moveTo>
                    <a:pt x="648716" y="2623426"/>
                  </a:moveTo>
                  <a:lnTo>
                    <a:pt x="26543" y="2623426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2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74420"/>
            </a:xfrm>
            <a:custGeom>
              <a:avLst/>
              <a:gdLst/>
              <a:ahLst/>
              <a:cxnLst/>
              <a:rect l="l" t="t" r="r" b="b"/>
              <a:pathLst>
                <a:path w="9144000" h="1074420">
                  <a:moveTo>
                    <a:pt x="0" y="1074420"/>
                  </a:moveTo>
                  <a:lnTo>
                    <a:pt x="9144000" y="10744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74419"/>
              <a:ext cx="9144000" cy="4069079"/>
            </a:xfrm>
            <a:custGeom>
              <a:avLst/>
              <a:gdLst/>
              <a:ahLst/>
              <a:cxnLst/>
              <a:rect l="l" t="t" r="r" b="b"/>
              <a:pathLst>
                <a:path w="9144000" h="4069079">
                  <a:moveTo>
                    <a:pt x="9144000" y="0"/>
                  </a:moveTo>
                  <a:lnTo>
                    <a:pt x="0" y="0"/>
                  </a:lnTo>
                  <a:lnTo>
                    <a:pt x="0" y="4069078"/>
                  </a:lnTo>
                  <a:lnTo>
                    <a:pt x="9144000" y="406907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79038" y="1087653"/>
            <a:ext cx="5364480" cy="34404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Lebenslanges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Lernen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wird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immer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wichtiger,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neuen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Gesellschaft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Schritt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halten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endParaRPr sz="1600">
              <a:latin typeface="Arial"/>
              <a:cs typeface="Arial"/>
            </a:endParaRPr>
          </a:p>
          <a:p>
            <a:pPr marL="12700" marR="41910">
              <a:lnSpc>
                <a:spcPct val="140100"/>
              </a:lnSpc>
              <a:spcBef>
                <a:spcPts val="134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Erwerb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grundlegender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Kenntnisse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Kompetenzen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daher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unerlässlich,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Unabhängigkeit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Lebensqualität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verbessern.</a:t>
            </a:r>
            <a:endParaRPr sz="1600">
              <a:latin typeface="Arial"/>
              <a:cs typeface="Arial"/>
            </a:endParaRPr>
          </a:p>
          <a:p>
            <a:pPr algn="just" marL="12700" marR="162560">
              <a:lnSpc>
                <a:spcPct val="140100"/>
              </a:lnSpc>
              <a:spcBef>
                <a:spcPts val="134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Vermittlung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grundlegender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Kompetenzen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jedoch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wichtig,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bestimmter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pädagogischer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Faktoren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bewusst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sein.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66116"/>
            <a:ext cx="6162040" cy="7943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/>
              <a:t>Wie</a:t>
            </a:r>
            <a:r>
              <a:rPr dirty="0" sz="1800" spc="-85"/>
              <a:t> </a:t>
            </a:r>
            <a:r>
              <a:rPr dirty="0" sz="1800" spc="-200"/>
              <a:t>kann</a:t>
            </a:r>
            <a:r>
              <a:rPr dirty="0" sz="1800" spc="-95"/>
              <a:t> </a:t>
            </a:r>
            <a:r>
              <a:rPr dirty="0" sz="1800" spc="-170"/>
              <a:t>man</a:t>
            </a:r>
            <a:r>
              <a:rPr dirty="0" sz="1800" spc="-90"/>
              <a:t> </a:t>
            </a:r>
            <a:r>
              <a:rPr dirty="0" sz="1800" spc="-145"/>
              <a:t>ältere</a:t>
            </a:r>
            <a:r>
              <a:rPr dirty="0" sz="1800" spc="-110"/>
              <a:t> </a:t>
            </a:r>
            <a:r>
              <a:rPr dirty="0" sz="1800" spc="-210"/>
              <a:t>Menschen</a:t>
            </a:r>
            <a:r>
              <a:rPr dirty="0" sz="1800" spc="-95"/>
              <a:t> </a:t>
            </a:r>
            <a:r>
              <a:rPr dirty="0" sz="1800" spc="-170"/>
              <a:t>bei</a:t>
            </a:r>
            <a:r>
              <a:rPr dirty="0" sz="1800" spc="-85"/>
              <a:t> </a:t>
            </a:r>
            <a:r>
              <a:rPr dirty="0" sz="1800" spc="-130"/>
              <a:t>der</a:t>
            </a:r>
            <a:r>
              <a:rPr dirty="0" sz="1800" spc="-80"/>
              <a:t> </a:t>
            </a:r>
            <a:r>
              <a:rPr dirty="0" sz="1800" spc="-130"/>
              <a:t>Nutzung</a:t>
            </a:r>
            <a:r>
              <a:rPr dirty="0" sz="1800" spc="-70"/>
              <a:t> </a:t>
            </a:r>
            <a:r>
              <a:rPr dirty="0" sz="1800" spc="-125"/>
              <a:t>digitaler </a:t>
            </a:r>
            <a:r>
              <a:rPr dirty="0" sz="1800" spc="-114"/>
              <a:t>Werkzeuge</a:t>
            </a:r>
            <a:r>
              <a:rPr dirty="0" sz="1800" spc="-90"/>
              <a:t> </a:t>
            </a:r>
            <a:r>
              <a:rPr dirty="0" sz="1800" spc="-170"/>
              <a:t>und</a:t>
            </a:r>
            <a:r>
              <a:rPr dirty="0" sz="1800" spc="-50"/>
              <a:t> </a:t>
            </a:r>
            <a:r>
              <a:rPr dirty="0" sz="1800" spc="-165"/>
              <a:t>Technologien</a:t>
            </a:r>
            <a:r>
              <a:rPr dirty="0" sz="1800" spc="-70"/>
              <a:t> </a:t>
            </a:r>
            <a:r>
              <a:rPr dirty="0" sz="1800" spc="-55"/>
              <a:t>unterstützen</a:t>
            </a:r>
            <a:endParaRPr sz="18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" y="1552955"/>
            <a:ext cx="2795016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417396"/>
            <a:ext cx="4867275" cy="35769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Übung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wird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Gruppen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durchgeführt,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Betreuer:innen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initiiert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werden. 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werden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gebeten,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zwei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Fragen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diskutieren.</a:t>
            </a:r>
            <a:endParaRPr sz="1600">
              <a:latin typeface="Arial"/>
              <a:cs typeface="Arial"/>
            </a:endParaRPr>
          </a:p>
          <a:p>
            <a:pPr marL="12700" marR="7493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Alternativ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individuell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durchführen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Gedanken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Ihrem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(digitalen)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Tagebuch festhalten.</a:t>
            </a:r>
            <a:endParaRPr sz="1600">
              <a:latin typeface="Arial"/>
              <a:cs typeface="Arial"/>
            </a:endParaRPr>
          </a:p>
          <a:p>
            <a:pPr marL="12700" marR="97155">
              <a:lnSpc>
                <a:spcPct val="100000"/>
              </a:lnSpc>
              <a:spcBef>
                <a:spcPts val="84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folgt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Diskussion/Präsentation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Plenum,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bei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Beiträge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Ihnen/Gruppen/Einzelpersonen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vorgestellt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werden,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Grundlage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eine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gemeinsame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Diskussion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einen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Gedankenaustausch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bilden.</a:t>
            </a:r>
            <a:endParaRPr sz="1600">
              <a:latin typeface="Arial"/>
              <a:cs typeface="Arial"/>
            </a:endParaRPr>
          </a:p>
          <a:p>
            <a:pPr marL="12700" marR="1904364">
              <a:lnSpc>
                <a:spcPct val="100000"/>
              </a:lnSpc>
              <a:spcBef>
                <a:spcPts val="167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643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Brainstorming-</a:t>
            </a:r>
            <a:r>
              <a:rPr dirty="0" spc="-160"/>
              <a:t>Übung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979" y="1533144"/>
            <a:ext cx="3035808" cy="30388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032128"/>
            <a:ext cx="508952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marR="50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Ziel:</a:t>
            </a:r>
            <a:r>
              <a:rPr dirty="0" sz="18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Lernbedingungen</a:t>
            </a:r>
            <a:r>
              <a:rPr dirty="0" sz="1800" spc="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Organisation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Schulungen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zur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Hilfsmittel</a:t>
            </a:r>
            <a:r>
              <a:rPr dirty="0" sz="1800" spc="-6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berücksichtigt werden?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Fragen:</a:t>
            </a:r>
            <a:endParaRPr sz="1800">
              <a:latin typeface="Arial"/>
              <a:cs typeface="Arial"/>
            </a:endParaRPr>
          </a:p>
          <a:p>
            <a:pPr marL="381000" marR="41910" indent="-368935">
              <a:lnSpc>
                <a:spcPct val="100000"/>
              </a:lnSpc>
              <a:spcBef>
                <a:spcPts val="5"/>
              </a:spcBef>
              <a:tabLst>
                <a:tab pos="381000" algn="l"/>
              </a:tabLst>
            </a:pP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1.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Was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Auswahl</a:t>
            </a:r>
            <a:r>
              <a:rPr dirty="0" sz="18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Werkzeuge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beachten,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Lernbedürfnissen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älterer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besten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entsprechen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ihre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Lebensqualität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verbessern?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81000" marR="40640" indent="-368935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1.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Wie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geeignetes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Lernumfeld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Erwachsene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schaffen,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im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Umgang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schult?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3921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Brainstorming</a:t>
            </a:r>
            <a:r>
              <a:rPr dirty="0" spc="-10"/>
              <a:t> </a:t>
            </a:r>
            <a:r>
              <a:rPr dirty="0" spc="-235"/>
              <a:t>von</a:t>
            </a:r>
            <a:r>
              <a:rPr dirty="0" spc="-70"/>
              <a:t> </a:t>
            </a:r>
            <a:r>
              <a:rPr dirty="0" spc="-185"/>
              <a:t>Fragen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" y="1426463"/>
            <a:ext cx="3037332" cy="303885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2650"/>
            </a:xfrm>
            <a:custGeom>
              <a:avLst/>
              <a:gdLst/>
              <a:ahLst/>
              <a:cxnLst/>
              <a:rect l="l" t="t" r="r" b="b"/>
              <a:pathLst>
                <a:path w="9144000" h="882650">
                  <a:moveTo>
                    <a:pt x="0" y="882396"/>
                  </a:moveTo>
                  <a:lnTo>
                    <a:pt x="9144000" y="8823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2396"/>
              <a:ext cx="9144000" cy="4261485"/>
            </a:xfrm>
            <a:custGeom>
              <a:avLst/>
              <a:gdLst/>
              <a:ahLst/>
              <a:cxnLst/>
              <a:rect l="l" t="t" r="r" b="b"/>
              <a:pathLst>
                <a:path w="9144000" h="4261485">
                  <a:moveTo>
                    <a:pt x="9144000" y="0"/>
                  </a:moveTo>
                  <a:lnTo>
                    <a:pt x="0" y="0"/>
                  </a:lnTo>
                  <a:lnTo>
                    <a:pt x="0" y="4261102"/>
                  </a:lnTo>
                  <a:lnTo>
                    <a:pt x="9144000" y="4261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800">
                <a:solidFill>
                  <a:srgbClr val="666666"/>
                </a:solidFill>
              </a:rPr>
              <a:t>Übung</a:t>
            </a:r>
            <a:r>
              <a:rPr dirty="0" sz="1800" spc="-35">
                <a:solidFill>
                  <a:srgbClr val="666666"/>
                </a:solidFill>
              </a:rPr>
              <a:t> </a:t>
            </a:r>
            <a:r>
              <a:rPr dirty="0" sz="1800">
                <a:solidFill>
                  <a:srgbClr val="666666"/>
                </a:solidFill>
              </a:rPr>
              <a:t>für</a:t>
            </a:r>
            <a:r>
              <a:rPr dirty="0" sz="1800" spc="-50">
                <a:solidFill>
                  <a:srgbClr val="666666"/>
                </a:solidFill>
              </a:rPr>
              <a:t> </a:t>
            </a:r>
            <a:r>
              <a:rPr dirty="0" sz="1800" spc="-10">
                <a:solidFill>
                  <a:srgbClr val="666666"/>
                </a:solidFill>
              </a:rPr>
              <a:t>Blended-</a:t>
            </a:r>
            <a:r>
              <a:rPr dirty="0" sz="1800">
                <a:solidFill>
                  <a:srgbClr val="666666"/>
                </a:solidFill>
              </a:rPr>
              <a:t>Learning</a:t>
            </a:r>
            <a:r>
              <a:rPr dirty="0" sz="1800" spc="-30">
                <a:solidFill>
                  <a:srgbClr val="666666"/>
                </a:solidFill>
              </a:rPr>
              <a:t> </a:t>
            </a:r>
            <a:r>
              <a:rPr dirty="0" sz="1800">
                <a:solidFill>
                  <a:srgbClr val="666666"/>
                </a:solidFill>
              </a:rPr>
              <a:t>(integriertes</a:t>
            </a:r>
            <a:r>
              <a:rPr dirty="0" sz="1800" spc="-35">
                <a:solidFill>
                  <a:srgbClr val="666666"/>
                </a:solidFill>
              </a:rPr>
              <a:t> </a:t>
            </a:r>
            <a:r>
              <a:rPr dirty="0" sz="1800" spc="-10">
                <a:solidFill>
                  <a:srgbClr val="666666"/>
                </a:solidFill>
              </a:rPr>
              <a:t>Lernen):</a:t>
            </a:r>
            <a:endParaRPr sz="1800"/>
          </a:p>
          <a:p>
            <a:pPr marL="12700" marR="5080">
              <a:lnSpc>
                <a:spcPct val="100000"/>
              </a:lnSpc>
              <a:spcBef>
                <a:spcPts val="355"/>
              </a:spcBef>
            </a:pP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erhalten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Einladung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Online-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Workshop,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z.</a:t>
            </a:r>
            <a:r>
              <a:rPr dirty="0" sz="16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B.</a:t>
            </a:r>
            <a:r>
              <a:rPr dirty="0" sz="16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6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Jamboard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Padlet,</a:t>
            </a:r>
            <a:r>
              <a:rPr dirty="0" sz="16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6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</a:rPr>
              <a:t>Moderator:innen,</a:t>
            </a:r>
            <a:r>
              <a:rPr dirty="0" sz="1600" spc="20">
                <a:solidFill>
                  <a:srgbClr val="666666"/>
                </a:solidFill>
              </a:rPr>
              <a:t> </a:t>
            </a:r>
            <a:r>
              <a:rPr dirty="0" sz="1600">
                <a:solidFill>
                  <a:srgbClr val="666666"/>
                </a:solidFill>
              </a:rPr>
              <a:t>die</a:t>
            </a:r>
            <a:r>
              <a:rPr dirty="0" sz="1600" spc="-25">
                <a:solidFill>
                  <a:srgbClr val="666666"/>
                </a:solidFill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4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4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Mindmap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einführen.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Mitte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6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Mindmaps</a:t>
            </a:r>
            <a:r>
              <a:rPr dirty="0" sz="16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steht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Satz: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"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Welche</a:t>
            </a:r>
            <a:r>
              <a:rPr dirty="0" sz="1600" spc="-60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Faktoren</a:t>
            </a:r>
            <a:r>
              <a:rPr dirty="0" sz="1600" spc="-25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sind</a:t>
            </a:r>
            <a:r>
              <a:rPr dirty="0" sz="1600" spc="-40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0" i="1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600" spc="-10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Meinung</a:t>
            </a:r>
            <a:r>
              <a:rPr dirty="0" sz="1600" spc="-35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nach</a:t>
            </a:r>
            <a:r>
              <a:rPr dirty="0" sz="1600" spc="-45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wichtig,</a:t>
            </a:r>
            <a:r>
              <a:rPr dirty="0" sz="1600" spc="-50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30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40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Kund:innen</a:t>
            </a:r>
            <a:r>
              <a:rPr dirty="0" sz="1600" spc="-50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40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5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600" spc="-65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 i="1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600" spc="25" b="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 b="0" i="1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600" spc="-10" b="0" i="1">
                <a:solidFill>
                  <a:srgbClr val="666666"/>
                </a:solidFill>
                <a:latin typeface="Arial"/>
                <a:cs typeface="Arial"/>
              </a:rPr>
              <a:t>unterstützen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"?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19050">
              <a:lnSpc>
                <a:spcPct val="100000"/>
              </a:lnSpc>
              <a:spcBef>
                <a:spcPts val="5"/>
              </a:spcBef>
            </a:pP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6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erste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Runde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dient</a:t>
            </a:r>
            <a:r>
              <a:rPr dirty="0" sz="16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Inspiration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Sensibilisierung</a:t>
            </a:r>
            <a:r>
              <a:rPr dirty="0" sz="1600" spc="-4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verschiedene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Faktoren,</a:t>
            </a:r>
            <a:r>
              <a:rPr dirty="0" sz="16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Erfolg</a:t>
            </a:r>
            <a:r>
              <a:rPr dirty="0" sz="16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Unterstützung</a:t>
            </a:r>
            <a:r>
              <a:rPr dirty="0" sz="16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Kunden</a:t>
            </a:r>
            <a:r>
              <a:rPr dirty="0" sz="16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600" spc="-5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666666"/>
                </a:solidFill>
                <a:latin typeface="Arial"/>
                <a:cs typeface="Arial"/>
              </a:rPr>
              <a:t>Nutzung beeinflussen.</a:t>
            </a:r>
            <a:endParaRPr sz="1600">
              <a:latin typeface="Arial"/>
              <a:cs typeface="Arial"/>
            </a:endParaRPr>
          </a:p>
          <a:p>
            <a:pPr marL="12700" marR="4356735">
              <a:lnSpc>
                <a:spcPct val="124000"/>
              </a:lnSpc>
              <a:spcBef>
                <a:spcPts val="1635"/>
              </a:spcBef>
            </a:pPr>
            <a:r>
              <a:rPr dirty="0" u="sng" sz="18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 b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0415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Jamboard/Padlet:</a:t>
            </a:r>
            <a:r>
              <a:rPr dirty="0" spc="-35"/>
              <a:t> </a:t>
            </a:r>
            <a:r>
              <a:rPr dirty="0" spc="-220"/>
              <a:t>Erstellen</a:t>
            </a:r>
            <a:r>
              <a:rPr dirty="0" spc="-70"/>
              <a:t> </a:t>
            </a:r>
            <a:r>
              <a:rPr dirty="0" spc="-200"/>
              <a:t>einer</a:t>
            </a:r>
            <a:r>
              <a:rPr dirty="0" spc="-85"/>
              <a:t> </a:t>
            </a:r>
            <a:r>
              <a:rPr dirty="0" spc="-229"/>
              <a:t>digitalen</a:t>
            </a:r>
            <a:r>
              <a:rPr dirty="0" spc="-60"/>
              <a:t> </a:t>
            </a:r>
            <a:r>
              <a:rPr dirty="0" spc="-125"/>
              <a:t>Mind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2650"/>
            </a:xfrm>
            <a:custGeom>
              <a:avLst/>
              <a:gdLst/>
              <a:ahLst/>
              <a:cxnLst/>
              <a:rect l="l" t="t" r="r" b="b"/>
              <a:pathLst>
                <a:path w="9144000" h="882650">
                  <a:moveTo>
                    <a:pt x="0" y="882396"/>
                  </a:moveTo>
                  <a:lnTo>
                    <a:pt x="9144000" y="8823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2396"/>
              <a:ext cx="9144000" cy="4261485"/>
            </a:xfrm>
            <a:custGeom>
              <a:avLst/>
              <a:gdLst/>
              <a:ahLst/>
              <a:cxnLst/>
              <a:rect l="l" t="t" r="r" b="b"/>
              <a:pathLst>
                <a:path w="9144000" h="4261485">
                  <a:moveTo>
                    <a:pt x="9144000" y="0"/>
                  </a:moveTo>
                  <a:lnTo>
                    <a:pt x="0" y="0"/>
                  </a:lnTo>
                  <a:lnTo>
                    <a:pt x="0" y="4261102"/>
                  </a:lnTo>
                  <a:lnTo>
                    <a:pt x="9144000" y="4261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62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800">
                <a:solidFill>
                  <a:srgbClr val="666666"/>
                </a:solidFill>
              </a:rPr>
              <a:t>Nachbereitung</a:t>
            </a:r>
            <a:r>
              <a:rPr dirty="0" sz="1800" spc="-50">
                <a:solidFill>
                  <a:srgbClr val="666666"/>
                </a:solidFill>
              </a:rPr>
              <a:t> </a:t>
            </a:r>
            <a:r>
              <a:rPr dirty="0" sz="1800">
                <a:solidFill>
                  <a:srgbClr val="666666"/>
                </a:solidFill>
              </a:rPr>
              <a:t>der</a:t>
            </a:r>
            <a:r>
              <a:rPr dirty="0" sz="1800" spc="-60">
                <a:solidFill>
                  <a:srgbClr val="666666"/>
                </a:solidFill>
              </a:rPr>
              <a:t> </a:t>
            </a:r>
            <a:r>
              <a:rPr dirty="0" sz="1800" spc="-10">
                <a:solidFill>
                  <a:srgbClr val="666666"/>
                </a:solidFill>
              </a:rPr>
              <a:t>Übung:</a:t>
            </a:r>
            <a:endParaRPr sz="1800"/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4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zweiten</a:t>
            </a:r>
            <a:r>
              <a:rPr dirty="0" sz="1800" spc="-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Runde</a:t>
            </a:r>
            <a:r>
              <a:rPr dirty="0" sz="18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800" spc="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6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Moderatpr:innen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gebeten,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in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Gruppen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diskutieren,</a:t>
            </a:r>
            <a:r>
              <a:rPr dirty="0" sz="18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ob</a:t>
            </a:r>
            <a:r>
              <a:rPr dirty="0" sz="18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Grundlage</a:t>
            </a:r>
            <a:r>
              <a:rPr dirty="0" sz="18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Faktoren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in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Mindmap</a:t>
            </a:r>
            <a:r>
              <a:rPr dirty="0" sz="18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Lage</a:t>
            </a:r>
            <a:r>
              <a:rPr dirty="0" sz="18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fühlen,</a:t>
            </a:r>
            <a:r>
              <a:rPr dirty="0" sz="18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8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Kund:innen</a:t>
            </a:r>
            <a:r>
              <a:rPr dirty="0" sz="1800" spc="-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666666"/>
                </a:solidFill>
                <a:latin typeface="Arial"/>
                <a:cs typeface="Arial"/>
              </a:rPr>
              <a:t>Nutzung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Medien</a:t>
            </a:r>
            <a:r>
              <a:rPr dirty="0" sz="1800" spc="-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666666"/>
                </a:solidFill>
                <a:latin typeface="Arial"/>
                <a:cs typeface="Arial"/>
              </a:rPr>
              <a:t>unterstützen.</a:t>
            </a:r>
            <a:endParaRPr sz="1800">
              <a:latin typeface="Arial"/>
              <a:cs typeface="Arial"/>
            </a:endParaRPr>
          </a:p>
          <a:p>
            <a:pPr marL="12700" marR="4224655">
              <a:lnSpc>
                <a:spcPct val="123900"/>
              </a:lnSpc>
              <a:spcBef>
                <a:spcPts val="1650"/>
              </a:spcBef>
            </a:pPr>
            <a:r>
              <a:rPr dirty="0" u="sng" sz="18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 b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0415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Jamboard/Padlet:</a:t>
            </a:r>
            <a:r>
              <a:rPr dirty="0" spc="-35"/>
              <a:t> </a:t>
            </a:r>
            <a:r>
              <a:rPr dirty="0" spc="-220"/>
              <a:t>Erstellen</a:t>
            </a:r>
            <a:r>
              <a:rPr dirty="0" spc="-70"/>
              <a:t> </a:t>
            </a:r>
            <a:r>
              <a:rPr dirty="0" spc="-200"/>
              <a:t>einer</a:t>
            </a:r>
            <a:r>
              <a:rPr dirty="0" spc="-85"/>
              <a:t> </a:t>
            </a:r>
            <a:r>
              <a:rPr dirty="0" spc="-229"/>
              <a:t>digitalen</a:t>
            </a:r>
            <a:r>
              <a:rPr dirty="0" spc="-60"/>
              <a:t> </a:t>
            </a:r>
            <a:r>
              <a:rPr dirty="0" spc="-125"/>
              <a:t>Mind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8963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85"/>
              <a:t> </a:t>
            </a:r>
            <a:r>
              <a:rPr dirty="0" spc="-105"/>
              <a:t>zur</a:t>
            </a:r>
            <a:r>
              <a:rPr dirty="0" spc="-90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9220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Nachdem</a:t>
            </a:r>
            <a:r>
              <a:rPr dirty="0" sz="1400" spc="1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Mindmap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Brainstorming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abgeschlossen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haben,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reflektieren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Fähigkeit,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Kunden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bei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digitaler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unterstützen.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7257" y="4313631"/>
            <a:ext cx="534479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968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Gefördert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sind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des</a:t>
            </a:r>
            <a:r>
              <a:rPr dirty="0" sz="800">
                <a:latin typeface="Arial"/>
                <a:cs typeface="Arial"/>
              </a:rPr>
              <a:t> Autors/der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unbedingt 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die</a:t>
            </a:r>
            <a:r>
              <a:rPr dirty="0" sz="800">
                <a:latin typeface="Arial"/>
                <a:cs typeface="Arial"/>
              </a:rPr>
              <a:t> Europäische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Bewilligungsbehörde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verantwortlich gemacht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9955" y="1329689"/>
            <a:ext cx="766762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Diese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Lerneinheit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wurde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Rahmen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entwickelt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wird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Unterstützung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Europäischen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finanziert.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Arbeit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Bildungszwecke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bestimmt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steht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Consortium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(mit </a:t>
            </a:r>
            <a:r>
              <a:rPr dirty="0" sz="1200">
                <a:latin typeface="Arial"/>
                <a:cs typeface="Arial"/>
              </a:rPr>
              <a:t>Ausnahme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referenzierten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643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Literaturverzeichnis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25627" y="1180846"/>
            <a:ext cx="5762625" cy="26568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Strategien,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Standards,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Ressourcen,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um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das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Web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für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Menschen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mit</a:t>
            </a:r>
            <a:r>
              <a:rPr dirty="0" sz="1200" spc="-3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Behinderungen</a:t>
            </a:r>
            <a:r>
              <a:rPr dirty="0" sz="12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zugänglich</a:t>
            </a:r>
            <a:r>
              <a:rPr dirty="0" sz="1200" spc="-4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zu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machen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345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https://www.w3.org/WAI/older-users/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867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Strategien,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Standards,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Ressourcen,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um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das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Web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für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Menschen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mit</a:t>
            </a:r>
            <a:r>
              <a:rPr dirty="0" sz="1200" spc="-3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Behinderungen</a:t>
            </a:r>
            <a:r>
              <a:rPr dirty="0" sz="12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zugänglich</a:t>
            </a:r>
            <a:r>
              <a:rPr dirty="0" sz="1200" spc="-4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zu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machen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https://www.w3.org/WAI/fundamentals/accessibility-usability-inclusion/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200">
              <a:latin typeface="Arial"/>
              <a:cs typeface="Arial"/>
            </a:endParaRPr>
          </a:p>
          <a:p>
            <a:pPr marL="12700" marR="204470">
              <a:lnSpc>
                <a:spcPts val="1150"/>
              </a:lnSpc>
            </a:pP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WELTTAG DER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 TELEKOMMUNIKATION</a:t>
            </a:r>
            <a:r>
              <a:rPr dirty="0" sz="1200" spc="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UND</a:t>
            </a:r>
            <a:r>
              <a:rPr dirty="0" sz="1200" spc="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DER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 INFORMATIONSGESELLSCHAFT</a:t>
            </a:r>
            <a:r>
              <a:rPr dirty="0" sz="1200" spc="4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17.</a:t>
            </a:r>
            <a:r>
              <a:rPr dirty="0" sz="1200" spc="-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Carlito"/>
                <a:cs typeface="Carlito"/>
              </a:rPr>
              <a:t>MAI 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2022</a:t>
            </a:r>
            <a:endParaRPr sz="1200">
              <a:latin typeface="Carlito"/>
              <a:cs typeface="Carlito"/>
            </a:endParaRPr>
          </a:p>
          <a:p>
            <a:pPr marL="12700" marR="395605">
              <a:lnSpc>
                <a:spcPts val="1150"/>
              </a:lnSpc>
              <a:spcBef>
                <a:spcPts val="220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https://www.un.org/en/un-chronicle/digital-technologies-can-help-older-persons-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maintain-healthy-productive-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lives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Arial"/>
              <a:cs typeface="Arial"/>
            </a:endParaRPr>
          </a:p>
          <a:p>
            <a:pPr marL="12700" marR="180340">
              <a:lnSpc>
                <a:spcPts val="1150"/>
              </a:lnSpc>
            </a:pP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ITUPublikationen</a:t>
            </a:r>
            <a:r>
              <a:rPr dirty="0" sz="12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International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Telecommunication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 Union</a:t>
            </a:r>
            <a:r>
              <a:rPr dirty="0" sz="1200" spc="5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Altern in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einer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digitalen</a:t>
            </a:r>
            <a:r>
              <a:rPr dirty="0" sz="12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Welt</a:t>
            </a:r>
            <a:r>
              <a:rPr dirty="0" sz="1200" spc="4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Carlito"/>
                <a:cs typeface="Carlito"/>
              </a:rPr>
              <a:t>-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von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gefährdet</a:t>
            </a:r>
            <a:r>
              <a:rPr dirty="0" sz="1200" spc="-3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zu</a:t>
            </a:r>
            <a:r>
              <a:rPr dirty="0" sz="1200" spc="-2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wertvoll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355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https://www.itu.int/dms_pub/itu-d/opb/phcb/D-PHCB-DIG_AGE-2021-PDF-E.pdf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0488" y="798067"/>
            <a:ext cx="6921500" cy="268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800">
              <a:latin typeface="Arial"/>
              <a:cs typeface="Arial"/>
            </a:endParaRPr>
          </a:p>
          <a:p>
            <a:pPr algn="ctr" marR="13970">
              <a:lnSpc>
                <a:spcPct val="100000"/>
              </a:lnSpc>
            </a:pPr>
            <a:r>
              <a:rPr dirty="0" sz="1800" spc="-195">
                <a:solidFill>
                  <a:srgbClr val="FFFFFF"/>
                </a:solidFill>
                <a:latin typeface="Verdana"/>
                <a:cs typeface="Verdana"/>
              </a:rPr>
              <a:t>Unterstützung</a:t>
            </a:r>
            <a:r>
              <a:rPr dirty="0" sz="18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Verdana"/>
                <a:cs typeface="Verdana"/>
              </a:rPr>
              <a:t>Pflegebedürftigen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Verdana"/>
                <a:cs typeface="Verdana"/>
              </a:rPr>
              <a:t>bei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Verdana"/>
                <a:cs typeface="Verdana"/>
              </a:rPr>
              <a:t>Nutzung</a:t>
            </a:r>
            <a:r>
              <a:rPr dirty="0" sz="18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Verdana"/>
                <a:cs typeface="Verdana"/>
              </a:rPr>
              <a:t>digitaler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Verdana"/>
                <a:cs typeface="Verdana"/>
              </a:rPr>
              <a:t>Werkzeuge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8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Expert:innen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Unterstützung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von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Pflegebedürftigen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bei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endParaRPr sz="1800">
              <a:latin typeface="Arial Black"/>
              <a:cs typeface="Arial Black"/>
            </a:endParaRPr>
          </a:p>
          <a:p>
            <a:pPr algn="ctr" marL="5080">
              <a:lnSpc>
                <a:spcPct val="100000"/>
              </a:lnSpc>
            </a:pP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Nutzung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 Black"/>
                <a:cs typeface="Arial Black"/>
              </a:rPr>
              <a:t>digitaler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Werkzeuge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58851" y="255269"/>
            <a:ext cx="4625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Wie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ältere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Menschen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Entscheidungen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über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851" y="498805"/>
            <a:ext cx="450850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5">
                <a:solidFill>
                  <a:srgbClr val="FFC000"/>
                </a:solidFill>
              </a:rPr>
              <a:t>Pflegetechnologien</a:t>
            </a:r>
            <a:r>
              <a:rPr dirty="0" sz="1600" spc="3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einbezogen</a:t>
            </a:r>
            <a:r>
              <a:rPr dirty="0" sz="1600" spc="30">
                <a:solidFill>
                  <a:srgbClr val="FFC000"/>
                </a:solidFill>
              </a:rPr>
              <a:t> </a:t>
            </a:r>
            <a:r>
              <a:rPr dirty="0" sz="1600" spc="-165">
                <a:solidFill>
                  <a:srgbClr val="FFC000"/>
                </a:solidFill>
              </a:rPr>
              <a:t>werden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können</a:t>
            </a:r>
            <a:endParaRPr sz="1600"/>
          </a:p>
        </p:txBody>
      </p:sp>
      <p:sp>
        <p:nvSpPr>
          <p:cNvPr id="7" name="object 7" descr=""/>
          <p:cNvSpPr txBox="1"/>
          <p:nvPr/>
        </p:nvSpPr>
        <p:spPr>
          <a:xfrm>
            <a:off x="389636" y="1921255"/>
            <a:ext cx="5263515" cy="1351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Wie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man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die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richtigen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Technologien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Hilfsmittel für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ältere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pflegebedürftige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Menschen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bewertet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und 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vorschlägt</a:t>
            </a:r>
            <a:endParaRPr sz="1600">
              <a:latin typeface="Arial Black"/>
              <a:cs typeface="Arial Black"/>
            </a:endParaRPr>
          </a:p>
          <a:p>
            <a:pPr marL="507365" indent="-178435">
              <a:lnSpc>
                <a:spcPts val="1070"/>
              </a:lnSpc>
              <a:buClr>
                <a:srgbClr val="000000"/>
              </a:buClr>
              <a:buFont typeface="Arial"/>
              <a:buChar char="•"/>
              <a:tabLst>
                <a:tab pos="507365" algn="l"/>
              </a:tabLst>
            </a:pP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Identifizierung</a:t>
            </a:r>
            <a:r>
              <a:rPr dirty="0" sz="10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von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Schlüsselbereichen</a:t>
            </a:r>
            <a:r>
              <a:rPr dirty="0" sz="1000" spc="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der</a:t>
            </a:r>
            <a:r>
              <a:rPr dirty="0" sz="1000" spc="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Unterstützung</a:t>
            </a:r>
            <a:endParaRPr sz="1000">
              <a:latin typeface="Verdana"/>
              <a:cs typeface="Verdana"/>
            </a:endParaRPr>
          </a:p>
          <a:p>
            <a:pPr marL="50736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07365" algn="l"/>
              </a:tabLst>
            </a:pP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Benutzerfreundliche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Geräte</a:t>
            </a:r>
            <a:r>
              <a:rPr dirty="0" sz="1000" spc="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berücksichtigen</a:t>
            </a:r>
            <a:endParaRPr sz="1000">
              <a:latin typeface="Verdana"/>
              <a:cs typeface="Verdana"/>
            </a:endParaRPr>
          </a:p>
          <a:p>
            <a:pPr marL="507365" indent="-1784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507365" algn="l"/>
              </a:tabLst>
            </a:pP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Gesundheitsüberwachung</a:t>
            </a:r>
            <a:r>
              <a:rPr dirty="0" sz="10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und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Telemedizin</a:t>
            </a:r>
            <a:endParaRPr sz="1000">
              <a:latin typeface="Verdana"/>
              <a:cs typeface="Verdana"/>
            </a:endParaRPr>
          </a:p>
          <a:p>
            <a:pPr marL="507365" indent="-17843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Char char="•"/>
              <a:tabLst>
                <a:tab pos="5073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Fachleute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konsultieren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9636" y="3479672"/>
            <a:ext cx="4848860" cy="1141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der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Lage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sein,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über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Vorteile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und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Herausforderungen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digitaler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Werkzeuge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im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Leben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älterer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Menschen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nachzudenken</a:t>
            </a:r>
            <a:endParaRPr sz="1600">
              <a:latin typeface="Arial Black"/>
              <a:cs typeface="Arial Black"/>
            </a:endParaRPr>
          </a:p>
          <a:p>
            <a:pPr marL="507365" indent="-178435">
              <a:lnSpc>
                <a:spcPct val="100000"/>
              </a:lnSpc>
              <a:spcBef>
                <a:spcPts val="630"/>
              </a:spcBef>
              <a:buClr>
                <a:srgbClr val="000000"/>
              </a:buClr>
              <a:buChar char="•"/>
              <a:tabLst>
                <a:tab pos="5073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endParaRPr sz="1000">
              <a:latin typeface="Arial"/>
              <a:cs typeface="Arial"/>
            </a:endParaRPr>
          </a:p>
          <a:p>
            <a:pPr marL="507365" indent="-1784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5073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Herausforderungen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2574" y="923924"/>
            <a:ext cx="2827655" cy="789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Bedürfnisse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älterer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Menschen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kennen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Führen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0">
                <a:solidFill>
                  <a:srgbClr val="585858"/>
                </a:solidFill>
                <a:latin typeface="Verdana"/>
                <a:cs typeface="Verdana"/>
              </a:rPr>
              <a:t>Sie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eine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offene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Kommunikation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Bilden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und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befähigen</a:t>
            </a:r>
            <a:endParaRPr sz="1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demonstrieren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Datenschutz-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Sicherheitsbedenken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ansprechen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28130" y="2135251"/>
            <a:ext cx="26035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marR="5080" indent="-325120">
              <a:lnSpc>
                <a:spcPct val="100000"/>
              </a:lnSpc>
              <a:spcBef>
                <a:spcPts val="100"/>
              </a:spcBef>
            </a:pP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INHALTSVER </a:t>
            </a: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ZEICHNIS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0" y="1071372"/>
                  </a:moveTo>
                  <a:lnTo>
                    <a:pt x="9144000" y="107137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7137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71372"/>
              <a:ext cx="9144000" cy="4072254"/>
            </a:xfrm>
            <a:custGeom>
              <a:avLst/>
              <a:gdLst/>
              <a:ahLst/>
              <a:cxnLst/>
              <a:rect l="l" t="t" r="r" b="b"/>
              <a:pathLst>
                <a:path w="9144000" h="4072254">
                  <a:moveTo>
                    <a:pt x="9144000" y="0"/>
                  </a:moveTo>
                  <a:lnTo>
                    <a:pt x="0" y="0"/>
                  </a:lnTo>
                  <a:lnTo>
                    <a:pt x="0" y="4072126"/>
                  </a:lnTo>
                  <a:lnTo>
                    <a:pt x="9144000" y="407212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87928" y="1095952"/>
            <a:ext cx="4958080" cy="3808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Vermittlung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Umgangs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deren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Lernvoraussetzungen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berücksichtigt</a:t>
            </a:r>
            <a:r>
              <a:rPr dirty="0" sz="1800" spc="-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werden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Integration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erreichen.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gibt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5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wichtige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Aspekte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beachten:</a:t>
            </a:r>
            <a:endParaRPr sz="18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815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65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Aktives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Zuhören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75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Positives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65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Einfühlsamer</a:t>
            </a:r>
            <a:r>
              <a:rPr dirty="0" sz="1600" spc="-1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Ansatz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7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Geduld/Geschwindigkeit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66116"/>
            <a:ext cx="6162040" cy="7943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/>
              <a:t>Wie</a:t>
            </a:r>
            <a:r>
              <a:rPr dirty="0" sz="1800" spc="-85"/>
              <a:t> </a:t>
            </a:r>
            <a:r>
              <a:rPr dirty="0" sz="1800" spc="-200"/>
              <a:t>kann</a:t>
            </a:r>
            <a:r>
              <a:rPr dirty="0" sz="1800" spc="-95"/>
              <a:t> </a:t>
            </a:r>
            <a:r>
              <a:rPr dirty="0" sz="1800" spc="-170"/>
              <a:t>man</a:t>
            </a:r>
            <a:r>
              <a:rPr dirty="0" sz="1800" spc="-90"/>
              <a:t> </a:t>
            </a:r>
            <a:r>
              <a:rPr dirty="0" sz="1800" spc="-145"/>
              <a:t>ältere</a:t>
            </a:r>
            <a:r>
              <a:rPr dirty="0" sz="1800" spc="-110"/>
              <a:t> </a:t>
            </a:r>
            <a:r>
              <a:rPr dirty="0" sz="1800" spc="-210"/>
              <a:t>Menschen</a:t>
            </a:r>
            <a:r>
              <a:rPr dirty="0" sz="1800" spc="-95"/>
              <a:t> </a:t>
            </a:r>
            <a:r>
              <a:rPr dirty="0" sz="1800" spc="-170"/>
              <a:t>bei</a:t>
            </a:r>
            <a:r>
              <a:rPr dirty="0" sz="1800" spc="-85"/>
              <a:t> </a:t>
            </a:r>
            <a:r>
              <a:rPr dirty="0" sz="1800" spc="-130"/>
              <a:t>der</a:t>
            </a:r>
            <a:r>
              <a:rPr dirty="0" sz="1800" spc="-80"/>
              <a:t> </a:t>
            </a:r>
            <a:r>
              <a:rPr dirty="0" sz="1800" spc="-130"/>
              <a:t>Nutzung</a:t>
            </a:r>
            <a:r>
              <a:rPr dirty="0" sz="1800" spc="-70"/>
              <a:t> </a:t>
            </a:r>
            <a:r>
              <a:rPr dirty="0" sz="1800" spc="-125"/>
              <a:t>digitaler </a:t>
            </a:r>
            <a:r>
              <a:rPr dirty="0" sz="1800" spc="-114"/>
              <a:t>Werkzeuge</a:t>
            </a:r>
            <a:r>
              <a:rPr dirty="0" sz="1800" spc="-90"/>
              <a:t> </a:t>
            </a:r>
            <a:r>
              <a:rPr dirty="0" sz="1800" spc="-170"/>
              <a:t>und</a:t>
            </a:r>
            <a:r>
              <a:rPr dirty="0" sz="1800" spc="-50"/>
              <a:t> </a:t>
            </a:r>
            <a:r>
              <a:rPr dirty="0" sz="1800" spc="-165"/>
              <a:t>Technologien</a:t>
            </a:r>
            <a:r>
              <a:rPr dirty="0" sz="1800" spc="-70"/>
              <a:t> </a:t>
            </a:r>
            <a:r>
              <a:rPr dirty="0" sz="1800" spc="-55"/>
              <a:t>unterstützen</a:t>
            </a:r>
            <a:endParaRPr sz="18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587" y="1423416"/>
            <a:ext cx="2808732" cy="199796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127760"/>
            </a:xfrm>
            <a:custGeom>
              <a:avLst/>
              <a:gdLst/>
              <a:ahLst/>
              <a:cxnLst/>
              <a:rect l="l" t="t" r="r" b="b"/>
              <a:pathLst>
                <a:path w="9144000" h="1127760">
                  <a:moveTo>
                    <a:pt x="0" y="1127760"/>
                  </a:moveTo>
                  <a:lnTo>
                    <a:pt x="9144000" y="112776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2776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127759"/>
              <a:ext cx="9144000" cy="4015740"/>
            </a:xfrm>
            <a:custGeom>
              <a:avLst/>
              <a:gdLst/>
              <a:ahLst/>
              <a:cxnLst/>
              <a:rect l="l" t="t" r="r" b="b"/>
              <a:pathLst>
                <a:path w="9144000" h="4015740">
                  <a:moveTo>
                    <a:pt x="9144000" y="0"/>
                  </a:moveTo>
                  <a:lnTo>
                    <a:pt x="0" y="0"/>
                  </a:lnTo>
                  <a:lnTo>
                    <a:pt x="0" y="4015740"/>
                  </a:lnTo>
                  <a:lnTo>
                    <a:pt x="9144000" y="40157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140" y="220725"/>
            <a:ext cx="6493510" cy="7004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0"/>
              <a:t>Einbindung</a:t>
            </a:r>
            <a:r>
              <a:rPr dirty="0" sz="2200" spc="-60"/>
              <a:t> </a:t>
            </a:r>
            <a:r>
              <a:rPr dirty="0" sz="2200" spc="-285"/>
              <a:t>des</a:t>
            </a:r>
            <a:r>
              <a:rPr dirty="0" sz="2200" spc="-70"/>
              <a:t> </a:t>
            </a:r>
            <a:r>
              <a:rPr dirty="0" sz="2200" spc="-195"/>
              <a:t>Einzelnen</a:t>
            </a:r>
            <a:r>
              <a:rPr dirty="0" sz="2200" spc="-55"/>
              <a:t> </a:t>
            </a:r>
            <a:r>
              <a:rPr dirty="0" sz="2200" spc="-165"/>
              <a:t>in</a:t>
            </a:r>
            <a:r>
              <a:rPr dirty="0" sz="2200" spc="-70"/>
              <a:t> </a:t>
            </a:r>
            <a:r>
              <a:rPr dirty="0" sz="2200" spc="-229"/>
              <a:t>Entscheidungen</a:t>
            </a:r>
            <a:r>
              <a:rPr dirty="0" sz="2200" spc="-55"/>
              <a:t> </a:t>
            </a:r>
            <a:r>
              <a:rPr dirty="0" sz="2200" spc="-70"/>
              <a:t>über</a:t>
            </a:r>
            <a:endParaRPr sz="22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200" spc="-155"/>
              <a:t>Pflegetechnologien</a:t>
            </a:r>
            <a:endParaRPr sz="2200"/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1350" rIns="0" bIns="0" rtlCol="0" vert="horz">
            <a:spAutoFit/>
          </a:bodyPr>
          <a:lstStyle/>
          <a:p>
            <a:pPr marL="4953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Wie</a:t>
            </a:r>
            <a:r>
              <a:rPr dirty="0" spc="-35"/>
              <a:t> </a:t>
            </a:r>
            <a:r>
              <a:rPr dirty="0"/>
              <a:t>können</a:t>
            </a:r>
            <a:r>
              <a:rPr dirty="0" spc="-50"/>
              <a:t> </a:t>
            </a:r>
            <a:r>
              <a:rPr dirty="0"/>
              <a:t>ältere</a:t>
            </a:r>
            <a:r>
              <a:rPr dirty="0" spc="-30"/>
              <a:t> </a:t>
            </a:r>
            <a:r>
              <a:rPr dirty="0"/>
              <a:t>Menschen</a:t>
            </a:r>
            <a:r>
              <a:rPr dirty="0" spc="-30"/>
              <a:t> </a:t>
            </a:r>
            <a:r>
              <a:rPr dirty="0" spc="-25"/>
              <a:t>in </a:t>
            </a:r>
            <a:r>
              <a:rPr dirty="0"/>
              <a:t>Entscheidungen</a:t>
            </a:r>
            <a:r>
              <a:rPr dirty="0" spc="-20"/>
              <a:t> über </a:t>
            </a:r>
            <a:r>
              <a:rPr dirty="0"/>
              <a:t>Pflegetechnologien</a:t>
            </a:r>
            <a:r>
              <a:rPr dirty="0" spc="-40"/>
              <a:t> </a:t>
            </a:r>
            <a:r>
              <a:rPr dirty="0" spc="-10"/>
              <a:t>einbezogen werden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626860" y="1459102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4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3" y="1522388"/>
                  </a:lnTo>
                  <a:lnTo>
                    <a:pt x="1179963" y="1560810"/>
                  </a:lnTo>
                  <a:lnTo>
                    <a:pt x="1140963" y="1598500"/>
                  </a:lnTo>
                  <a:lnTo>
                    <a:pt x="1104963" y="1635460"/>
                  </a:lnTo>
                  <a:lnTo>
                    <a:pt x="1071963" y="1671690"/>
                  </a:lnTo>
                  <a:lnTo>
                    <a:pt x="1041964" y="1707189"/>
                  </a:lnTo>
                  <a:lnTo>
                    <a:pt x="1014967" y="1741958"/>
                  </a:lnTo>
                  <a:lnTo>
                    <a:pt x="990972" y="1775996"/>
                  </a:lnTo>
                  <a:lnTo>
                    <a:pt x="969980" y="1809303"/>
                  </a:lnTo>
                  <a:lnTo>
                    <a:pt x="932923" y="1882450"/>
                  </a:lnTo>
                  <a:lnTo>
                    <a:pt x="916101" y="1925420"/>
                  </a:lnTo>
                  <a:lnTo>
                    <a:pt x="901525" y="1970790"/>
                  </a:lnTo>
                  <a:lnTo>
                    <a:pt x="889195" y="2018563"/>
                  </a:lnTo>
                  <a:lnTo>
                    <a:pt x="879109" y="2068738"/>
                  </a:lnTo>
                  <a:lnTo>
                    <a:pt x="871267" y="2121318"/>
                  </a:lnTo>
                  <a:lnTo>
                    <a:pt x="865666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73" y="2371663"/>
                  </a:lnTo>
                  <a:lnTo>
                    <a:pt x="1429612" y="2307909"/>
                  </a:lnTo>
                  <a:lnTo>
                    <a:pt x="1433672" y="2250571"/>
                  </a:lnTo>
                  <a:lnTo>
                    <a:pt x="1439850" y="2199653"/>
                  </a:lnTo>
                  <a:lnTo>
                    <a:pt x="1448140" y="2155160"/>
                  </a:lnTo>
                  <a:lnTo>
                    <a:pt x="1458538" y="2117097"/>
                  </a:lnTo>
                  <a:lnTo>
                    <a:pt x="1487696" y="2055687"/>
                  </a:lnTo>
                  <a:lnTo>
                    <a:pt x="1510450" y="2023281"/>
                  </a:lnTo>
                  <a:lnTo>
                    <a:pt x="1539304" y="1988252"/>
                  </a:lnTo>
                  <a:lnTo>
                    <a:pt x="1574261" y="1950601"/>
                  </a:lnTo>
                  <a:lnTo>
                    <a:pt x="1615322" y="1910331"/>
                  </a:lnTo>
                  <a:lnTo>
                    <a:pt x="1662491" y="1867443"/>
                  </a:lnTo>
                  <a:lnTo>
                    <a:pt x="1715770" y="1821942"/>
                  </a:lnTo>
                  <a:lnTo>
                    <a:pt x="1768796" y="1777390"/>
                  </a:lnTo>
                  <a:lnTo>
                    <a:pt x="1819129" y="1734195"/>
                  </a:lnTo>
                  <a:lnTo>
                    <a:pt x="1866765" y="1692357"/>
                  </a:lnTo>
                  <a:lnTo>
                    <a:pt x="1911706" y="1651876"/>
                  </a:lnTo>
                  <a:lnTo>
                    <a:pt x="1953951" y="1612751"/>
                  </a:lnTo>
                  <a:lnTo>
                    <a:pt x="1993499" y="1574984"/>
                  </a:lnTo>
                  <a:lnTo>
                    <a:pt x="2030349" y="1538573"/>
                  </a:lnTo>
                  <a:lnTo>
                    <a:pt x="2064500" y="1503519"/>
                  </a:lnTo>
                  <a:lnTo>
                    <a:pt x="2095954" y="1469822"/>
                  </a:lnTo>
                  <a:lnTo>
                    <a:pt x="2124708" y="1437481"/>
                  </a:lnTo>
                  <a:lnTo>
                    <a:pt x="2150762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7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98"/>
                  </a:lnTo>
                  <a:lnTo>
                    <a:pt x="263782" y="347795"/>
                  </a:lnTo>
                  <a:lnTo>
                    <a:pt x="230275" y="384725"/>
                  </a:lnTo>
                  <a:lnTo>
                    <a:pt x="199024" y="422586"/>
                  </a:lnTo>
                  <a:lnTo>
                    <a:pt x="170030" y="461380"/>
                  </a:lnTo>
                  <a:lnTo>
                    <a:pt x="143291" y="501107"/>
                  </a:lnTo>
                  <a:lnTo>
                    <a:pt x="118809" y="541766"/>
                  </a:lnTo>
                  <a:lnTo>
                    <a:pt x="96583" y="583358"/>
                  </a:lnTo>
                  <a:lnTo>
                    <a:pt x="76613" y="625884"/>
                  </a:lnTo>
                  <a:lnTo>
                    <a:pt x="58900" y="669342"/>
                  </a:lnTo>
                  <a:lnTo>
                    <a:pt x="43442" y="713735"/>
                  </a:lnTo>
                  <a:lnTo>
                    <a:pt x="30241" y="759061"/>
                  </a:lnTo>
                  <a:lnTo>
                    <a:pt x="19297" y="805321"/>
                  </a:lnTo>
                  <a:lnTo>
                    <a:pt x="10608" y="852515"/>
                  </a:lnTo>
                  <a:lnTo>
                    <a:pt x="4176" y="900643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79" y="249784"/>
                  </a:lnTo>
                  <a:lnTo>
                    <a:pt x="1939290" y="221262"/>
                  </a:lnTo>
                  <a:lnTo>
                    <a:pt x="1900745" y="194468"/>
                  </a:lnTo>
                  <a:lnTo>
                    <a:pt x="1860846" y="169403"/>
                  </a:lnTo>
                  <a:lnTo>
                    <a:pt x="1819592" y="146067"/>
                  </a:lnTo>
                  <a:lnTo>
                    <a:pt x="1776984" y="124460"/>
                  </a:lnTo>
                  <a:lnTo>
                    <a:pt x="1733020" y="104580"/>
                  </a:lnTo>
                  <a:lnTo>
                    <a:pt x="1687702" y="86430"/>
                  </a:lnTo>
                  <a:lnTo>
                    <a:pt x="1641030" y="70008"/>
                  </a:lnTo>
                  <a:lnTo>
                    <a:pt x="1593003" y="55315"/>
                  </a:lnTo>
                  <a:lnTo>
                    <a:pt x="1543621" y="42350"/>
                  </a:lnTo>
                  <a:lnTo>
                    <a:pt x="1492885" y="31114"/>
                  </a:lnTo>
                  <a:lnTo>
                    <a:pt x="1440793" y="21607"/>
                  </a:lnTo>
                  <a:lnTo>
                    <a:pt x="1387348" y="13828"/>
                  </a:lnTo>
                  <a:lnTo>
                    <a:pt x="1332547" y="7778"/>
                  </a:lnTo>
                  <a:lnTo>
                    <a:pt x="1276392" y="3457"/>
                  </a:lnTo>
                  <a:lnTo>
                    <a:pt x="121888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519" y="2656573"/>
                  </a:moveTo>
                  <a:lnTo>
                    <a:pt x="863346" y="2656573"/>
                  </a:lnTo>
                  <a:lnTo>
                    <a:pt x="863346" y="3278657"/>
                  </a:lnTo>
                  <a:lnTo>
                    <a:pt x="1485519" y="3278657"/>
                  </a:lnTo>
                  <a:lnTo>
                    <a:pt x="1485519" y="265657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355" y="1101090"/>
            <a:ext cx="5257800" cy="2707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Brainstorming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Fragen: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kommt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Ihnen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Sinn,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wenn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an: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47015" indent="-234315">
              <a:lnSpc>
                <a:spcPct val="100000"/>
              </a:lnSpc>
              <a:buClr>
                <a:srgbClr val="000000"/>
              </a:buClr>
              <a:buSzPct val="75000"/>
              <a:buFont typeface="Noto Sans Symbols2"/>
              <a:buChar char="⮚"/>
              <a:tabLst>
                <a:tab pos="24701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ältere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Entscheidungen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über</a:t>
            </a:r>
            <a:endParaRPr sz="16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Pflegetechnologien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einbezogen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werden?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buClr>
                <a:srgbClr val="000000"/>
              </a:buClr>
              <a:buSzPct val="75000"/>
              <a:buFont typeface="Noto Sans Symbols2"/>
              <a:buChar char="⮚"/>
              <a:tabLst>
                <a:tab pos="1905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richtigen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Hilfsmittel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Werkzeuge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ältere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pflegebedürftige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12700" marR="216535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Tauschen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Gedanken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Ideen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einem gemeinsamen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Jamboard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Padlet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aus.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5355" y="4093233"/>
            <a:ext cx="2315845" cy="55689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643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BRAINSTORM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5979" y="915924"/>
            <a:ext cx="3011424" cy="316839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103630"/>
            </a:xfrm>
            <a:custGeom>
              <a:avLst/>
              <a:gdLst/>
              <a:ahLst/>
              <a:cxnLst/>
              <a:rect l="l" t="t" r="r" b="b"/>
              <a:pathLst>
                <a:path w="9144000" h="1103630">
                  <a:moveTo>
                    <a:pt x="0" y="1103376"/>
                  </a:moveTo>
                  <a:lnTo>
                    <a:pt x="9144000" y="11033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033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103375"/>
              <a:ext cx="9144000" cy="4040504"/>
            </a:xfrm>
            <a:custGeom>
              <a:avLst/>
              <a:gdLst/>
              <a:ahLst/>
              <a:cxnLst/>
              <a:rect l="l" t="t" r="r" b="b"/>
              <a:pathLst>
                <a:path w="9144000" h="4040504">
                  <a:moveTo>
                    <a:pt x="9144000" y="0"/>
                  </a:moveTo>
                  <a:lnTo>
                    <a:pt x="0" y="0"/>
                  </a:lnTo>
                  <a:lnTo>
                    <a:pt x="0" y="4040124"/>
                  </a:lnTo>
                  <a:lnTo>
                    <a:pt x="9144000" y="40401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239392"/>
            <a:ext cx="5358765" cy="3383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Einbeziehung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Entscheidungen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Auswahl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Pflegetechnologien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5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entscheidender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Bedeutung,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sicherzustellen,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die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Präferenzen entsprechen.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1600">
              <a:latin typeface="Arial"/>
              <a:cs typeface="Arial"/>
            </a:endParaRPr>
          </a:p>
          <a:p>
            <a:pPr marL="12700" marR="45085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6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Folgenden</a:t>
            </a:r>
            <a:r>
              <a:rPr dirty="0" sz="16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finden</a:t>
            </a:r>
            <a:r>
              <a:rPr dirty="0" sz="16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einige</a:t>
            </a:r>
            <a:r>
              <a:rPr dirty="0" sz="16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Strategien</a:t>
            </a:r>
            <a:r>
              <a:rPr dirty="0" sz="1600" spc="-25" b="1">
                <a:solidFill>
                  <a:srgbClr val="666666"/>
                </a:solidFill>
                <a:latin typeface="Arial"/>
                <a:cs typeface="Arial"/>
              </a:rPr>
              <a:t> zur 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Einbeziehung</a:t>
            </a:r>
            <a:r>
              <a:rPr dirty="0" sz="16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6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diesen</a:t>
            </a:r>
            <a:r>
              <a:rPr dirty="0" sz="16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Prozess: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kennen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Führen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offene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Bilden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befähigen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demonstrieren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Datenschutz-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Sicherheitsbedenken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ansprechen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64972"/>
            <a:ext cx="5712460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Wie</a:t>
            </a:r>
            <a:r>
              <a:rPr dirty="0" sz="1800" spc="-90"/>
              <a:t> </a:t>
            </a:r>
            <a:r>
              <a:rPr dirty="0" sz="1800" spc="-175"/>
              <a:t>können</a:t>
            </a:r>
            <a:r>
              <a:rPr dirty="0" sz="1800" spc="-80"/>
              <a:t> </a:t>
            </a:r>
            <a:r>
              <a:rPr dirty="0" sz="1800" spc="-145"/>
              <a:t>ältere</a:t>
            </a:r>
            <a:r>
              <a:rPr dirty="0" sz="1800" spc="-114"/>
              <a:t> </a:t>
            </a:r>
            <a:r>
              <a:rPr dirty="0" sz="1800" spc="-210"/>
              <a:t>Menschen</a:t>
            </a:r>
            <a:r>
              <a:rPr dirty="0" sz="1800" spc="-100"/>
              <a:t> </a:t>
            </a:r>
            <a:r>
              <a:rPr dirty="0" sz="1800" spc="-135"/>
              <a:t>in</a:t>
            </a:r>
            <a:r>
              <a:rPr dirty="0" sz="1800" spc="-90"/>
              <a:t> </a:t>
            </a:r>
            <a:r>
              <a:rPr dirty="0" sz="1800" spc="-195"/>
              <a:t>Entscheidungen</a:t>
            </a:r>
            <a:r>
              <a:rPr dirty="0" sz="1800" spc="-95"/>
              <a:t> </a:t>
            </a:r>
            <a:r>
              <a:rPr dirty="0" sz="1800" spc="-60"/>
              <a:t>über</a:t>
            </a:r>
            <a:endParaRPr sz="18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-175"/>
              <a:t>Pflegetechnologien</a:t>
            </a:r>
            <a:r>
              <a:rPr dirty="0" sz="1800" spc="-60"/>
              <a:t> </a:t>
            </a:r>
            <a:r>
              <a:rPr dirty="0" sz="1800" spc="-175"/>
              <a:t>einbezogen</a:t>
            </a:r>
            <a:r>
              <a:rPr dirty="0" sz="1800" spc="-35"/>
              <a:t> </a:t>
            </a:r>
            <a:r>
              <a:rPr dirty="0" sz="1800" spc="-55"/>
              <a:t>werden?</a:t>
            </a:r>
            <a:endParaRPr sz="18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712976"/>
            <a:ext cx="3130295" cy="227685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57854" y="1078509"/>
            <a:ext cx="5779135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7995">
              <a:lnSpc>
                <a:spcPct val="150000"/>
              </a:lnSpc>
              <a:spcBef>
                <a:spcPts val="100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Einbeziehung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älterer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Menschen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Entscheidungen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über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Pflegetechnologien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Nachdenken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Vorteile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Herausforderungen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ältere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erfordert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durchdachten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integrativen Ansatz.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Indem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Menschen konzentrieren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ihn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 die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Entscheidungsfindung einbeziehen,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sicherstellen,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Pflegetechnologien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nur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seine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geeignet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sind,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sondern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seine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Lebensqualität</a:t>
            </a:r>
            <a:r>
              <a:rPr dirty="0" sz="16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insgesamt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verbessern.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Die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Bedürfnisse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älterer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Menschen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kennen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5" y="1732788"/>
            <a:ext cx="2828544" cy="200863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8810" y="1771842"/>
            <a:ext cx="1188427" cy="206744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042543"/>
            <a:ext cx="614553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605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Beginnen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damit,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sich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mit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Bedürfnissen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der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älteren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Person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vertraut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machen.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einfacher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Dialog,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erkundet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werden,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wird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viele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Fragen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klären.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Verstehen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spezifischen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gesundheitlichen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Bedingungen,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Tagesablauf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Herausforderungen,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konfrontiert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sind,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sicherzustellen,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ihre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abgedeckt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sind.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Die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Bedürfnisse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älterer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Menschen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kennen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77012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5895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Fördern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offene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transparente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mit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älteren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Menschen,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bestmöglich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Entdeckung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Klärung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unterstützen.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Ermutigen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Gedanken,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Bedenken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Vorlieben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Bezug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Pflegetechnologien mitzuteilen.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Offene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betreiben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6776" y="1517903"/>
            <a:ext cx="3496055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13231"/>
            <a:ext cx="4764405" cy="2416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4635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Bereitstellung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Informationen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verfügbare Pflegetechnologien,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Erläuterung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Vorteile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möglichen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Auswirkungen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tägliche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Leben.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Befähigen</a:t>
            </a:r>
            <a:r>
              <a:rPr dirty="0" sz="16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6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ältere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Menschen,</a:t>
            </a:r>
            <a:r>
              <a:rPr dirty="0" sz="16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Entscheidungen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über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Technologien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oder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Anwendungen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Grundlage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spezifischen</a:t>
            </a:r>
            <a:r>
              <a:rPr dirty="0" sz="16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6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treffen.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4097832"/>
            <a:ext cx="463169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Hinweis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2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Modulen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3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spezifische</a:t>
            </a:r>
            <a:r>
              <a:rPr dirty="0" sz="12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Tools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Anwendungen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näher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erläutert.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Aufklären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befähigen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7632" y="1130808"/>
            <a:ext cx="3454908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9468" y="1286382"/>
            <a:ext cx="766000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Wenn</a:t>
            </a:r>
            <a:r>
              <a:rPr dirty="0" sz="1800" spc="16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möglich,</a:t>
            </a:r>
            <a:r>
              <a:rPr dirty="0" sz="1800" spc="16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organisieren</a:t>
            </a:r>
            <a:r>
              <a:rPr dirty="0" sz="1800" spc="170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49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Vorführungen</a:t>
            </a:r>
            <a:r>
              <a:rPr dirty="0" sz="1800" spc="16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verschiedener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Pflegetechnologien.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Ermöglichen</a:t>
            </a:r>
            <a:r>
              <a:rPr dirty="0" sz="1800" spc="19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1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19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1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1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Menschen,</a:t>
            </a:r>
            <a:r>
              <a:rPr dirty="0" sz="1800" spc="2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1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800" spc="14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14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interagieren</a:t>
            </a:r>
            <a:r>
              <a:rPr dirty="0" sz="1800" spc="145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135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14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15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800" spc="145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praktischen</a:t>
            </a:r>
            <a:r>
              <a:rPr dirty="0" sz="1800" spc="14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Versuch auszuprobieren.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Dieser</a:t>
            </a:r>
            <a:r>
              <a:rPr dirty="0" sz="1800" spc="3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praktische</a:t>
            </a:r>
            <a:r>
              <a:rPr dirty="0" sz="1800" spc="3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Ansatz</a:t>
            </a:r>
            <a:r>
              <a:rPr dirty="0" sz="1800" spc="3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3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3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3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3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helfen,</a:t>
            </a:r>
            <a:r>
              <a:rPr dirty="0" sz="1800" spc="3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besser</a:t>
            </a:r>
            <a:r>
              <a:rPr dirty="0" sz="1800" spc="3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verstehen,</a:t>
            </a:r>
            <a:r>
              <a:rPr dirty="0" sz="1800" spc="55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55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5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800" spc="5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funktionieren</a:t>
            </a:r>
            <a:r>
              <a:rPr dirty="0" sz="1800" spc="55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6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5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5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5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ihnen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profitieren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Technologien</a:t>
            </a:r>
            <a:r>
              <a:rPr dirty="0" spc="-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demonstrieren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12316"/>
            <a:ext cx="7640320" cy="104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Bedenken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hinsichtlich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Datenschutzes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Sicherheit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Zusammenhang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mit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2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600" spc="2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2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Pflegetechnologien</a:t>
            </a:r>
            <a:r>
              <a:rPr dirty="0" sz="1600" spc="2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ausräumen.</a:t>
            </a:r>
            <a:r>
              <a:rPr dirty="0" sz="1600" spc="2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Stellen</a:t>
            </a:r>
            <a:r>
              <a:rPr dirty="0" sz="16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600" spc="2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sicher,</a:t>
            </a:r>
            <a:r>
              <a:rPr dirty="0" sz="16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dass</a:t>
            </a:r>
            <a:r>
              <a:rPr dirty="0" sz="16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ältere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Menschen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sich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sicher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fühlen,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dass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ihre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persönlichen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Daten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geschützt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sind.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2776219"/>
            <a:ext cx="26244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3460" algn="l"/>
                <a:tab pos="1532255" algn="l"/>
                <a:tab pos="2329180" algn="l"/>
              </a:tabLst>
            </a:pP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Beispiel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Kundin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hat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65170" y="2776219"/>
            <a:ext cx="35972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7845" algn="l"/>
                <a:tab pos="1335405" algn="l"/>
                <a:tab pos="1908175" algn="l"/>
                <a:tab pos="2345690" algn="l"/>
              </a:tabLst>
            </a:pP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gerade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Möglichkeiten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32421" y="2678074"/>
            <a:ext cx="121031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9850">
              <a:lnSpc>
                <a:spcPct val="140000"/>
              </a:lnSpc>
              <a:spcBef>
                <a:spcPts val="100"/>
              </a:spcBef>
              <a:tabLst>
                <a:tab pos="542925" algn="l"/>
              </a:tabLst>
            </a:pP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4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Online-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sein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Online-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3019902"/>
            <a:ext cx="6299200" cy="70802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2032000" algn="l"/>
                <a:tab pos="3094355" algn="l"/>
                <a:tab pos="3453765" algn="l"/>
                <a:tab pos="4053204" algn="l"/>
                <a:tab pos="4504055" algn="l"/>
                <a:tab pos="4942840" algn="l"/>
                <a:tab pos="5563235" algn="l"/>
                <a:tab pos="6002655" algn="l"/>
              </a:tabLst>
            </a:pP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Patienteninformation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informiert.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bittet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Hilfe,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auf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Patientenjournal</a:t>
            </a:r>
            <a:r>
              <a:rPr dirty="0" sz="16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zuzugreifen</a:t>
            </a:r>
            <a:r>
              <a:rPr dirty="0" sz="1600" spc="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6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Scan-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Ergebnis</a:t>
            </a:r>
            <a:r>
              <a:rPr dirty="0" sz="16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lesen.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62733" y="4270044"/>
            <a:ext cx="4517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Was</a:t>
            </a:r>
            <a:r>
              <a:rPr dirty="0" sz="16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müssen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dieser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Situation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beachten?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591185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260">
                <a:solidFill>
                  <a:srgbClr val="379C73"/>
                </a:solidFill>
              </a:rPr>
              <a:t>Berücksichtigung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von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Datenschutz-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und </a:t>
            </a:r>
            <a:r>
              <a:rPr dirty="0" spc="-195">
                <a:solidFill>
                  <a:srgbClr val="379C73"/>
                </a:solidFill>
              </a:rPr>
              <a:t>Sicherheitsbedenken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107696"/>
            <a:ext cx="813117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15">
                <a:solidFill>
                  <a:srgbClr val="FFFFFF"/>
                </a:solidFill>
                <a:latin typeface="Arial Black"/>
                <a:cs typeface="Arial Black"/>
              </a:rPr>
              <a:t>Bewertung</a:t>
            </a:r>
            <a:r>
              <a:rPr dirty="0" sz="22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00">
                <a:solidFill>
                  <a:srgbClr val="FFFFFF"/>
                </a:solidFill>
                <a:latin typeface="Arial Black"/>
                <a:cs typeface="Arial Black"/>
              </a:rPr>
              <a:t>und</a:t>
            </a:r>
            <a:r>
              <a:rPr dirty="0" sz="22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25">
                <a:solidFill>
                  <a:srgbClr val="FFFFFF"/>
                </a:solidFill>
                <a:latin typeface="Arial Black"/>
                <a:cs typeface="Arial Black"/>
              </a:rPr>
              <a:t>Vorschläge</a:t>
            </a:r>
            <a:r>
              <a:rPr dirty="0" sz="2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30">
                <a:solidFill>
                  <a:srgbClr val="FFFFFF"/>
                </a:solidFill>
                <a:latin typeface="Arial Black"/>
                <a:cs typeface="Arial Black"/>
              </a:rPr>
              <a:t>für</a:t>
            </a:r>
            <a:r>
              <a:rPr dirty="0" sz="2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04">
                <a:solidFill>
                  <a:srgbClr val="FFFFFF"/>
                </a:solidFill>
                <a:latin typeface="Arial Black"/>
                <a:cs typeface="Arial Black"/>
              </a:rPr>
              <a:t>die</a:t>
            </a:r>
            <a:r>
              <a:rPr dirty="0" sz="22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90">
                <a:solidFill>
                  <a:srgbClr val="FFFFFF"/>
                </a:solidFill>
                <a:latin typeface="Arial Black"/>
                <a:cs typeface="Arial Black"/>
              </a:rPr>
              <a:t>richtigen</a:t>
            </a:r>
            <a:r>
              <a:rPr dirty="0" sz="2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00">
                <a:solidFill>
                  <a:srgbClr val="FFFFFF"/>
                </a:solidFill>
                <a:latin typeface="Arial Black"/>
                <a:cs typeface="Arial Black"/>
              </a:rPr>
              <a:t>Technologien</a:t>
            </a:r>
            <a:r>
              <a:rPr dirty="0" sz="2200" spc="-55">
                <a:solidFill>
                  <a:srgbClr val="FFFFFF"/>
                </a:solidFill>
                <a:latin typeface="Arial Black"/>
                <a:cs typeface="Arial Black"/>
              </a:rPr>
              <a:t> und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447243"/>
            <a:ext cx="75374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70"/>
              <a:t>Tools</a:t>
            </a:r>
            <a:endParaRPr sz="2200"/>
          </a:p>
        </p:txBody>
      </p:sp>
      <p:grpSp>
        <p:nvGrpSpPr>
          <p:cNvPr id="8" name="object 8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61772" y="1983739"/>
            <a:ext cx="6297295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33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bewertet</a:t>
            </a:r>
            <a:r>
              <a:rPr dirty="0" sz="33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schlägt</a:t>
            </a:r>
            <a:r>
              <a:rPr dirty="0" sz="33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man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richtigen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 und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Hilfs</a:t>
            </a:r>
            <a:r>
              <a:rPr dirty="0" sz="3300" spc="15" b="1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3300" spc="10" b="1">
                <a:solidFill>
                  <a:srgbClr val="585858"/>
                </a:solidFill>
                <a:latin typeface="Arial"/>
                <a:cs typeface="Arial"/>
              </a:rPr>
              <a:t>itt</a:t>
            </a:r>
            <a:r>
              <a:rPr dirty="0" sz="3300" spc="-1140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92592" sz="900" spc="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2592" sz="900" spc="359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3300" spc="-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33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585858"/>
                </a:solidFill>
                <a:latin typeface="Arial"/>
                <a:cs typeface="Arial"/>
              </a:rPr>
              <a:t>ältere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pflegebedürftige</a:t>
            </a:r>
            <a:r>
              <a:rPr dirty="0" sz="33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Menschen 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vor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12406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Oft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Lernziele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einmal,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sondern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nach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nach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erreicht.</a:t>
            </a:r>
            <a:endParaRPr sz="1800">
              <a:latin typeface="Arial"/>
              <a:cs typeface="Arial"/>
            </a:endParaRPr>
          </a:p>
          <a:p>
            <a:pPr marL="12700" marR="283845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Senior:innen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aufrechtzuerhalten,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Betreuer:innen/Trainer:innen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Zwischenziele</a:t>
            </a:r>
            <a:r>
              <a:rPr dirty="0" sz="18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setzen,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Entwicklung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angepasst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104775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progressiven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Übungen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sollte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Feedback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folgen,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Senior:innen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Zwischenziel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erreicht haben.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Motivation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9692" y="3275076"/>
            <a:ext cx="2189988" cy="1644396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009019"/>
            <a:ext cx="5107305" cy="3396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richtigen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ältere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bewerten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vorzuschlagen,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ihre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spezifischen</a:t>
            </a:r>
            <a:r>
              <a:rPr dirty="0" sz="16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Bedürfnisse,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Fähigkeiten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Vorlieben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berücksichtigt</a:t>
            </a:r>
            <a:r>
              <a:rPr dirty="0" sz="1600" spc="-114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werden.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6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Folgenden</a:t>
            </a:r>
            <a:r>
              <a:rPr dirty="0" sz="16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finden</a:t>
            </a:r>
            <a:r>
              <a:rPr dirty="0" sz="16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einige</a:t>
            </a:r>
            <a:r>
              <a:rPr dirty="0" sz="16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Anhaltspunkte</a:t>
            </a:r>
            <a:r>
              <a:rPr dirty="0" sz="1600" spc="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Bewertung</a:t>
            </a:r>
            <a:r>
              <a:rPr dirty="0" sz="1600" spc="-5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Empfehlungen:</a:t>
            </a:r>
            <a:endParaRPr sz="1600">
              <a:latin typeface="Arial"/>
              <a:cs typeface="Arial"/>
            </a:endParaRPr>
          </a:p>
          <a:p>
            <a:pPr marL="304800" marR="984885" indent="-292735">
              <a:lnSpc>
                <a:spcPct val="114999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Identifizierung</a:t>
            </a:r>
            <a:r>
              <a:rPr dirty="0" sz="16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Schlüsselbereichen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Unterstützung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29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Benutzerfreundliche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Geräte</a:t>
            </a:r>
            <a:r>
              <a:rPr dirty="0" sz="1600" spc="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berücksichtigen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29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Gesundheitsüberwachung</a:t>
            </a:r>
            <a:r>
              <a:rPr dirty="0" sz="16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Telemedizin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28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Fachleute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Gesundheitswesen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konsultieren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-19989"/>
            <a:ext cx="6697980" cy="5778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Wie</a:t>
            </a:r>
            <a:r>
              <a:rPr dirty="0" sz="1800" spc="-95"/>
              <a:t> </a:t>
            </a:r>
            <a:r>
              <a:rPr dirty="0" sz="1800" spc="-160"/>
              <a:t>bewertet</a:t>
            </a:r>
            <a:r>
              <a:rPr dirty="0" sz="1800" spc="-114"/>
              <a:t> </a:t>
            </a:r>
            <a:r>
              <a:rPr dirty="0" sz="1800" spc="-170"/>
              <a:t>und</a:t>
            </a:r>
            <a:r>
              <a:rPr dirty="0" sz="1800" spc="-75"/>
              <a:t> </a:t>
            </a:r>
            <a:r>
              <a:rPr dirty="0" sz="1800" spc="-215"/>
              <a:t>schlägt</a:t>
            </a:r>
            <a:r>
              <a:rPr dirty="0" sz="1800" spc="-105"/>
              <a:t> </a:t>
            </a:r>
            <a:r>
              <a:rPr dirty="0" sz="1800" spc="-175"/>
              <a:t>man</a:t>
            </a:r>
            <a:r>
              <a:rPr dirty="0" sz="1800" spc="-95"/>
              <a:t> </a:t>
            </a:r>
            <a:r>
              <a:rPr dirty="0" sz="1800" spc="-170"/>
              <a:t>die</a:t>
            </a:r>
            <a:r>
              <a:rPr dirty="0" sz="1800" spc="-80"/>
              <a:t> </a:t>
            </a:r>
            <a:r>
              <a:rPr dirty="0" sz="1800" spc="-155"/>
              <a:t>richtigen</a:t>
            </a:r>
            <a:r>
              <a:rPr dirty="0" sz="1800" spc="-85"/>
              <a:t> </a:t>
            </a:r>
            <a:r>
              <a:rPr dirty="0" sz="1800" spc="-170"/>
              <a:t>Technologien</a:t>
            </a:r>
            <a:r>
              <a:rPr dirty="0" sz="1800" spc="-70"/>
              <a:t> </a:t>
            </a:r>
            <a:r>
              <a:rPr dirty="0" sz="1800" spc="-25"/>
              <a:t>und</a:t>
            </a:r>
            <a:endParaRPr sz="18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 spc="-140"/>
              <a:t>Hilfsmittel</a:t>
            </a:r>
            <a:r>
              <a:rPr dirty="0" sz="1800" spc="-95"/>
              <a:t> </a:t>
            </a:r>
            <a:r>
              <a:rPr dirty="0" sz="1800" spc="-120"/>
              <a:t>für</a:t>
            </a:r>
            <a:r>
              <a:rPr dirty="0" sz="1800" spc="-35"/>
              <a:t> </a:t>
            </a:r>
            <a:r>
              <a:rPr dirty="0" sz="1800" spc="-145"/>
              <a:t>ältere</a:t>
            </a:r>
            <a:r>
              <a:rPr dirty="0" sz="1800" spc="-80"/>
              <a:t> </a:t>
            </a:r>
            <a:r>
              <a:rPr dirty="0" sz="1800" spc="-165"/>
              <a:t>pflegebedürftige</a:t>
            </a:r>
            <a:r>
              <a:rPr dirty="0" sz="1800" spc="-55"/>
              <a:t> </a:t>
            </a:r>
            <a:r>
              <a:rPr dirty="0" sz="1800" spc="-210"/>
              <a:t>Menschen</a:t>
            </a:r>
            <a:r>
              <a:rPr dirty="0" sz="1800" spc="-75"/>
              <a:t> </a:t>
            </a:r>
            <a:r>
              <a:rPr dirty="0" sz="1800" spc="-25"/>
              <a:t>vor</a:t>
            </a:r>
            <a:endParaRPr sz="18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1988820"/>
            <a:ext cx="2951988" cy="217322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8500" y="1819344"/>
            <a:ext cx="5029835" cy="23298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445260" algn="l"/>
                <a:tab pos="2065655" algn="l"/>
                <a:tab pos="2660015" algn="l"/>
                <a:tab pos="3914140" algn="l"/>
                <a:tab pos="4382135" algn="l"/>
              </a:tabLst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Bestimmen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Bereiche,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denen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sinnvolle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Unterstützung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bieten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kann.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147320">
              <a:lnSpc>
                <a:spcPct val="1401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Dazu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könnten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Gesundheitsüberwachung,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Medikamentenmanagement,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8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Interaktion,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Sicherheit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Hausautomatisierung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gehören.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29412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200">
                <a:solidFill>
                  <a:srgbClr val="379C73"/>
                </a:solidFill>
              </a:rPr>
              <a:t>Identifizierung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von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Schlüsselbereichen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der Unterstützung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115" y="1717548"/>
            <a:ext cx="3169919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728513"/>
            <a:ext cx="6590030" cy="2586355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Wählen</a:t>
            </a:r>
            <a:r>
              <a:rPr dirty="0" sz="20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20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Technologien,</a:t>
            </a:r>
            <a:r>
              <a:rPr dirty="0" sz="20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20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666666"/>
                </a:solidFill>
                <a:latin typeface="Arial"/>
                <a:cs typeface="Arial"/>
              </a:rPr>
              <a:t>benutzerfreundlich</a:t>
            </a:r>
            <a:r>
              <a:rPr dirty="0" sz="20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sind</a:t>
            </a:r>
            <a:r>
              <a:rPr dirty="0" sz="20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666666"/>
                </a:solidFill>
                <a:latin typeface="Arial"/>
                <a:cs typeface="Arial"/>
              </a:rPr>
              <a:t>und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einfache/leicht</a:t>
            </a:r>
            <a:r>
              <a:rPr dirty="0" sz="2000" spc="-10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verständliche</a:t>
            </a:r>
            <a:r>
              <a:rPr dirty="0" sz="20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Schnittstellen</a:t>
            </a:r>
            <a:r>
              <a:rPr dirty="0" sz="20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666666"/>
                </a:solidFill>
                <a:latin typeface="Arial"/>
                <a:cs typeface="Arial"/>
              </a:rPr>
              <a:t>haben.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000">
              <a:latin typeface="Arial"/>
              <a:cs typeface="Arial"/>
            </a:endParaRPr>
          </a:p>
          <a:p>
            <a:pPr marL="12700" marR="287020">
              <a:lnSpc>
                <a:spcPct val="140100"/>
              </a:lnSpc>
            </a:pP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Achten</a:t>
            </a:r>
            <a:r>
              <a:rPr dirty="0" sz="20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20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20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20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20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großen</a:t>
            </a:r>
            <a:r>
              <a:rPr dirty="0" sz="20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Tasten,</a:t>
            </a:r>
            <a:r>
              <a:rPr dirty="0" sz="20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666666"/>
                </a:solidFill>
                <a:latin typeface="Arial"/>
                <a:cs typeface="Arial"/>
              </a:rPr>
              <a:t>Touchscreens,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Sprachsteuerung</a:t>
            </a:r>
            <a:r>
              <a:rPr dirty="0" sz="20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20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intuitiver</a:t>
            </a:r>
            <a:r>
              <a:rPr dirty="0" sz="20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Navigation,</a:t>
            </a:r>
            <a:r>
              <a:rPr dirty="0" sz="20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20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666666"/>
                </a:solidFill>
                <a:latin typeface="Arial"/>
                <a:cs typeface="Arial"/>
              </a:rPr>
              <a:t>älteren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20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20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Bedienung</a:t>
            </a:r>
            <a:r>
              <a:rPr dirty="0" sz="20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20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666666"/>
                </a:solidFill>
                <a:latin typeface="Arial"/>
                <a:cs typeface="Arial"/>
              </a:rPr>
              <a:t>erleichtern.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Benutzerfreundliche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Geräte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berücksichtigen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6739"/>
            <a:ext cx="5903595" cy="3258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Informieren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Geräte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zur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Gesundheitsüberwachung,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z.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B.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tragbare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Fitness-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Tracker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Smartwatches,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Vitaldaten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Aktivitäten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aufzeichnen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334645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Ziehen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Telemedizin-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Lösungen</a:t>
            </a:r>
            <a:r>
              <a:rPr dirty="0" sz="1800" spc="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Betracht,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eine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Fernüberwachung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Gesundheitszustands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Videokonsultationen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medizinischem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Fachpersonal ermöglichen.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Hinweis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Ausführlichere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Informationen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finden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2,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Einheit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4.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Gesundheitsüberwachung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Telemedizin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0380" y="1104900"/>
            <a:ext cx="1862327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30909"/>
            <a:ext cx="7522845" cy="324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287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Lassen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Fachleuten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Gesundheitswesens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beraten, z.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B.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von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Ärzt:innen,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Krankenschwestern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Beschäftigungstherapeut:innen,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 die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wertvolle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Hinweise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spezifische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geben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Bedürfnisse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Einzelnen</a:t>
            </a:r>
            <a:r>
              <a:rPr dirty="0" sz="16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abgestimmt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sind.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1175"/>
              </a:spcBef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Beispiel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600" spc="2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Ihr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Kunde</a:t>
            </a:r>
            <a:r>
              <a:rPr dirty="0" sz="16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hat</a:t>
            </a:r>
            <a:r>
              <a:rPr dirty="0" sz="1600" spc="2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600" spc="2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erhöhten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Blutdruck,</a:t>
            </a:r>
            <a:r>
              <a:rPr dirty="0" sz="16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aber</a:t>
            </a:r>
            <a:r>
              <a:rPr dirty="0" sz="16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2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ihm</a:t>
            </a:r>
            <a:r>
              <a:rPr dirty="0" sz="16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unangenehm,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7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Blutdruck</a:t>
            </a:r>
            <a:r>
              <a:rPr dirty="0" sz="1600" spc="8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8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600" spc="7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normalen</a:t>
            </a:r>
            <a:r>
              <a:rPr dirty="0" sz="1600" spc="7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Blutdruckmessgerät</a:t>
            </a:r>
            <a:r>
              <a:rPr dirty="0" sz="1600" spc="9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9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messen,</a:t>
            </a:r>
            <a:r>
              <a:rPr dirty="0" sz="1600" spc="7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weil</a:t>
            </a:r>
            <a:r>
              <a:rPr dirty="0" sz="1600" spc="7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Manschette</a:t>
            </a:r>
            <a:r>
              <a:rPr dirty="0" sz="1600" spc="38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drückt.</a:t>
            </a:r>
            <a:r>
              <a:rPr dirty="0" sz="1600" spc="39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Nun</a:t>
            </a:r>
            <a:r>
              <a:rPr dirty="0" sz="1600" spc="37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hat</a:t>
            </a:r>
            <a:r>
              <a:rPr dirty="0" sz="1600" spc="39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39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gehört,</a:t>
            </a:r>
            <a:r>
              <a:rPr dirty="0" sz="1600" spc="39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600" spc="38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38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spezielle</a:t>
            </a:r>
            <a:r>
              <a:rPr dirty="0" sz="1600" spc="38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Smartwatch</a:t>
            </a:r>
            <a:r>
              <a:rPr dirty="0" sz="1600" spc="37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seinen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Blutdruck</a:t>
            </a:r>
            <a:r>
              <a:rPr dirty="0" sz="1600" spc="2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regelmäßig</a:t>
            </a:r>
            <a:r>
              <a:rPr dirty="0" sz="1600" spc="229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messen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Ergebnisse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600" spc="2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seinen</a:t>
            </a:r>
            <a:r>
              <a:rPr dirty="0" sz="16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Arzt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übermitteln</a:t>
            </a:r>
            <a:r>
              <a:rPr dirty="0" sz="1600" spc="-9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kann.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Fachleute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im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Gesundheitswesen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konsultieren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625983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60"/>
              <a:t>Vorteile</a:t>
            </a:r>
            <a:r>
              <a:rPr dirty="0" sz="2200" spc="-55"/>
              <a:t> </a:t>
            </a:r>
            <a:r>
              <a:rPr dirty="0" sz="2200" spc="-200"/>
              <a:t>und</a:t>
            </a:r>
            <a:r>
              <a:rPr dirty="0" sz="2200" spc="-50"/>
              <a:t> </a:t>
            </a:r>
            <a:r>
              <a:rPr dirty="0" sz="2200" spc="-195"/>
              <a:t>Herausforderungen</a:t>
            </a:r>
            <a:r>
              <a:rPr dirty="0" sz="2200" spc="-5"/>
              <a:t> </a:t>
            </a:r>
            <a:r>
              <a:rPr dirty="0" sz="2200" spc="-180"/>
              <a:t>digitaler</a:t>
            </a:r>
            <a:r>
              <a:rPr dirty="0" sz="2200" spc="-55"/>
              <a:t> </a:t>
            </a:r>
            <a:r>
              <a:rPr dirty="0" sz="2200" spc="-90"/>
              <a:t>Tools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01954" y="2157425"/>
            <a:ext cx="5764530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43180">
              <a:lnSpc>
                <a:spcPct val="100000"/>
              </a:lnSpc>
              <a:spcBef>
                <a:spcPts val="100"/>
              </a:spcBef>
              <a:tabLst>
                <a:tab pos="1913255" algn="l"/>
              </a:tabLst>
            </a:pP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33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33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33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r>
              <a:rPr dirty="0" sz="33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Herausforderungen</a:t>
            </a:r>
            <a:r>
              <a:rPr dirty="0" sz="3300" spc="-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585858"/>
                </a:solidFill>
                <a:latin typeface="Arial"/>
                <a:cs typeface="Arial"/>
              </a:rPr>
              <a:t>digitaler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3300" spc="-35" b="1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3300" spc="-1885" b="1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baseline="217592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Leben</a:t>
            </a:r>
            <a:r>
              <a:rPr dirty="0" sz="33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585858"/>
                </a:solidFill>
                <a:latin typeface="Arial"/>
                <a:cs typeface="Arial"/>
              </a:rPr>
              <a:t>älterer Menschen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64235"/>
            </a:xfrm>
            <a:custGeom>
              <a:avLst/>
              <a:gdLst/>
              <a:ahLst/>
              <a:cxnLst/>
              <a:rect l="l" t="t" r="r" b="b"/>
              <a:pathLst>
                <a:path w="9144000" h="864235">
                  <a:moveTo>
                    <a:pt x="0" y="864108"/>
                  </a:moveTo>
                  <a:lnTo>
                    <a:pt x="9144000" y="8641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64108"/>
              <a:ext cx="9144000" cy="4279900"/>
            </a:xfrm>
            <a:custGeom>
              <a:avLst/>
              <a:gdLst/>
              <a:ahLst/>
              <a:cxnLst/>
              <a:rect l="l" t="t" r="r" b="b"/>
              <a:pathLst>
                <a:path w="9144000" h="4279900">
                  <a:moveTo>
                    <a:pt x="9144000" y="0"/>
                  </a:moveTo>
                  <a:lnTo>
                    <a:pt x="0" y="0"/>
                  </a:lnTo>
                  <a:lnTo>
                    <a:pt x="0" y="4279390"/>
                  </a:lnTo>
                  <a:lnTo>
                    <a:pt x="9144000" y="42793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357376"/>
            <a:ext cx="50780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Integration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Leben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älterer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bringt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sowohl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Vorteile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auch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Herausforderungen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sich.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Pflegeperson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ist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wichtig,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beiden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Aspekte nachzudenken: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-19989"/>
            <a:ext cx="7222490" cy="5778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/>
              <a:t>In</a:t>
            </a:r>
            <a:r>
              <a:rPr dirty="0" sz="1800" spc="-85"/>
              <a:t> </a:t>
            </a:r>
            <a:r>
              <a:rPr dirty="0" sz="1800" spc="-130"/>
              <a:t>der</a:t>
            </a:r>
            <a:r>
              <a:rPr dirty="0" sz="1800" spc="-85"/>
              <a:t> </a:t>
            </a:r>
            <a:r>
              <a:rPr dirty="0" sz="1800" spc="-200"/>
              <a:t>Lage</a:t>
            </a:r>
            <a:r>
              <a:rPr dirty="0" sz="1800" spc="-85"/>
              <a:t> </a:t>
            </a:r>
            <a:r>
              <a:rPr dirty="0" sz="1800" spc="-190"/>
              <a:t>sein,</a:t>
            </a:r>
            <a:r>
              <a:rPr dirty="0" sz="1800" spc="-85"/>
              <a:t> </a:t>
            </a:r>
            <a:r>
              <a:rPr dirty="0" sz="1800" spc="-140"/>
              <a:t>über</a:t>
            </a:r>
            <a:r>
              <a:rPr dirty="0" sz="1800" spc="-70"/>
              <a:t> </a:t>
            </a:r>
            <a:r>
              <a:rPr dirty="0" sz="1800" spc="-170"/>
              <a:t>die</a:t>
            </a:r>
            <a:r>
              <a:rPr dirty="0" sz="1800" spc="-75"/>
              <a:t> </a:t>
            </a:r>
            <a:r>
              <a:rPr dirty="0" sz="1800" spc="-125"/>
              <a:t>Vorteile</a:t>
            </a:r>
            <a:r>
              <a:rPr dirty="0" sz="1800" spc="-80"/>
              <a:t> </a:t>
            </a:r>
            <a:r>
              <a:rPr dirty="0" sz="1800" spc="-170"/>
              <a:t>und</a:t>
            </a:r>
            <a:r>
              <a:rPr dirty="0" sz="1800" spc="-70"/>
              <a:t> </a:t>
            </a:r>
            <a:r>
              <a:rPr dirty="0" sz="1800" spc="-155"/>
              <a:t>Herausforderungen</a:t>
            </a:r>
            <a:r>
              <a:rPr dirty="0" sz="1800" spc="-55"/>
              <a:t> </a:t>
            </a:r>
            <a:r>
              <a:rPr dirty="0" sz="1800" spc="-105"/>
              <a:t>digitaler</a:t>
            </a:r>
            <a:endParaRPr sz="18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 spc="-160"/>
              <a:t>Tools</a:t>
            </a:r>
            <a:r>
              <a:rPr dirty="0" sz="1800" spc="-70"/>
              <a:t> </a:t>
            </a:r>
            <a:r>
              <a:rPr dirty="0" sz="1800" spc="-105"/>
              <a:t>im</a:t>
            </a:r>
            <a:r>
              <a:rPr dirty="0" sz="1800" spc="-75"/>
              <a:t> </a:t>
            </a:r>
            <a:r>
              <a:rPr dirty="0" sz="1800" spc="-175"/>
              <a:t>Leben</a:t>
            </a:r>
            <a:r>
              <a:rPr dirty="0" sz="1800" spc="-75"/>
              <a:t> </a:t>
            </a:r>
            <a:r>
              <a:rPr dirty="0" sz="1800" spc="-125"/>
              <a:t>älterer</a:t>
            </a:r>
            <a:r>
              <a:rPr dirty="0" sz="1800" spc="-95"/>
              <a:t> </a:t>
            </a:r>
            <a:r>
              <a:rPr dirty="0" sz="1800" spc="-210"/>
              <a:t>Menschen</a:t>
            </a:r>
            <a:r>
              <a:rPr dirty="0" sz="1800" spc="-90"/>
              <a:t> </a:t>
            </a:r>
            <a:r>
              <a:rPr dirty="0" sz="1800" spc="-100"/>
              <a:t>nachzudenken</a:t>
            </a:r>
            <a:endParaRPr sz="18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1969007"/>
            <a:ext cx="3194304" cy="211378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464052" y="2930651"/>
            <a:ext cx="2350135" cy="15849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40"/>
              </a:spcBef>
            </a:pP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Vorteile:</a:t>
            </a:r>
            <a:endParaRPr sz="1600">
              <a:latin typeface="Arial"/>
              <a:cs typeface="Arial"/>
            </a:endParaRPr>
          </a:p>
          <a:p>
            <a:pPr marL="45720" marR="586105">
              <a:lnSpc>
                <a:spcPct val="100000"/>
              </a:lnSpc>
              <a:spcBef>
                <a:spcPts val="730"/>
              </a:spcBef>
            </a:pP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1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1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soziale Kontakte</a:t>
            </a:r>
            <a:endParaRPr sz="1100">
              <a:latin typeface="Arial"/>
              <a:cs typeface="Arial"/>
            </a:endParaRPr>
          </a:p>
          <a:p>
            <a:pPr marL="45720" marR="372110">
              <a:lnSpc>
                <a:spcPct val="100000"/>
              </a:lnSpc>
            </a:pP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Zugang</a:t>
            </a:r>
            <a:r>
              <a:rPr dirty="0" sz="11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1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Informationen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Überwachung</a:t>
            </a:r>
            <a:r>
              <a:rPr dirty="0" sz="11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1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Gesundheit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Bequemlichkeit</a:t>
            </a:r>
            <a:r>
              <a:rPr dirty="0" sz="11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1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Zugang</a:t>
            </a:r>
            <a:r>
              <a:rPr dirty="0" sz="1100" spc="-25">
                <a:solidFill>
                  <a:srgbClr val="666666"/>
                </a:solidFill>
                <a:latin typeface="Arial"/>
                <a:cs typeface="Arial"/>
              </a:rPr>
              <a:t> zu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Dienstleistungen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13347" y="2930651"/>
            <a:ext cx="2372995" cy="17545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40"/>
              </a:spcBef>
            </a:pP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Herausforderungen:</a:t>
            </a:r>
            <a:endParaRPr sz="1600">
              <a:latin typeface="Arial"/>
              <a:cs typeface="Arial"/>
            </a:endParaRPr>
          </a:p>
          <a:p>
            <a:pPr marL="46355" marR="172720">
              <a:lnSpc>
                <a:spcPct val="100000"/>
              </a:lnSpc>
              <a:spcBef>
                <a:spcPts val="730"/>
              </a:spcBef>
            </a:pP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1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Kompetenz</a:t>
            </a:r>
            <a:r>
              <a:rPr dirty="0" sz="11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1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Lernkurve Datenschutz</a:t>
            </a:r>
            <a:r>
              <a:rPr dirty="0" sz="11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Sicherheitsbedenken</a:t>
            </a:r>
            <a:endParaRPr sz="1100">
              <a:latin typeface="Arial"/>
              <a:cs typeface="Arial"/>
            </a:endParaRPr>
          </a:p>
          <a:p>
            <a:pPr algn="just" marL="46355" marR="467995">
              <a:lnSpc>
                <a:spcPct val="100000"/>
              </a:lnSpc>
            </a:pP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Körperliche</a:t>
            </a:r>
            <a:r>
              <a:rPr dirty="0" sz="11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Einschränkungen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Isolierung</a:t>
            </a:r>
            <a:r>
              <a:rPr dirty="0" sz="11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1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technologische Ausgrenzung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 sz="2400" spc="-155"/>
              <a:t>Vorteile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515112" y="1696211"/>
            <a:ext cx="7175500" cy="3086100"/>
            <a:chOff x="515112" y="1696211"/>
            <a:chExt cx="7175500" cy="30861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2205227"/>
              <a:ext cx="3864864" cy="257708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948683" y="1696211"/>
              <a:ext cx="3741420" cy="1645920"/>
            </a:xfrm>
            <a:custGeom>
              <a:avLst/>
              <a:gdLst/>
              <a:ahLst/>
              <a:cxnLst/>
              <a:rect l="l" t="t" r="r" b="b"/>
              <a:pathLst>
                <a:path w="3741420" h="1645920">
                  <a:moveTo>
                    <a:pt x="3741419" y="0"/>
                  </a:moveTo>
                  <a:lnTo>
                    <a:pt x="0" y="0"/>
                  </a:lnTo>
                  <a:lnTo>
                    <a:pt x="0" y="1645920"/>
                  </a:lnTo>
                  <a:lnTo>
                    <a:pt x="3741419" y="1645920"/>
                  </a:lnTo>
                  <a:lnTo>
                    <a:pt x="3741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48684" y="1696211"/>
            <a:ext cx="3741420" cy="16459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Vorteile:</a:t>
            </a:r>
            <a:endParaRPr sz="18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spcBef>
                <a:spcPts val="10"/>
              </a:spcBef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Kontakte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Zugang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Informationen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Überwachung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Gesundheit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Bequemlichkeit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Zugang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zu</a:t>
            </a:r>
            <a:endParaRPr sz="1600">
              <a:latin typeface="Arial"/>
              <a:cs typeface="Arial"/>
            </a:endParaRPr>
          </a:p>
          <a:p>
            <a:pPr marL="22352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Dienstleistungen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22959"/>
            <a:ext cx="468376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09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Hilfsmittel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ermöglichen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älteren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ihren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Freund:innen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Verbindung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bleiben,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insbesondere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geografisch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getrennt sind.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Videoanrufe,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Messaging-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helfen,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zu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bekämpfen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psychische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Wohlbefinden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fördern.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soziale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Beziehungen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9" y="1153667"/>
            <a:ext cx="3334512" cy="2182367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71091"/>
            <a:ext cx="431736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Internet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bietet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Fülle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von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Informationen,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Menschen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ermöglichen,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Gesundheit,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Nachrichten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verschiedene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Themen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informieren.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45720">
              <a:lnSpc>
                <a:spcPct val="100000"/>
              </a:lnSpc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Online-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Ressourcen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befähigen,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neue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lernen,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geistige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Stimulation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fördern.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Zugang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zu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Informationen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9888" y="1575816"/>
            <a:ext cx="3348227" cy="18836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8128634" cy="305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Ausbildung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sollte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Betreuer/Trainer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Prioritäten,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Motivation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bisherigen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Lernerfahrungen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Kompetenzen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sowie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potenziellen</a:t>
            </a:r>
            <a:r>
              <a:rPr dirty="0" sz="18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Entwicklungsbereiche</a:t>
            </a:r>
            <a:r>
              <a:rPr dirty="0" sz="18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des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Lernenden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berücksichtigen.</a:t>
            </a:r>
            <a:endParaRPr sz="1800">
              <a:latin typeface="Arial"/>
              <a:cs typeface="Arial"/>
            </a:endParaRPr>
          </a:p>
          <a:p>
            <a:pPr marL="12700" marR="340360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Lernerfolg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wird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gesteigert,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Bezug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realen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Leben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hergestellt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wird, 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täglichen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Praxis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nützlich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ist.</a:t>
            </a:r>
            <a:endParaRPr sz="1800">
              <a:latin typeface="Arial"/>
              <a:cs typeface="Arial"/>
            </a:endParaRPr>
          </a:p>
          <a:p>
            <a:pPr marL="12700" marR="630555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Ausbilder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muss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daher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Unterrichten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eher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einen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situationsbezogenen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theoretischen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Ansatz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verfolgen.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Aktives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Zuhören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67144"/>
            <a:ext cx="4378960" cy="2940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Tragbare Geräte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Gesundheits-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können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Überwachung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Vitalparameter,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Einhaltung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Medikamenten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allgemeinen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Gesundheitszustands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helfen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sowohl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Senioren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Pflegern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ein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Gefühl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Sicherheit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vermitteln.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600">
              <a:latin typeface="Arial"/>
              <a:cs typeface="Arial"/>
            </a:endParaRPr>
          </a:p>
          <a:p>
            <a:pPr marL="12700" marR="212090">
              <a:lnSpc>
                <a:spcPct val="140000"/>
              </a:lnSpc>
            </a:pP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Hinweis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Ausführlichere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Informationen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finden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2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2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379C73"/>
                </a:solidFill>
                <a:latin typeface="Arial"/>
                <a:cs typeface="Arial"/>
              </a:rPr>
              <a:t>2,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Referat</a:t>
            </a:r>
            <a:r>
              <a:rPr dirty="0" sz="1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379C73"/>
                </a:solidFill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Überwachung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Gesundheit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1684" y="1252727"/>
            <a:ext cx="3759708" cy="240334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2386" y="1042543"/>
            <a:ext cx="7782559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Einkäufe,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telemedizinische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Dienste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Bankgeschäfte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erleichtern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älteren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solchen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Mobilitätsproblemen,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Bequemlichkeit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Zugang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zu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Dienstleistungen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3076" y="2324100"/>
            <a:ext cx="3704844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135763"/>
            <a:ext cx="28136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5"/>
              <a:t>Herausforderungen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798576" y="2029967"/>
            <a:ext cx="6920865" cy="2749550"/>
            <a:chOff x="798576" y="2029967"/>
            <a:chExt cx="6920865" cy="274955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576" y="2264663"/>
              <a:ext cx="3773424" cy="25146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146804" y="2029967"/>
              <a:ext cx="3572510" cy="1492250"/>
            </a:xfrm>
            <a:custGeom>
              <a:avLst/>
              <a:gdLst/>
              <a:ahLst/>
              <a:cxnLst/>
              <a:rect l="l" t="t" r="r" b="b"/>
              <a:pathLst>
                <a:path w="3572509" h="1492250">
                  <a:moveTo>
                    <a:pt x="3572255" y="0"/>
                  </a:moveTo>
                  <a:lnTo>
                    <a:pt x="0" y="0"/>
                  </a:lnTo>
                  <a:lnTo>
                    <a:pt x="0" y="1491996"/>
                  </a:lnTo>
                  <a:lnTo>
                    <a:pt x="3572255" y="1491996"/>
                  </a:lnTo>
                  <a:lnTo>
                    <a:pt x="3572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46803" y="2029967"/>
            <a:ext cx="3572510" cy="14922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Herausforderungen:</a:t>
            </a:r>
            <a:endParaRPr sz="1800">
              <a:latin typeface="Arial"/>
              <a:cs typeface="Arial"/>
            </a:endParaRPr>
          </a:p>
          <a:p>
            <a:pPr marL="46355" marR="3937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Kompetenz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Lernkurve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Datenschutz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Sicherheitsbedenken Körperliche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Einschränkungen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Isolierung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technologische Ausgrenzung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Kompetenz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Lernkurve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99515" y="1029461"/>
            <a:ext cx="675322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9060" marR="946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Viele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möglicherweise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Technik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vertraut,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steilen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Lernkurve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führt.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Mangelnde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Computerkenntnisse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Hindernis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volle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potenziellen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Vorteile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Werkzeuge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sein.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0235" y="2659379"/>
            <a:ext cx="3651504" cy="2275332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Datenschutz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Sicherheitsbedenken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9902" y="1295527"/>
            <a:ext cx="7363459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sind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möglicherweise anfälliger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Betrug,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Phishing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Datenschutzverletzungen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8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Internet.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203200" marR="19304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Gewährleistung 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Sicherheit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personenbezogener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Daten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von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entscheidender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Bedeutung,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potenziellen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Bedrohungen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schützen.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2595" y="3166872"/>
            <a:ext cx="3211068" cy="186537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4380"/>
            <a:ext cx="4119879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Körperliche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Einschränkungen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wie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Sehschwäche,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Arthritis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motorische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Geräte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erschweren.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Gestaltung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diese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Einschränkungen</a:t>
            </a:r>
            <a:r>
              <a:rPr dirty="0" sz="18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berücksichtigt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werden,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Werkzeuge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zugänglich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machen.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Körperliche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Einschränkungen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3564" y="1571244"/>
            <a:ext cx="3488436" cy="2324099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23315"/>
            <a:ext cx="7147559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48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haben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Zugang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Tool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´s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Internetanschlüssen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leisten,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einer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Kluft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führt.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Abhängigkeit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bei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denjenigen,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keinen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Zugang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haben,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Gefühl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noch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verstärken.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Isolierung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und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technologische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Ausgrenzung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7255" y="3249167"/>
            <a:ext cx="5500116" cy="1568195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45160" y="1235043"/>
            <a:ext cx="5111115" cy="309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7314">
              <a:lnSpc>
                <a:spcPct val="140100"/>
              </a:lnSpc>
              <a:spcBef>
                <a:spcPts val="95"/>
              </a:spcBef>
            </a:pPr>
            <a:r>
              <a:rPr dirty="0" sz="1600" b="1" i="1">
                <a:solidFill>
                  <a:srgbClr val="666666"/>
                </a:solidFill>
                <a:latin typeface="Arial"/>
                <a:cs typeface="Arial"/>
              </a:rPr>
              <a:t>Beschreibung</a:t>
            </a:r>
            <a:r>
              <a:rPr dirty="0" sz="1600" spc="-30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600" spc="-35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666666"/>
                </a:solidFill>
                <a:latin typeface="Arial"/>
                <a:cs typeface="Arial"/>
              </a:rPr>
              <a:t>Falls:</a:t>
            </a:r>
            <a:r>
              <a:rPr dirty="0" sz="1600" spc="-25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Herr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alleinstehend.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Seine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Kinder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etwa 2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Autostunden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ihm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entfernt.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Seine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körperliche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geistige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Energie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letzten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drei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Jahren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erheblich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abgenommen,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geht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oft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über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längere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Zeiträume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mehr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ins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Freie.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Infolgedessen</a:t>
            </a:r>
            <a:r>
              <a:rPr dirty="0" sz="1600" spc="5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Herr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zunehmend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fremde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Hilfe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angewiesen,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seine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Lebensqualität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beeinträchtigt.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Darüber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hinaus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fühlt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Herr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einsam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isoliert.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643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Fallstudie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7088" y="1549908"/>
            <a:ext cx="3358896" cy="224028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09499" y="1044955"/>
            <a:ext cx="6109335" cy="390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10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2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Gruppen</a:t>
            </a:r>
            <a:r>
              <a:rPr dirty="0" sz="120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2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20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200" spc="-6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2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Teilnehmer:innen</a:t>
            </a:r>
            <a:r>
              <a:rPr dirty="0" sz="12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nun</a:t>
            </a:r>
            <a:r>
              <a:rPr dirty="0" sz="12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gebeten,</a:t>
            </a:r>
            <a:r>
              <a:rPr dirty="0" sz="12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2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Arial"/>
                <a:cs typeface="Arial"/>
              </a:rPr>
              <a:t>Folgendes nachzudenken:</a:t>
            </a:r>
            <a:endParaRPr sz="1200">
              <a:latin typeface="Arial"/>
              <a:cs typeface="Arial"/>
            </a:endParaRPr>
          </a:p>
          <a:p>
            <a:pPr marL="190500" marR="100965" indent="-178435">
              <a:lnSpc>
                <a:spcPct val="100000"/>
              </a:lnSpc>
              <a:spcBef>
                <a:spcPts val="840"/>
              </a:spcBef>
              <a:buFont typeface="Noto Sans Symbols2"/>
              <a:buChar char="⮚"/>
              <a:tabLst>
                <a:tab pos="190500" algn="l"/>
                <a:tab pos="232410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	Wie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Entscheidungen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Pflegetechnologien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einbezogen werden?</a:t>
            </a:r>
            <a:endParaRPr sz="1200">
              <a:latin typeface="Arial"/>
              <a:cs typeface="Arial"/>
            </a:endParaRPr>
          </a:p>
          <a:p>
            <a:pPr marL="233045" indent="-220345">
              <a:lnSpc>
                <a:spcPct val="100000"/>
              </a:lnSpc>
              <a:spcBef>
                <a:spcPts val="840"/>
              </a:spcBef>
              <a:buFont typeface="Noto Sans Symbols2"/>
              <a:buChar char="⮚"/>
              <a:tabLst>
                <a:tab pos="233045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richtigen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Tools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pflegebedürftige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endParaRPr sz="12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200" spc="14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bewerten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vorschlagen?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190500" marR="726440" indent="-178435">
              <a:lnSpc>
                <a:spcPct val="100000"/>
              </a:lnSpc>
              <a:buFont typeface="Noto Sans Symbols2"/>
              <a:buChar char="⮚"/>
              <a:tabLst>
                <a:tab pos="190500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 Lernbedingungen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Menschen bei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Organisation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von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Schulungen</a:t>
            </a:r>
            <a:r>
              <a:rPr dirty="0" sz="12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zur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Werkzeuge?</a:t>
            </a:r>
            <a:endParaRPr sz="1200">
              <a:latin typeface="Arial"/>
              <a:cs typeface="Arial"/>
            </a:endParaRPr>
          </a:p>
          <a:p>
            <a:pPr marL="190500" marR="345440" indent="-178435">
              <a:lnSpc>
                <a:spcPct val="100000"/>
              </a:lnSpc>
              <a:spcBef>
                <a:spcPts val="840"/>
              </a:spcBef>
              <a:buFont typeface="Noto Sans Symbols2"/>
              <a:buChar char="⮚"/>
              <a:tabLst>
                <a:tab pos="190500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Hilfsmittel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auswählen,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Lernbedürfnissen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älterer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2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am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besten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entsprechen</a:t>
            </a:r>
            <a:r>
              <a:rPr dirty="0" sz="12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Lebensqualität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verbessern?</a:t>
            </a:r>
            <a:endParaRPr sz="12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spcBef>
                <a:spcPts val="840"/>
              </a:spcBef>
              <a:buFont typeface="Noto Sans Symbols2"/>
              <a:buChar char="⮚"/>
              <a:tabLst>
                <a:tab pos="190500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optimale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Lernumgebung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Erwachsene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schaffen,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Umgang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Medien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schult?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666666"/>
              </a:buClr>
              <a:buFont typeface="Noto Sans Symbols2"/>
              <a:buChar char="⮚"/>
            </a:pPr>
            <a:endParaRPr sz="1200">
              <a:latin typeface="Arial"/>
              <a:cs typeface="Arial"/>
            </a:endParaRPr>
          </a:p>
          <a:p>
            <a:pPr marL="190500" marR="416559" indent="-178435">
              <a:lnSpc>
                <a:spcPct val="100000"/>
              </a:lnSpc>
              <a:buFont typeface="Noto Sans Symbols2"/>
              <a:buChar char="⮚"/>
              <a:tabLst>
                <a:tab pos="190500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Nach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30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Minuten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versammeln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Gruppen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2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Plenum/Online-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Forum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eine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gemeinsame</a:t>
            </a:r>
            <a:r>
              <a:rPr dirty="0" sz="12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Präsentation</a:t>
            </a:r>
            <a:r>
              <a:rPr dirty="0" sz="12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Gruppendiskussionen.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12700" marR="483234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Benutzen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Jamboard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Padlet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Onlineforum: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u="sng" sz="10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https://jamboard.google.com/</a:t>
            </a:r>
            <a:r>
              <a:rPr dirty="0" u="none" sz="105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https://padlet.com/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435852" y="144779"/>
            <a:ext cx="2580640" cy="3610610"/>
            <a:chOff x="6435852" y="144779"/>
            <a:chExt cx="2580640" cy="361061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5852" y="2144268"/>
              <a:ext cx="2404872" cy="161086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643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Fallstudie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61559"/>
            <a:ext cx="8045450" cy="1818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Nach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Abschluss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Einheit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zum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Thema: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berücksichtigt</a:t>
            </a:r>
            <a:r>
              <a:rPr dirty="0" sz="1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Lernvoraussetzungen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älterer</a:t>
            </a:r>
            <a:r>
              <a:rPr dirty="0" sz="1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4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Schulungen</a:t>
            </a:r>
            <a:r>
              <a:rPr dirty="0" sz="1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4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4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digitaler</a:t>
            </a:r>
            <a:r>
              <a:rPr dirty="0" sz="1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4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wählt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FFFFFF"/>
                </a:solidFill>
                <a:latin typeface="Arial"/>
                <a:cs typeface="Arial"/>
              </a:rPr>
              <a:t>man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digitalen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Werkzeuge</a:t>
            </a:r>
            <a:r>
              <a:rPr dirty="0" sz="14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aus,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Lernbedürfnissen</a:t>
            </a: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älteren</a:t>
            </a: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4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besten</a:t>
            </a: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entsprechen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Lebensqualität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verbessern,</a:t>
            </a: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nun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besser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darauf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vorbereitet,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ältere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Erwachsene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der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Bewertung,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Auswahl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Werkzeuge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Medien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aktiv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unterstützen,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ihre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Autonomie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stärken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Lebensqualität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verbessern.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3205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Zusammenfassung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9" y="3247644"/>
            <a:ext cx="55778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43369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7314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Erwerb digitaler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Kompetenzen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ältere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komplexe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Angelegenheit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sein,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daher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positives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Feedback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während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des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Lernens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Lernerfahrung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Fortschritt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von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wesentlicher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Bedeutung.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geistigen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Fähigkeiten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verbessern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Lernprozess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erleichtern.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Selbstvertrauen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kann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durch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erfolgreiche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Erfahrung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wachsen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879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Positives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Feedback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320" y="2720339"/>
            <a:ext cx="2624328" cy="1690116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90"/>
              <a:t> </a:t>
            </a:r>
            <a:r>
              <a:rPr dirty="0" spc="-105"/>
              <a:t>zur</a:t>
            </a:r>
            <a:r>
              <a:rPr dirty="0" spc="-85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593330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finden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Fragen,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Inhalt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beziehen.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algn="ctr" marL="485140" marR="5080" indent="-63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Denken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schriftlich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Ihrem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(digitalen)</a:t>
            </a:r>
            <a:r>
              <a:rPr dirty="0" sz="30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Tagebuch!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3205" rIns="0" bIns="0" rtlCol="0" vert="horz">
            <a:spAutoFit/>
          </a:bodyPr>
          <a:lstStyle/>
          <a:p>
            <a:pPr marL="3021965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Übung</a:t>
            </a:r>
            <a:r>
              <a:rPr dirty="0" spc="-85"/>
              <a:t> </a:t>
            </a:r>
            <a:r>
              <a:rPr dirty="0" spc="-105"/>
              <a:t>zur</a:t>
            </a:r>
            <a:r>
              <a:rPr dirty="0" spc="-90"/>
              <a:t> </a:t>
            </a:r>
            <a:r>
              <a:rPr dirty="0" spc="-220"/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93394"/>
            <a:ext cx="5567680" cy="2032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Reflektieren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bitte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Grundlage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Inhalts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dieser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Einheit: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400">
              <a:latin typeface="Arial"/>
              <a:cs typeface="Arial"/>
            </a:endParaRPr>
          </a:p>
          <a:p>
            <a:pPr marL="266700" marR="5715" indent="-254635">
              <a:lnSpc>
                <a:spcPct val="1402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waren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drei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wichtigsten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Punkte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aus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dem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Material,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dem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gearbeitet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haben,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mitnehmen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werden?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Haben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Ideen</a:t>
            </a:r>
            <a:r>
              <a:rPr dirty="0" sz="14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Fähigkeiten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Kompetenzen,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Sie</a:t>
            </a:r>
            <a:endParaRPr sz="1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verbessern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könnten?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7257" y="4313631"/>
            <a:ext cx="534479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968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Gefördert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sind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des</a:t>
            </a:r>
            <a:r>
              <a:rPr dirty="0" sz="800">
                <a:latin typeface="Arial"/>
                <a:cs typeface="Arial"/>
              </a:rPr>
              <a:t> Autors/der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unbedingt 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die</a:t>
            </a:r>
            <a:r>
              <a:rPr dirty="0" sz="800">
                <a:latin typeface="Arial"/>
                <a:cs typeface="Arial"/>
              </a:rPr>
              <a:t> Europäische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Bewilligungsbehörde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verantwortlich gemacht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9955" y="1329689"/>
            <a:ext cx="766762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Diese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Lerneinheit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wurde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Rahmen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entwickelt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wird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Unterstützung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Europäischen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finanziert.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Arbeit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Bildungszwecke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bestimmt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steht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Consortium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(mit </a:t>
            </a:r>
            <a:r>
              <a:rPr dirty="0" sz="1200">
                <a:latin typeface="Arial"/>
                <a:cs typeface="Arial"/>
              </a:rPr>
              <a:t>Ausnahme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referenzierten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643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Referenzen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4759" y="1345819"/>
            <a:ext cx="5774055" cy="32245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63500">
              <a:lnSpc>
                <a:spcPct val="85700"/>
              </a:lnSpc>
              <a:spcBef>
                <a:spcPts val="345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4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Strategien,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Standards,</a:t>
            </a:r>
            <a:r>
              <a:rPr dirty="0" sz="1400" spc="-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Ressourcen,</a:t>
            </a:r>
            <a:r>
              <a:rPr dirty="0" sz="1400" spc="-5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um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das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Web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für</a:t>
            </a:r>
            <a:r>
              <a:rPr dirty="0" sz="1400" spc="-4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Menschen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mit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Behinderungen</a:t>
            </a:r>
            <a:r>
              <a:rPr dirty="0" sz="14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zugänglich</a:t>
            </a:r>
            <a:r>
              <a:rPr dirty="0" sz="1400" spc="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zu</a:t>
            </a:r>
            <a:r>
              <a:rPr dirty="0" sz="14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machen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https://www.w3.org/WAI/older-users/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63500">
              <a:lnSpc>
                <a:spcPct val="85700"/>
              </a:lnSpc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4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Strategien,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Standards,</a:t>
            </a:r>
            <a:r>
              <a:rPr dirty="0" sz="1400" spc="-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Ressourcen,</a:t>
            </a:r>
            <a:r>
              <a:rPr dirty="0" sz="1400" spc="-5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um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das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Web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für</a:t>
            </a:r>
            <a:r>
              <a:rPr dirty="0" sz="1400" spc="-4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Menschen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mit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Behinderungen</a:t>
            </a:r>
            <a:r>
              <a:rPr dirty="0" sz="14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zugänglich</a:t>
            </a:r>
            <a:r>
              <a:rPr dirty="0" sz="1400" spc="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zu</a:t>
            </a:r>
            <a:r>
              <a:rPr dirty="0" sz="14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machen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https://www.w3.org/WAI/fundamentals/accessibility-usability-inclusion/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  <a:spcBef>
                <a:spcPts val="1415"/>
              </a:spcBef>
            </a:pP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WELTTAG</a:t>
            </a:r>
            <a:r>
              <a:rPr dirty="0" sz="14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DER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TELEKOMMUNIKATION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UND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DER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INFORMATIONSGESELLSCHAFT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455"/>
              </a:lnSpc>
            </a:pP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400" spc="-2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17.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MAI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2022</a:t>
            </a:r>
            <a:endParaRPr sz="1400">
              <a:latin typeface="Carlito"/>
              <a:cs typeface="Carlito"/>
            </a:endParaRPr>
          </a:p>
          <a:p>
            <a:pPr marL="12700" marR="201930">
              <a:lnSpc>
                <a:spcPts val="1340"/>
              </a:lnSpc>
              <a:spcBef>
                <a:spcPts val="270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https://www.un.org/en/un-chronicle/digital-technologies-can-help-older-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persons-maintain-healthy-productive-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lives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12700" marR="314325">
              <a:lnSpc>
                <a:spcPct val="83900"/>
              </a:lnSpc>
              <a:spcBef>
                <a:spcPts val="5"/>
              </a:spcBef>
            </a:pP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ITUPublikationen</a:t>
            </a:r>
            <a:r>
              <a:rPr dirty="0" sz="14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International</a:t>
            </a:r>
            <a:r>
              <a:rPr dirty="0" sz="1400" spc="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Telecommunication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Union</a:t>
            </a:r>
            <a:r>
              <a:rPr dirty="0" sz="1400" spc="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400" spc="-3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Altern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in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einer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digitalen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Welt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400" spc="-4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von</a:t>
            </a:r>
            <a:r>
              <a:rPr dirty="0" sz="1400" spc="-3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gefährdet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zu</a:t>
            </a:r>
            <a:r>
              <a:rPr dirty="0" sz="1400" spc="-4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wertvoll</a:t>
            </a:r>
            <a:r>
              <a:rPr dirty="0" sz="1400" spc="50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https://www.itu.int/dms_pub/itu-d/opb/phcb/D-PHCB-DIG_AGE-2021-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PDF-E.pdf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2024-11-14T14:53:56Z</dcterms:created>
  <dcterms:modified xsi:type="dcterms:W3CDTF">2024-11-14T14:53:56Z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2024-11-14T00:00:00Z</vt:filetime>
  </property>
  <property fmtid="{D5CDD505-2E9C-101B-9397-08002B2CF9AE}" pid="3" name="Producer">
    <vt:lpwstr>3-Heights(TM) PDF Security Shell 4.8.25.2 (http://www.pdf-tools.com)</vt:lpwstr>
  </property>
</Properties>
</file>