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215595"/>
            <a:ext cx="8261096" cy="574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64563" y="853439"/>
            <a:ext cx="6215380" cy="3436620"/>
          </a:xfrm>
          <a:custGeom>
            <a:avLst/>
            <a:gdLst/>
            <a:ahLst/>
            <a:cxnLst/>
            <a:rect l="l" t="t" r="r" b="b"/>
            <a:pathLst>
              <a:path w="6215380" h="3436620">
                <a:moveTo>
                  <a:pt x="6154546" y="0"/>
                </a:moveTo>
                <a:lnTo>
                  <a:pt x="60325" y="0"/>
                </a:lnTo>
                <a:lnTo>
                  <a:pt x="36861" y="4746"/>
                </a:lnTo>
                <a:lnTo>
                  <a:pt x="17684" y="17684"/>
                </a:lnTo>
                <a:lnTo>
                  <a:pt x="4746" y="36861"/>
                </a:lnTo>
                <a:lnTo>
                  <a:pt x="0" y="60325"/>
                </a:lnTo>
                <a:lnTo>
                  <a:pt x="0" y="3376282"/>
                </a:lnTo>
                <a:lnTo>
                  <a:pt x="4746" y="3399768"/>
                </a:lnTo>
                <a:lnTo>
                  <a:pt x="17684" y="3418947"/>
                </a:lnTo>
                <a:lnTo>
                  <a:pt x="36861" y="3431878"/>
                </a:lnTo>
                <a:lnTo>
                  <a:pt x="60325" y="3436620"/>
                </a:lnTo>
                <a:lnTo>
                  <a:pt x="6154546" y="3436620"/>
                </a:lnTo>
                <a:lnTo>
                  <a:pt x="6178010" y="3431878"/>
                </a:lnTo>
                <a:lnTo>
                  <a:pt x="6197187" y="3418947"/>
                </a:lnTo>
                <a:lnTo>
                  <a:pt x="6210125" y="3399768"/>
                </a:lnTo>
                <a:lnTo>
                  <a:pt x="6214871" y="3376282"/>
                </a:lnTo>
                <a:lnTo>
                  <a:pt x="6214871" y="60325"/>
                </a:lnTo>
                <a:lnTo>
                  <a:pt x="6197219" y="17652"/>
                </a:lnTo>
                <a:lnTo>
                  <a:pt x="61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1083563"/>
            <a:ext cx="5599176" cy="305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802" y="383540"/>
            <a:ext cx="708215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0823" y="1855470"/>
            <a:ext cx="7494270" cy="2480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youtube.com/watch?v=4qYMWiSyIOk" TargetMode="External"/><Relationship Id="rId4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Assdm6fIHlE" TargetMode="External"/><Relationship Id="rId4" Type="http://schemas.openxmlformats.org/officeDocument/2006/relationships/image" Target="../media/image1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NcHSD3fWJiQ" TargetMode="External"/><Relationship Id="rId4" Type="http://schemas.openxmlformats.org/officeDocument/2006/relationships/image" Target="../media/image2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2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vPkEvH4aDsE" TargetMode="External"/><Relationship Id="rId4" Type="http://schemas.openxmlformats.org/officeDocument/2006/relationships/image" Target="../media/image2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2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crowdstrike.com/" TargetMode="External"/><Relationship Id="rId4" Type="http://schemas.openxmlformats.org/officeDocument/2006/relationships/hyperlink" Target="https://commission.europa.eu/law/law-topic/data-protection/reform/what-personal-data_en" TargetMode="External"/><Relationship Id="rId5" Type="http://schemas.openxmlformats.org/officeDocument/2006/relationships/hyperlink" Target="https://gdpr.eu/what-is-gdpr/" TargetMode="External"/><Relationship Id="rId6" Type="http://schemas.openxmlformats.org/officeDocument/2006/relationships/hyperlink" Target="https://gdpr-info.eu/art-1-gdpr/#%3A~%3Atext%3D1%20GDPR%20Subject%2Dmatter%20and%2Cfree%20movement%20of%20personal%20data" TargetMode="External"/><Relationship Id="rId7" Type="http://schemas.openxmlformats.org/officeDocument/2006/relationships/hyperlink" Target="https://ico.org.uk/for-organisations/uk-gdpr-guidance-and-resources/data-protection-principles/a-guide-to-the-data-protection-principles/" TargetMode="External"/><Relationship Id="rId8" Type="http://schemas.openxmlformats.org/officeDocument/2006/relationships/hyperlink" Target="https://commission.europa.eu/law/law-topic/data-protection/reform/rules-business-and-organisations/obligations/what-data-breach-and-what-do-we-have-do-case-data-breach_en#%3A~%3Atext%3DA%20data%20breach%20occurs%20when%2Cof%20confidentiality%2C%20availability%20or%20integrity" TargetMode="External"/><Relationship Id="rId9" Type="http://schemas.openxmlformats.org/officeDocument/2006/relationships/hyperlink" Target="https://www.edps.europa.eu/data-protection/data-protection/reference-library/data-protection-officer-dpo_en" TargetMode="External"/><Relationship Id="rId10" Type="http://schemas.openxmlformats.org/officeDocument/2006/relationships/hyperlink" Target="https://www.youtube.com/watch?v=4qYMWiSyIOk" TargetMode="External"/><Relationship Id="rId11" Type="http://schemas.openxmlformats.org/officeDocument/2006/relationships/hyperlink" Target="https://www.youtube.com/watch?v=Assdm6fIHlE" TargetMode="External"/><Relationship Id="rId12" Type="http://schemas.openxmlformats.org/officeDocument/2006/relationships/hyperlink" Target="https://www.youtube.com/watch?v=NcHSD3fWJiQ" TargetMode="Externa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7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8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9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0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6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3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mailto:name.surname@company.com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8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44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2.pn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ncbi.nlm.nih.gov/pmc/articles/PMC5124071/" TargetMode="External"/><Relationship Id="rId4" Type="http://schemas.openxmlformats.org/officeDocument/2006/relationships/hyperlink" Target="https://gdpr.eu/Recital-53-Processing-of-sensitive-data-in-health-and-social-sector/" TargetMode="External"/><Relationship Id="rId5" Type="http://schemas.openxmlformats.org/officeDocument/2006/relationships/hyperlink" Target="https://gdpr.eu/recital-54-processing-of-sensitive-data-in-public-health-sector/" TargetMode="Externa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3936" y="1562379"/>
            <a:ext cx="7949565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93980" indent="-228600">
              <a:lnSpc>
                <a:spcPct val="1502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persoonsgegevens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waaruit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raciale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etnische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afkomst,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politieke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opvattingen,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godsdienstige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levensbeschouwelijke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overtuiging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blijkt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vakbondslidmaatschap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ts val="2880"/>
              </a:lnSpc>
              <a:spcBef>
                <a:spcPts val="254"/>
              </a:spcBef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genetische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gegevens,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biometrische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uitsluitend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verwerkt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identificeren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0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gezondheidsgerelateerde</a:t>
            </a:r>
            <a:r>
              <a:rPr dirty="0" sz="16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gegevens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iemands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seksleven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seksuele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geaardheid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79C73"/>
                </a:solidFill>
              </a:rPr>
              <a:t>Wat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zijn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39966"/>
                </a:solidFill>
              </a:rPr>
              <a:t>gevoelige</a:t>
            </a:r>
            <a:r>
              <a:rPr dirty="0" spc="-145">
                <a:solidFill>
                  <a:srgbClr val="339966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persoonlijke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350">
                <a:solidFill>
                  <a:srgbClr val="379C73"/>
                </a:solidFill>
              </a:rPr>
              <a:t>gegevens?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62965"/>
            </a:xfrm>
            <a:custGeom>
              <a:avLst/>
              <a:gdLst/>
              <a:ahLst/>
              <a:cxnLst/>
              <a:rect l="l" t="t" r="r" b="b"/>
              <a:pathLst>
                <a:path w="9144000" h="862965">
                  <a:moveTo>
                    <a:pt x="0" y="862584"/>
                  </a:moveTo>
                  <a:lnTo>
                    <a:pt x="9144000" y="8625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6258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62583"/>
              <a:ext cx="9141460" cy="4281170"/>
            </a:xfrm>
            <a:custGeom>
              <a:avLst/>
              <a:gdLst/>
              <a:ahLst/>
              <a:cxnLst/>
              <a:rect l="l" t="t" r="r" b="b"/>
              <a:pathLst>
                <a:path w="9141460" h="4281170">
                  <a:moveTo>
                    <a:pt x="9140952" y="4280914"/>
                  </a:moveTo>
                  <a:lnTo>
                    <a:pt x="9140952" y="0"/>
                  </a:lnTo>
                  <a:lnTo>
                    <a:pt x="0" y="0"/>
                  </a:lnTo>
                  <a:lnTo>
                    <a:pt x="0" y="4280914"/>
                  </a:lnTo>
                  <a:lnTo>
                    <a:pt x="9140952" y="4280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0928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VIDEO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728597" y="3985056"/>
            <a:ext cx="47199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Bekijk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deze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video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over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persoonlijke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gevoelige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gegevens!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6188" y="1583436"/>
            <a:ext cx="3688079" cy="20741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30295" y="3161157"/>
            <a:ext cx="484314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krijg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aantal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veelvoorkomende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scenario's te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zien waarin je in het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dagelijks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leven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gegevens tegenkomt.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57664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>
                <a:solidFill>
                  <a:srgbClr val="379C73"/>
                </a:solidFill>
              </a:rPr>
              <a:t>Wanneer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wordt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geconfronteerd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95">
                <a:solidFill>
                  <a:srgbClr val="379C73"/>
                </a:solidFill>
              </a:rPr>
              <a:t>met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1802" y="515823"/>
            <a:ext cx="7851775" cy="1779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35">
                <a:solidFill>
                  <a:srgbClr val="379C73"/>
                </a:solidFill>
                <a:latin typeface="Arial Black"/>
                <a:cs typeface="Arial Black"/>
              </a:rPr>
              <a:t>persoonlijke</a:t>
            </a:r>
            <a:r>
              <a:rPr dirty="0" sz="2500" spc="-7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en</a:t>
            </a:r>
            <a:r>
              <a:rPr dirty="0" sz="2500" spc="-9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0">
                <a:solidFill>
                  <a:srgbClr val="379C73"/>
                </a:solidFill>
                <a:latin typeface="Arial Black"/>
                <a:cs typeface="Arial Black"/>
              </a:rPr>
              <a:t>gevoelige</a:t>
            </a:r>
            <a:r>
              <a:rPr dirty="0" sz="2500" spc="-13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50">
                <a:solidFill>
                  <a:srgbClr val="379C73"/>
                </a:solidFill>
                <a:latin typeface="Arial Black"/>
                <a:cs typeface="Arial Black"/>
              </a:rPr>
              <a:t>gegevens?</a:t>
            </a:r>
            <a:endParaRPr sz="2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485"/>
              </a:spcBef>
            </a:pPr>
            <a:endParaRPr sz="2500">
              <a:latin typeface="Arial Black"/>
              <a:cs typeface="Arial Black"/>
            </a:endParaRPr>
          </a:p>
          <a:p>
            <a:pPr marL="958850" marR="5080" indent="-64643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tegen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verschillende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aspecten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 leven,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vaak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doorhebt.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390" y="2447867"/>
            <a:ext cx="2491463" cy="230826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286383" y="4733950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4512" y="1698117"/>
            <a:ext cx="8215630" cy="283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Gezondheidszorg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algn="ctr" marL="242570" marR="23558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dokter,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ziekenhuis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apotheek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bezoekt,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geef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persoonlijke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geschiedenis,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symptomen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verzekeringsgegevens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essentieel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juiste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vertrouwelijk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behandeld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beschermen.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57664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>
                <a:solidFill>
                  <a:srgbClr val="379C73"/>
                </a:solidFill>
              </a:rPr>
              <a:t>Wanneer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wordt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geconfronteerd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95">
                <a:solidFill>
                  <a:srgbClr val="379C73"/>
                </a:solidFill>
              </a:rPr>
              <a:t>met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15823"/>
            <a:ext cx="531939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35">
                <a:solidFill>
                  <a:srgbClr val="379C73"/>
                </a:solidFill>
                <a:latin typeface="Arial Black"/>
                <a:cs typeface="Arial Black"/>
              </a:rPr>
              <a:t>persoonlijke</a:t>
            </a:r>
            <a:r>
              <a:rPr dirty="0" sz="2500" spc="-7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en</a:t>
            </a:r>
            <a:r>
              <a:rPr dirty="0" sz="2500" spc="-9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0">
                <a:solidFill>
                  <a:srgbClr val="379C73"/>
                </a:solidFill>
                <a:latin typeface="Arial Black"/>
                <a:cs typeface="Arial Black"/>
              </a:rPr>
              <a:t>gevoelige</a:t>
            </a:r>
            <a:r>
              <a:rPr dirty="0" sz="2500" spc="-13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50">
                <a:solidFill>
                  <a:srgbClr val="379C73"/>
                </a:solidFill>
                <a:latin typeface="Arial Black"/>
                <a:cs typeface="Arial Black"/>
              </a:rPr>
              <a:t>gegevens?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9615" y="1636014"/>
            <a:ext cx="8571865" cy="2830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Financiële</a:t>
            </a:r>
            <a:r>
              <a:rPr dirty="0" sz="18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transacties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algn="ctr" marL="247650" marR="23749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aankopen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creditcard,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lening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aanvraagt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bankrekening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opent,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deel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financiële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naam,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adres,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burgerservicenummer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inkomensgegevens.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van deze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cruciaal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identiteitsdiefstal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fraude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voorkomen.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57664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>
                <a:solidFill>
                  <a:srgbClr val="379C73"/>
                </a:solidFill>
              </a:rPr>
              <a:t>Wanneer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wordt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geconfronteerd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95">
                <a:solidFill>
                  <a:srgbClr val="379C73"/>
                </a:solidFill>
              </a:rPr>
              <a:t>met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15823"/>
            <a:ext cx="531939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35">
                <a:solidFill>
                  <a:srgbClr val="379C73"/>
                </a:solidFill>
                <a:latin typeface="Arial Black"/>
                <a:cs typeface="Arial Black"/>
              </a:rPr>
              <a:t>persoonlijke</a:t>
            </a:r>
            <a:r>
              <a:rPr dirty="0" sz="2500" spc="-7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en</a:t>
            </a:r>
            <a:r>
              <a:rPr dirty="0" sz="2500" spc="-9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0">
                <a:solidFill>
                  <a:srgbClr val="379C73"/>
                </a:solidFill>
                <a:latin typeface="Arial Black"/>
                <a:cs typeface="Arial Black"/>
              </a:rPr>
              <a:t>gevoelige</a:t>
            </a:r>
            <a:r>
              <a:rPr dirty="0" sz="2500" spc="-13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50">
                <a:solidFill>
                  <a:srgbClr val="379C73"/>
                </a:solidFill>
                <a:latin typeface="Arial Black"/>
                <a:cs typeface="Arial Black"/>
              </a:rPr>
              <a:t>gegevens?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9298" y="1610995"/>
            <a:ext cx="8471535" cy="310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Sociale</a:t>
            </a:r>
            <a:r>
              <a:rPr dirty="0" sz="18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interacties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vrienden,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familie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collega's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middel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gesprekken,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media-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interacties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normaal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dagelijks leven.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>
              <a:latin typeface="Arial"/>
              <a:cs typeface="Arial"/>
            </a:endParaRPr>
          </a:p>
          <a:p>
            <a:pPr algn="ctr" marL="90170" marR="81915" indent="381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Hoewel deze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meestal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gedeeld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vertrouwde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relaties,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essentieel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rekening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houden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privacy en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grenzen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anderen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respecteren.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57664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>
                <a:solidFill>
                  <a:srgbClr val="379C73"/>
                </a:solidFill>
              </a:rPr>
              <a:t>Wanneer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wordt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u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geconfronteerd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95">
                <a:solidFill>
                  <a:srgbClr val="379C73"/>
                </a:solidFill>
              </a:rPr>
              <a:t>met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15823"/>
            <a:ext cx="531939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35">
                <a:solidFill>
                  <a:srgbClr val="379C73"/>
                </a:solidFill>
                <a:latin typeface="Arial Black"/>
                <a:cs typeface="Arial Black"/>
              </a:rPr>
              <a:t>persoonlijke</a:t>
            </a:r>
            <a:r>
              <a:rPr dirty="0" sz="2500" spc="-7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en</a:t>
            </a:r>
            <a:r>
              <a:rPr dirty="0" sz="2500" spc="-9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0">
                <a:solidFill>
                  <a:srgbClr val="379C73"/>
                </a:solidFill>
                <a:latin typeface="Arial Black"/>
                <a:cs typeface="Arial Black"/>
              </a:rPr>
              <a:t>gevoelige</a:t>
            </a:r>
            <a:r>
              <a:rPr dirty="0" sz="2500" spc="-13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50">
                <a:solidFill>
                  <a:srgbClr val="379C73"/>
                </a:solidFill>
                <a:latin typeface="Arial Black"/>
                <a:cs typeface="Arial Black"/>
              </a:rPr>
              <a:t>gegevens?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9610" y="216154"/>
            <a:ext cx="55981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/>
              <a:t>Het</a:t>
            </a:r>
            <a:r>
              <a:rPr dirty="0" spc="-120"/>
              <a:t> </a:t>
            </a:r>
            <a:r>
              <a:rPr dirty="0" spc="-270"/>
              <a:t>belang</a:t>
            </a:r>
            <a:r>
              <a:rPr dirty="0" spc="-100"/>
              <a:t> </a:t>
            </a:r>
            <a:r>
              <a:rPr dirty="0" spc="-275"/>
              <a:t>van</a:t>
            </a:r>
            <a:r>
              <a:rPr dirty="0" spc="-110"/>
              <a:t> </a:t>
            </a:r>
            <a:r>
              <a:rPr dirty="0" spc="-280"/>
              <a:t>gegevensbescherming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87628" y="1387551"/>
            <a:ext cx="5601335" cy="3561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Waarom</a:t>
            </a:r>
            <a:r>
              <a:rPr dirty="0" sz="5800" spc="-2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is </a:t>
            </a:r>
            <a:r>
              <a:rPr dirty="0" sz="5800" spc="-15" b="1">
                <a:solidFill>
                  <a:srgbClr val="339966"/>
                </a:solidFill>
                <a:latin typeface="Arial"/>
                <a:cs typeface="Arial"/>
              </a:rPr>
              <a:t>gegev</a:t>
            </a:r>
            <a:r>
              <a:rPr dirty="0" sz="5800" spc="5" b="1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ns</a:t>
            </a:r>
            <a:r>
              <a:rPr dirty="0" sz="5800" spc="-185" b="1">
                <a:solidFill>
                  <a:srgbClr val="339966"/>
                </a:solidFill>
                <a:latin typeface="Arial"/>
                <a:cs typeface="Arial"/>
              </a:rPr>
              <a:t>b</a:t>
            </a:r>
            <a:r>
              <a:rPr dirty="0" baseline="13888" sz="1200" spc="-315">
                <a:latin typeface="Carlito"/>
                <a:cs typeface="Carlito"/>
              </a:rPr>
              <a:t>?</a:t>
            </a:r>
            <a:r>
              <a:rPr dirty="0" sz="5800" spc="-15" b="1">
                <a:solidFill>
                  <a:srgbClr val="339966"/>
                </a:solidFill>
                <a:latin typeface="Arial"/>
                <a:cs typeface="Arial"/>
              </a:rPr>
              <a:t>es</a:t>
            </a:r>
            <a:r>
              <a:rPr dirty="0" sz="5800" spc="5" b="1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dirty="0" sz="5800" spc="-5" b="1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dirty="0" sz="5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39966"/>
                </a:solidFill>
                <a:latin typeface="Arial"/>
                <a:cs typeface="Arial"/>
              </a:rPr>
              <a:t>erming</a:t>
            </a:r>
            <a:r>
              <a:rPr dirty="0" sz="5800" spc="-1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zo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belangrijk?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94715"/>
            </a:xfrm>
            <a:custGeom>
              <a:avLst/>
              <a:gdLst/>
              <a:ahLst/>
              <a:cxnLst/>
              <a:rect l="l" t="t" r="r" b="b"/>
              <a:pathLst>
                <a:path w="9144000" h="894715">
                  <a:moveTo>
                    <a:pt x="0" y="894588"/>
                  </a:moveTo>
                  <a:lnTo>
                    <a:pt x="9144000" y="89458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458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94588"/>
              <a:ext cx="9144000" cy="4249420"/>
            </a:xfrm>
            <a:custGeom>
              <a:avLst/>
              <a:gdLst/>
              <a:ahLst/>
              <a:cxnLst/>
              <a:rect l="l" t="t" r="r" b="b"/>
              <a:pathLst>
                <a:path w="9144000" h="4249420">
                  <a:moveTo>
                    <a:pt x="9144000" y="0"/>
                  </a:moveTo>
                  <a:lnTo>
                    <a:pt x="0" y="0"/>
                  </a:lnTo>
                  <a:lnTo>
                    <a:pt x="0" y="4248910"/>
                  </a:lnTo>
                  <a:lnTo>
                    <a:pt x="9144000" y="42489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3094" rIns="0" bIns="0" rtlCol="0" vert="horz">
            <a:spAutoFit/>
          </a:bodyPr>
          <a:lstStyle/>
          <a:p>
            <a:pPr marL="1498600">
              <a:lnSpc>
                <a:spcPct val="100000"/>
              </a:lnSpc>
              <a:spcBef>
                <a:spcPts val="1395"/>
              </a:spcBef>
            </a:pPr>
            <a:r>
              <a:rPr dirty="0" sz="2700"/>
              <a:t>Privacy</a:t>
            </a:r>
            <a:r>
              <a:rPr dirty="0" sz="2700" spc="-15"/>
              <a:t> </a:t>
            </a:r>
            <a:r>
              <a:rPr dirty="0" sz="2700"/>
              <a:t>wordt erkend</a:t>
            </a:r>
            <a:r>
              <a:rPr dirty="0" sz="2700" spc="-15"/>
              <a:t> </a:t>
            </a:r>
            <a:r>
              <a:rPr dirty="0" sz="2700"/>
              <a:t>als </a:t>
            </a:r>
            <a:r>
              <a:rPr dirty="0" sz="2700" spc="-25"/>
              <a:t>een</a:t>
            </a:r>
            <a:endParaRPr sz="2700"/>
          </a:p>
          <a:p>
            <a:pPr marL="1415415">
              <a:lnSpc>
                <a:spcPct val="100000"/>
              </a:lnSpc>
              <a:spcBef>
                <a:spcPts val="1295"/>
              </a:spcBef>
            </a:pPr>
            <a:r>
              <a:rPr dirty="0" sz="2700" b="1">
                <a:solidFill>
                  <a:srgbClr val="339966"/>
                </a:solidFill>
                <a:latin typeface="Arial"/>
                <a:cs typeface="Arial"/>
              </a:rPr>
              <a:t>fundamenteel</a:t>
            </a:r>
            <a:r>
              <a:rPr dirty="0" sz="27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339966"/>
                </a:solidFill>
                <a:latin typeface="Arial"/>
                <a:cs typeface="Arial"/>
              </a:rPr>
              <a:t>mensenrecht!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4279" y="205231"/>
            <a:ext cx="438912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35"/>
              <a:t>Belang</a:t>
            </a:r>
            <a:r>
              <a:rPr dirty="0" sz="2200" spc="-95"/>
              <a:t> </a:t>
            </a:r>
            <a:r>
              <a:rPr dirty="0" sz="2200" spc="-250"/>
              <a:t>van</a:t>
            </a:r>
            <a:r>
              <a:rPr dirty="0" sz="2200" spc="-75"/>
              <a:t> </a:t>
            </a:r>
            <a:r>
              <a:rPr dirty="0" sz="2200" spc="-235"/>
              <a:t>gegevensbescherming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3936" y="1728977"/>
            <a:ext cx="4986020" cy="2617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Vertrouwen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opbouwen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gebruikers/klant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rechten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individuen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Reputatieschade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vermijden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Naleving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wet-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regelgeving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Wereldwijde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perspectieven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gegevensb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451637" y="1765786"/>
            <a:ext cx="1314450" cy="2571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215"/>
              </a:lnSpc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5"/>
              </a:spcBef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escherming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5">
                <a:solidFill>
                  <a:srgbClr val="379C73"/>
                </a:solidFill>
              </a:rPr>
              <a:t>Waarom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is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gegevensbescherming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belangrijk?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0291" y="1633812"/>
            <a:ext cx="2781064" cy="289541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86473" y="4548022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Vertrouwen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opbouwen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bij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gebruikers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00321" y="969344"/>
            <a:ext cx="3702685" cy="1261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800" spc="-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fundamenteel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opbouwen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vertrouwen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00321" y="2319273"/>
            <a:ext cx="343979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eerder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geneigd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erop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vertrouwen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gegevens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beschermd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verantwoordelijk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wordt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omgegaan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502" y="1627986"/>
            <a:ext cx="2919293" cy="293302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689354" y="4612335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3964" y="1496059"/>
            <a:ext cx="309435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40">
                <a:latin typeface="Arial"/>
                <a:cs typeface="Arial"/>
              </a:rPr>
              <a:t>Geąevensbescherminą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23690" y="798067"/>
            <a:ext cx="897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06621" y="2263267"/>
            <a:ext cx="9315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08605" y="3427933"/>
            <a:ext cx="4342765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Aląemene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ąeąevensbescherminą: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Wat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moet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weten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79C73"/>
                </a:solidFill>
              </a:rPr>
              <a:t>De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rechten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individuen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beschermen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4808" y="2601524"/>
            <a:ext cx="2497776" cy="241853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685035"/>
            <a:ext cx="5727065" cy="2197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715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waarborgt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individuen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beheren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garandeert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individuen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weten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welke gegevens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 verzameld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50200" y="4815636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5">
                <a:solidFill>
                  <a:srgbClr val="379C73"/>
                </a:solidFill>
              </a:rPr>
              <a:t>Reputatieschade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vermijden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70859" y="1476857"/>
            <a:ext cx="486219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Sterke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praktijken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gebied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van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voorkomen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inbreuken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beperken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risico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reputatieschade.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570859" y="3420617"/>
            <a:ext cx="501777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Organisaties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robuuste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maatregelen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laten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dat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willen beschermen.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" y="1530096"/>
            <a:ext cx="3067812" cy="306781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313433" y="4607458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Naleving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wet-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regelgeving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1427" y="1638421"/>
            <a:ext cx="2864487" cy="289458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072261"/>
            <a:ext cx="4812030" cy="3433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naleven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voorschriften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gegevensbescherming,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GDPR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(General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Protection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Regulation),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wettelijke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verplichting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organisaties.</a:t>
            </a:r>
            <a:endParaRPr sz="1800">
              <a:latin typeface="Arial"/>
              <a:cs typeface="Arial"/>
            </a:endParaRPr>
          </a:p>
          <a:p>
            <a:pPr marL="304800" marR="95885" indent="-292735">
              <a:lnSpc>
                <a:spcPct val="150000"/>
              </a:lnSpc>
              <a:spcBef>
                <a:spcPts val="90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Compliance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ervoor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organisaties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voldoen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wettelijke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normen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verwerken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persoonlijke gegevens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60793" y="4603800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45">
                <a:solidFill>
                  <a:srgbClr val="379C73"/>
                </a:solidFill>
              </a:rPr>
              <a:t>Wereldwijde</a:t>
            </a:r>
            <a:r>
              <a:rPr dirty="0" sz="2200" spc="-80">
                <a:solidFill>
                  <a:srgbClr val="379C73"/>
                </a:solidFill>
              </a:rPr>
              <a:t> </a:t>
            </a:r>
            <a:r>
              <a:rPr dirty="0" sz="2200" spc="-229">
                <a:solidFill>
                  <a:srgbClr val="379C73"/>
                </a:solidFill>
              </a:rPr>
              <a:t>perspectieven</a:t>
            </a:r>
            <a:r>
              <a:rPr dirty="0" sz="2200" spc="-50">
                <a:solidFill>
                  <a:srgbClr val="379C73"/>
                </a:solidFill>
              </a:rPr>
              <a:t> </a:t>
            </a:r>
            <a:r>
              <a:rPr dirty="0" sz="2200" spc="-185">
                <a:solidFill>
                  <a:srgbClr val="379C73"/>
                </a:solidFill>
              </a:rPr>
              <a:t>op</a:t>
            </a:r>
            <a:r>
              <a:rPr dirty="0" sz="2200" spc="-60">
                <a:solidFill>
                  <a:srgbClr val="379C73"/>
                </a:solidFill>
              </a:rPr>
              <a:t> </a:t>
            </a:r>
            <a:r>
              <a:rPr dirty="0" sz="2200" spc="-229">
                <a:solidFill>
                  <a:srgbClr val="379C73"/>
                </a:solidFill>
              </a:rPr>
              <a:t>gegevensbescherming</a:t>
            </a:r>
            <a:endParaRPr sz="2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39971" y="1880362"/>
            <a:ext cx="4920615" cy="2197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wereldwijd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regels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wereldwijd</a:t>
            </a:r>
            <a:endParaRPr sz="1800">
              <a:latin typeface="Arial"/>
              <a:cs typeface="Arial"/>
            </a:endParaRPr>
          </a:p>
          <a:p>
            <a:pPr marL="304800" marR="649605" indent="-292735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Inzicht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naleving 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verschillende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rechtsgebieden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essentieel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organisaties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wereldwijd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actief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470" y="1611222"/>
            <a:ext cx="2855255" cy="286440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308353" y="4692192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BELANGRIJKSTE</a:t>
            </a:r>
            <a:r>
              <a:rPr dirty="0" spc="25">
                <a:solidFill>
                  <a:srgbClr val="379C73"/>
                </a:solidFill>
              </a:rPr>
              <a:t> </a:t>
            </a:r>
            <a:r>
              <a:rPr dirty="0" spc="-114">
                <a:solidFill>
                  <a:srgbClr val="379C73"/>
                </a:solidFill>
              </a:rPr>
              <a:t>OPMERKINGEN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56259" y="1326641"/>
            <a:ext cx="8182609" cy="2922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400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000" spc="165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Vertrouwen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basis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gegevensbescherming.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dirty="0" sz="2000" spc="-400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000" spc="165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individuele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rechten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prioriteit.</a:t>
            </a:r>
            <a:endParaRPr sz="1600">
              <a:latin typeface="Arial"/>
              <a:cs typeface="Arial"/>
            </a:endParaRPr>
          </a:p>
          <a:p>
            <a:pPr marL="305435" marR="464820" indent="-293370">
              <a:lnSpc>
                <a:spcPts val="3840"/>
              </a:lnSpc>
              <a:spcBef>
                <a:spcPts val="675"/>
              </a:spcBef>
            </a:pPr>
            <a:r>
              <a:rPr dirty="0" sz="2000" spc="-400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000" spc="165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cruciaal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belang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reputatieschade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beperken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middel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sterke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praktijken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gebied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gegevensbescherming.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dirty="0" sz="2000" spc="-400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000" spc="165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Wettelijke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naleving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verplicht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gegevensbescherming.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dirty="0" sz="2000" spc="-400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000" spc="155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Wereldwijde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perspectieven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vorm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overwegingen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gegevensbescherming.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36694" y="2877693"/>
            <a:ext cx="73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Carlito"/>
                <a:cs typeface="Carlito"/>
              </a:rPr>
              <a:t>?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1802" y="300304"/>
            <a:ext cx="151193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45">
                <a:solidFill>
                  <a:srgbClr val="FFFFFF"/>
                </a:solidFill>
                <a:latin typeface="Arial Black"/>
                <a:cs typeface="Arial Black"/>
              </a:rPr>
              <a:t>EU</a:t>
            </a:r>
            <a:r>
              <a:rPr dirty="0" sz="2500" spc="-1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95">
                <a:solidFill>
                  <a:srgbClr val="FFFFFF"/>
                </a:solidFill>
                <a:latin typeface="Arial Black"/>
                <a:cs typeface="Arial Black"/>
              </a:rPr>
              <a:t>GDPR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27938" y="1859991"/>
            <a:ext cx="3129280" cy="2557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83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8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8300" spc="-25" b="1">
                <a:solidFill>
                  <a:srgbClr val="3E3E3E"/>
                </a:solidFill>
                <a:latin typeface="Arial"/>
                <a:cs typeface="Arial"/>
              </a:rPr>
              <a:t>is </a:t>
            </a:r>
            <a:r>
              <a:rPr dirty="0" sz="8300" spc="-20" b="1">
                <a:solidFill>
                  <a:srgbClr val="339966"/>
                </a:solidFill>
                <a:latin typeface="Arial"/>
                <a:cs typeface="Arial"/>
              </a:rPr>
              <a:t>GDPR</a:t>
            </a:r>
            <a:endParaRPr sz="83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141730"/>
            </a:xfrm>
            <a:custGeom>
              <a:avLst/>
              <a:gdLst/>
              <a:ahLst/>
              <a:cxnLst/>
              <a:rect l="l" t="t" r="r" b="b"/>
              <a:pathLst>
                <a:path w="9144000" h="1141730">
                  <a:moveTo>
                    <a:pt x="0" y="1141476"/>
                  </a:moveTo>
                  <a:lnTo>
                    <a:pt x="9144000" y="11414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14147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141475"/>
              <a:ext cx="9144000" cy="4002404"/>
            </a:xfrm>
            <a:custGeom>
              <a:avLst/>
              <a:gdLst/>
              <a:ahLst/>
              <a:cxnLst/>
              <a:rect l="l" t="t" r="r" b="b"/>
              <a:pathLst>
                <a:path w="9144000" h="4002404">
                  <a:moveTo>
                    <a:pt x="9144000" y="0"/>
                  </a:moveTo>
                  <a:lnTo>
                    <a:pt x="0" y="0"/>
                  </a:lnTo>
                  <a:lnTo>
                    <a:pt x="0" y="4002024"/>
                  </a:lnTo>
                  <a:lnTo>
                    <a:pt x="9144000" y="400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5119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EU</a:t>
            </a:r>
            <a:r>
              <a:rPr dirty="0" spc="-130"/>
              <a:t> </a:t>
            </a:r>
            <a:r>
              <a:rPr dirty="0" spc="-95"/>
              <a:t>GDPR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37816"/>
            <a:ext cx="3843527" cy="256590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79400" y="1119749"/>
            <a:ext cx="8711565" cy="332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 marR="177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GDPR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(General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Protection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Regulation)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2018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kracht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geeft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Europese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controle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legt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strenge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eisen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dergelijke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verwerken.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1800">
              <a:latin typeface="Arial"/>
              <a:cs typeface="Arial"/>
            </a:endParaRPr>
          </a:p>
          <a:p>
            <a:pPr marL="4214495" indent="-292735">
              <a:lnSpc>
                <a:spcPct val="100000"/>
              </a:lnSpc>
              <a:buClr>
                <a:srgbClr val="000000"/>
              </a:buClr>
              <a:buSzPct val="128571"/>
              <a:buChar char="•"/>
              <a:tabLst>
                <a:tab pos="421449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strengste</a:t>
            </a:r>
            <a:r>
              <a:rPr dirty="0" sz="1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privacy-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beveiligingswet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wereld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4214495" marR="556260" indent="-292735">
              <a:lnSpc>
                <a:spcPct val="140100"/>
              </a:lnSpc>
              <a:buClr>
                <a:srgbClr val="000000"/>
              </a:buClr>
              <a:buSzPct val="128571"/>
              <a:buFont typeface="Arial"/>
              <a:buChar char="•"/>
              <a:tabLst>
                <a:tab pos="4214495" algn="l"/>
              </a:tabLst>
            </a:pP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toepassing</a:t>
            </a:r>
            <a:r>
              <a:rPr dirty="0" sz="1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14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EU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,</a:t>
            </a:r>
            <a:r>
              <a:rPr dirty="0" sz="1400" spc="-1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maar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legt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ook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verplichtingen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organisaties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waar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ook,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zolang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richten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verzamelen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EU.</a:t>
            </a:r>
            <a:r>
              <a:rPr dirty="0" baseline="24691" sz="1350" spc="-3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baseline="24691" sz="13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73736" y="490270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68960" y="4689144"/>
            <a:ext cx="2118360" cy="386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37285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7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GDPR.EU.Wat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GDPR?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402" y="383540"/>
            <a:ext cx="65639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Onderwerp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doelstellingen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">
                <a:solidFill>
                  <a:srgbClr val="379C73"/>
                </a:solidFill>
              </a:rPr>
              <a:t>GDPR</a:t>
            </a:r>
            <a:r>
              <a:rPr dirty="0" baseline="25252" sz="2475" spc="-37">
                <a:solidFill>
                  <a:srgbClr val="379C73"/>
                </a:solidFill>
                <a:latin typeface="Arial"/>
                <a:cs typeface="Arial"/>
              </a:rPr>
              <a:t>6</a:t>
            </a:r>
            <a:endParaRPr baseline="25252" sz="2475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873505" y="1112774"/>
            <a:ext cx="2209800" cy="3370579"/>
            <a:chOff x="873505" y="1112774"/>
            <a:chExt cx="2209800" cy="3370579"/>
          </a:xfrm>
        </p:grpSpPr>
        <p:sp>
          <p:nvSpPr>
            <p:cNvPr id="5" name="object 5" descr=""/>
            <p:cNvSpPr/>
            <p:nvPr/>
          </p:nvSpPr>
          <p:spPr>
            <a:xfrm>
              <a:off x="886205" y="1437894"/>
              <a:ext cx="2184400" cy="3032760"/>
            </a:xfrm>
            <a:custGeom>
              <a:avLst/>
              <a:gdLst/>
              <a:ahLst/>
              <a:cxnLst/>
              <a:rect l="l" t="t" r="r" b="b"/>
              <a:pathLst>
                <a:path w="2184400" h="3032760">
                  <a:moveTo>
                    <a:pt x="1819910" y="0"/>
                  </a:moveTo>
                  <a:lnTo>
                    <a:pt x="363981" y="0"/>
                  </a:lnTo>
                  <a:lnTo>
                    <a:pt x="314593" y="3322"/>
                  </a:lnTo>
                  <a:lnTo>
                    <a:pt x="267223" y="13000"/>
                  </a:lnTo>
                  <a:lnTo>
                    <a:pt x="222306" y="28600"/>
                  </a:lnTo>
                  <a:lnTo>
                    <a:pt x="180276" y="49689"/>
                  </a:lnTo>
                  <a:lnTo>
                    <a:pt x="141566" y="75834"/>
                  </a:lnTo>
                  <a:lnTo>
                    <a:pt x="106610" y="106600"/>
                  </a:lnTo>
                  <a:lnTo>
                    <a:pt x="75842" y="141555"/>
                  </a:lnTo>
                  <a:lnTo>
                    <a:pt x="49695" y="180264"/>
                  </a:lnTo>
                  <a:lnTo>
                    <a:pt x="28604" y="222295"/>
                  </a:lnTo>
                  <a:lnTo>
                    <a:pt x="13002" y="267214"/>
                  </a:lnTo>
                  <a:lnTo>
                    <a:pt x="3322" y="314587"/>
                  </a:lnTo>
                  <a:lnTo>
                    <a:pt x="0" y="363981"/>
                  </a:lnTo>
                  <a:lnTo>
                    <a:pt x="0" y="2668778"/>
                  </a:lnTo>
                  <a:lnTo>
                    <a:pt x="3322" y="2718166"/>
                  </a:lnTo>
                  <a:lnTo>
                    <a:pt x="13002" y="2765536"/>
                  </a:lnTo>
                  <a:lnTo>
                    <a:pt x="28604" y="2810453"/>
                  </a:lnTo>
                  <a:lnTo>
                    <a:pt x="49695" y="2852483"/>
                  </a:lnTo>
                  <a:lnTo>
                    <a:pt x="75842" y="2891193"/>
                  </a:lnTo>
                  <a:lnTo>
                    <a:pt x="106610" y="2926149"/>
                  </a:lnTo>
                  <a:lnTo>
                    <a:pt x="141566" y="2956917"/>
                  </a:lnTo>
                  <a:lnTo>
                    <a:pt x="180276" y="2983064"/>
                  </a:lnTo>
                  <a:lnTo>
                    <a:pt x="222306" y="3004155"/>
                  </a:lnTo>
                  <a:lnTo>
                    <a:pt x="267223" y="3019757"/>
                  </a:lnTo>
                  <a:lnTo>
                    <a:pt x="314593" y="3029437"/>
                  </a:lnTo>
                  <a:lnTo>
                    <a:pt x="363981" y="3032760"/>
                  </a:lnTo>
                  <a:lnTo>
                    <a:pt x="1819910" y="3032760"/>
                  </a:lnTo>
                  <a:lnTo>
                    <a:pt x="1869304" y="3029437"/>
                  </a:lnTo>
                  <a:lnTo>
                    <a:pt x="1916677" y="3019757"/>
                  </a:lnTo>
                  <a:lnTo>
                    <a:pt x="1961596" y="3004155"/>
                  </a:lnTo>
                  <a:lnTo>
                    <a:pt x="2003627" y="2983064"/>
                  </a:lnTo>
                  <a:lnTo>
                    <a:pt x="2042336" y="2956917"/>
                  </a:lnTo>
                  <a:lnTo>
                    <a:pt x="2077291" y="2926149"/>
                  </a:lnTo>
                  <a:lnTo>
                    <a:pt x="2108057" y="2891193"/>
                  </a:lnTo>
                  <a:lnTo>
                    <a:pt x="2134202" y="2852483"/>
                  </a:lnTo>
                  <a:lnTo>
                    <a:pt x="2155291" y="2810453"/>
                  </a:lnTo>
                  <a:lnTo>
                    <a:pt x="2170891" y="2765536"/>
                  </a:lnTo>
                  <a:lnTo>
                    <a:pt x="2180569" y="2718166"/>
                  </a:lnTo>
                  <a:lnTo>
                    <a:pt x="2183892" y="2668778"/>
                  </a:lnTo>
                  <a:lnTo>
                    <a:pt x="2183892" y="363981"/>
                  </a:lnTo>
                  <a:lnTo>
                    <a:pt x="2180569" y="314587"/>
                  </a:lnTo>
                  <a:lnTo>
                    <a:pt x="2170891" y="267214"/>
                  </a:lnTo>
                  <a:lnTo>
                    <a:pt x="2155291" y="222295"/>
                  </a:lnTo>
                  <a:lnTo>
                    <a:pt x="2134202" y="180264"/>
                  </a:lnTo>
                  <a:lnTo>
                    <a:pt x="2108057" y="141555"/>
                  </a:lnTo>
                  <a:lnTo>
                    <a:pt x="2077291" y="106600"/>
                  </a:lnTo>
                  <a:lnTo>
                    <a:pt x="2042336" y="75834"/>
                  </a:lnTo>
                  <a:lnTo>
                    <a:pt x="2003627" y="49689"/>
                  </a:lnTo>
                  <a:lnTo>
                    <a:pt x="1961596" y="28600"/>
                  </a:lnTo>
                  <a:lnTo>
                    <a:pt x="1916677" y="13000"/>
                  </a:lnTo>
                  <a:lnTo>
                    <a:pt x="1869304" y="3322"/>
                  </a:lnTo>
                  <a:lnTo>
                    <a:pt x="1819910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86205" y="1437894"/>
              <a:ext cx="2184400" cy="3032760"/>
            </a:xfrm>
            <a:custGeom>
              <a:avLst/>
              <a:gdLst/>
              <a:ahLst/>
              <a:cxnLst/>
              <a:rect l="l" t="t" r="r" b="b"/>
              <a:pathLst>
                <a:path w="2184400" h="3032760">
                  <a:moveTo>
                    <a:pt x="0" y="363981"/>
                  </a:moveTo>
                  <a:lnTo>
                    <a:pt x="3322" y="314587"/>
                  </a:lnTo>
                  <a:lnTo>
                    <a:pt x="13002" y="267214"/>
                  </a:lnTo>
                  <a:lnTo>
                    <a:pt x="28604" y="222295"/>
                  </a:lnTo>
                  <a:lnTo>
                    <a:pt x="49695" y="180264"/>
                  </a:lnTo>
                  <a:lnTo>
                    <a:pt x="75842" y="141555"/>
                  </a:lnTo>
                  <a:lnTo>
                    <a:pt x="106610" y="106600"/>
                  </a:lnTo>
                  <a:lnTo>
                    <a:pt x="141566" y="75834"/>
                  </a:lnTo>
                  <a:lnTo>
                    <a:pt x="180276" y="49689"/>
                  </a:lnTo>
                  <a:lnTo>
                    <a:pt x="222306" y="28600"/>
                  </a:lnTo>
                  <a:lnTo>
                    <a:pt x="267223" y="13000"/>
                  </a:lnTo>
                  <a:lnTo>
                    <a:pt x="314593" y="3322"/>
                  </a:lnTo>
                  <a:lnTo>
                    <a:pt x="363981" y="0"/>
                  </a:lnTo>
                  <a:lnTo>
                    <a:pt x="1819910" y="0"/>
                  </a:lnTo>
                  <a:lnTo>
                    <a:pt x="1869304" y="3322"/>
                  </a:lnTo>
                  <a:lnTo>
                    <a:pt x="1916677" y="13000"/>
                  </a:lnTo>
                  <a:lnTo>
                    <a:pt x="1961596" y="28600"/>
                  </a:lnTo>
                  <a:lnTo>
                    <a:pt x="2003627" y="49689"/>
                  </a:lnTo>
                  <a:lnTo>
                    <a:pt x="2042336" y="75834"/>
                  </a:lnTo>
                  <a:lnTo>
                    <a:pt x="2077291" y="106600"/>
                  </a:lnTo>
                  <a:lnTo>
                    <a:pt x="2108057" y="141555"/>
                  </a:lnTo>
                  <a:lnTo>
                    <a:pt x="2134202" y="180264"/>
                  </a:lnTo>
                  <a:lnTo>
                    <a:pt x="2155291" y="222295"/>
                  </a:lnTo>
                  <a:lnTo>
                    <a:pt x="2170891" y="267214"/>
                  </a:lnTo>
                  <a:lnTo>
                    <a:pt x="2180569" y="314587"/>
                  </a:lnTo>
                  <a:lnTo>
                    <a:pt x="2183892" y="363981"/>
                  </a:lnTo>
                  <a:lnTo>
                    <a:pt x="2183892" y="2668778"/>
                  </a:lnTo>
                  <a:lnTo>
                    <a:pt x="2180569" y="2718166"/>
                  </a:lnTo>
                  <a:lnTo>
                    <a:pt x="2170891" y="2765536"/>
                  </a:lnTo>
                  <a:lnTo>
                    <a:pt x="2155291" y="2810453"/>
                  </a:lnTo>
                  <a:lnTo>
                    <a:pt x="2134202" y="2852483"/>
                  </a:lnTo>
                  <a:lnTo>
                    <a:pt x="2108057" y="2891193"/>
                  </a:lnTo>
                  <a:lnTo>
                    <a:pt x="2077291" y="2926149"/>
                  </a:lnTo>
                  <a:lnTo>
                    <a:pt x="2042336" y="2956917"/>
                  </a:lnTo>
                  <a:lnTo>
                    <a:pt x="2003627" y="2983064"/>
                  </a:lnTo>
                  <a:lnTo>
                    <a:pt x="1961596" y="3004155"/>
                  </a:lnTo>
                  <a:lnTo>
                    <a:pt x="1916677" y="3019757"/>
                  </a:lnTo>
                  <a:lnTo>
                    <a:pt x="1869304" y="3029437"/>
                  </a:lnTo>
                  <a:lnTo>
                    <a:pt x="1819910" y="3032760"/>
                  </a:lnTo>
                  <a:lnTo>
                    <a:pt x="363981" y="3032760"/>
                  </a:lnTo>
                  <a:lnTo>
                    <a:pt x="314593" y="3029437"/>
                  </a:lnTo>
                  <a:lnTo>
                    <a:pt x="267223" y="3019757"/>
                  </a:lnTo>
                  <a:lnTo>
                    <a:pt x="222306" y="3004155"/>
                  </a:lnTo>
                  <a:lnTo>
                    <a:pt x="180276" y="2983064"/>
                  </a:lnTo>
                  <a:lnTo>
                    <a:pt x="141566" y="2956917"/>
                  </a:lnTo>
                  <a:lnTo>
                    <a:pt x="106610" y="2926149"/>
                  </a:lnTo>
                  <a:lnTo>
                    <a:pt x="75842" y="2891193"/>
                  </a:lnTo>
                  <a:lnTo>
                    <a:pt x="49695" y="2852483"/>
                  </a:lnTo>
                  <a:lnTo>
                    <a:pt x="28604" y="2810453"/>
                  </a:lnTo>
                  <a:lnTo>
                    <a:pt x="13002" y="2765536"/>
                  </a:lnTo>
                  <a:lnTo>
                    <a:pt x="3322" y="2718166"/>
                  </a:lnTo>
                  <a:lnTo>
                    <a:pt x="0" y="2668778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88186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5" h="864235">
                  <a:moveTo>
                    <a:pt x="438912" y="0"/>
                  </a:moveTo>
                  <a:lnTo>
                    <a:pt x="391080" y="2535"/>
                  </a:lnTo>
                  <a:lnTo>
                    <a:pt x="344743" y="9964"/>
                  </a:lnTo>
                  <a:lnTo>
                    <a:pt x="300167" y="22024"/>
                  </a:lnTo>
                  <a:lnTo>
                    <a:pt x="257619" y="38452"/>
                  </a:lnTo>
                  <a:lnTo>
                    <a:pt x="217367" y="58984"/>
                  </a:lnTo>
                  <a:lnTo>
                    <a:pt x="179679" y="83356"/>
                  </a:lnTo>
                  <a:lnTo>
                    <a:pt x="144822" y="111305"/>
                  </a:lnTo>
                  <a:lnTo>
                    <a:pt x="113064" y="142568"/>
                  </a:lnTo>
                  <a:lnTo>
                    <a:pt x="84673" y="176881"/>
                  </a:lnTo>
                  <a:lnTo>
                    <a:pt x="59915" y="213980"/>
                  </a:lnTo>
                  <a:lnTo>
                    <a:pt x="39059" y="253603"/>
                  </a:lnTo>
                  <a:lnTo>
                    <a:pt x="22372" y="295485"/>
                  </a:lnTo>
                  <a:lnTo>
                    <a:pt x="10121" y="339363"/>
                  </a:lnTo>
                  <a:lnTo>
                    <a:pt x="2574" y="384974"/>
                  </a:lnTo>
                  <a:lnTo>
                    <a:pt x="0" y="432053"/>
                  </a:lnTo>
                  <a:lnTo>
                    <a:pt x="2574" y="479133"/>
                  </a:lnTo>
                  <a:lnTo>
                    <a:pt x="10121" y="524744"/>
                  </a:lnTo>
                  <a:lnTo>
                    <a:pt x="22372" y="568622"/>
                  </a:lnTo>
                  <a:lnTo>
                    <a:pt x="39059" y="610504"/>
                  </a:lnTo>
                  <a:lnTo>
                    <a:pt x="59915" y="650127"/>
                  </a:lnTo>
                  <a:lnTo>
                    <a:pt x="84673" y="687226"/>
                  </a:lnTo>
                  <a:lnTo>
                    <a:pt x="113064" y="721539"/>
                  </a:lnTo>
                  <a:lnTo>
                    <a:pt x="144822" y="752802"/>
                  </a:lnTo>
                  <a:lnTo>
                    <a:pt x="179679" y="780751"/>
                  </a:lnTo>
                  <a:lnTo>
                    <a:pt x="217367" y="805123"/>
                  </a:lnTo>
                  <a:lnTo>
                    <a:pt x="257619" y="825655"/>
                  </a:lnTo>
                  <a:lnTo>
                    <a:pt x="300167" y="842083"/>
                  </a:lnTo>
                  <a:lnTo>
                    <a:pt x="344743" y="854143"/>
                  </a:lnTo>
                  <a:lnTo>
                    <a:pt x="391080" y="861572"/>
                  </a:lnTo>
                  <a:lnTo>
                    <a:pt x="438912" y="864107"/>
                  </a:lnTo>
                  <a:lnTo>
                    <a:pt x="486743" y="861572"/>
                  </a:lnTo>
                  <a:lnTo>
                    <a:pt x="533080" y="854143"/>
                  </a:lnTo>
                  <a:lnTo>
                    <a:pt x="577656" y="842083"/>
                  </a:lnTo>
                  <a:lnTo>
                    <a:pt x="620204" y="825655"/>
                  </a:lnTo>
                  <a:lnTo>
                    <a:pt x="660456" y="805123"/>
                  </a:lnTo>
                  <a:lnTo>
                    <a:pt x="698144" y="780751"/>
                  </a:lnTo>
                  <a:lnTo>
                    <a:pt x="733001" y="752802"/>
                  </a:lnTo>
                  <a:lnTo>
                    <a:pt x="764759" y="721539"/>
                  </a:lnTo>
                  <a:lnTo>
                    <a:pt x="793150" y="687226"/>
                  </a:lnTo>
                  <a:lnTo>
                    <a:pt x="817908" y="650127"/>
                  </a:lnTo>
                  <a:lnTo>
                    <a:pt x="838764" y="610504"/>
                  </a:lnTo>
                  <a:lnTo>
                    <a:pt x="855451" y="568622"/>
                  </a:lnTo>
                  <a:lnTo>
                    <a:pt x="867702" y="524744"/>
                  </a:lnTo>
                  <a:lnTo>
                    <a:pt x="875249" y="479133"/>
                  </a:lnTo>
                  <a:lnTo>
                    <a:pt x="877824" y="432053"/>
                  </a:lnTo>
                  <a:lnTo>
                    <a:pt x="875249" y="384974"/>
                  </a:lnTo>
                  <a:lnTo>
                    <a:pt x="867702" y="339363"/>
                  </a:lnTo>
                  <a:lnTo>
                    <a:pt x="855451" y="295485"/>
                  </a:lnTo>
                  <a:lnTo>
                    <a:pt x="838764" y="253603"/>
                  </a:lnTo>
                  <a:lnTo>
                    <a:pt x="817908" y="213980"/>
                  </a:lnTo>
                  <a:lnTo>
                    <a:pt x="793150" y="176881"/>
                  </a:lnTo>
                  <a:lnTo>
                    <a:pt x="764759" y="142568"/>
                  </a:lnTo>
                  <a:lnTo>
                    <a:pt x="733001" y="111305"/>
                  </a:lnTo>
                  <a:lnTo>
                    <a:pt x="698144" y="83356"/>
                  </a:lnTo>
                  <a:lnTo>
                    <a:pt x="660456" y="58984"/>
                  </a:lnTo>
                  <a:lnTo>
                    <a:pt x="620204" y="38452"/>
                  </a:lnTo>
                  <a:lnTo>
                    <a:pt x="577656" y="22024"/>
                  </a:lnTo>
                  <a:lnTo>
                    <a:pt x="533080" y="9964"/>
                  </a:lnTo>
                  <a:lnTo>
                    <a:pt x="486743" y="2535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88186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5" h="864235">
                  <a:moveTo>
                    <a:pt x="0" y="432053"/>
                  </a:moveTo>
                  <a:lnTo>
                    <a:pt x="2574" y="384974"/>
                  </a:lnTo>
                  <a:lnTo>
                    <a:pt x="10121" y="339363"/>
                  </a:lnTo>
                  <a:lnTo>
                    <a:pt x="22372" y="295485"/>
                  </a:lnTo>
                  <a:lnTo>
                    <a:pt x="39059" y="253603"/>
                  </a:lnTo>
                  <a:lnTo>
                    <a:pt x="59915" y="213980"/>
                  </a:lnTo>
                  <a:lnTo>
                    <a:pt x="84673" y="176881"/>
                  </a:lnTo>
                  <a:lnTo>
                    <a:pt x="113064" y="142568"/>
                  </a:lnTo>
                  <a:lnTo>
                    <a:pt x="144822" y="111305"/>
                  </a:lnTo>
                  <a:lnTo>
                    <a:pt x="179679" y="83356"/>
                  </a:lnTo>
                  <a:lnTo>
                    <a:pt x="217367" y="58984"/>
                  </a:lnTo>
                  <a:lnTo>
                    <a:pt x="257619" y="38452"/>
                  </a:lnTo>
                  <a:lnTo>
                    <a:pt x="300167" y="22024"/>
                  </a:lnTo>
                  <a:lnTo>
                    <a:pt x="344743" y="9964"/>
                  </a:lnTo>
                  <a:lnTo>
                    <a:pt x="391080" y="2535"/>
                  </a:lnTo>
                  <a:lnTo>
                    <a:pt x="438912" y="0"/>
                  </a:lnTo>
                  <a:lnTo>
                    <a:pt x="486743" y="2535"/>
                  </a:lnTo>
                  <a:lnTo>
                    <a:pt x="533080" y="9964"/>
                  </a:lnTo>
                  <a:lnTo>
                    <a:pt x="577656" y="22024"/>
                  </a:lnTo>
                  <a:lnTo>
                    <a:pt x="620204" y="38452"/>
                  </a:lnTo>
                  <a:lnTo>
                    <a:pt x="660456" y="58984"/>
                  </a:lnTo>
                  <a:lnTo>
                    <a:pt x="698144" y="83356"/>
                  </a:lnTo>
                  <a:lnTo>
                    <a:pt x="733001" y="111305"/>
                  </a:lnTo>
                  <a:lnTo>
                    <a:pt x="764759" y="142568"/>
                  </a:lnTo>
                  <a:lnTo>
                    <a:pt x="793150" y="176881"/>
                  </a:lnTo>
                  <a:lnTo>
                    <a:pt x="817908" y="213980"/>
                  </a:lnTo>
                  <a:lnTo>
                    <a:pt x="838764" y="253603"/>
                  </a:lnTo>
                  <a:lnTo>
                    <a:pt x="855451" y="295485"/>
                  </a:lnTo>
                  <a:lnTo>
                    <a:pt x="867702" y="339363"/>
                  </a:lnTo>
                  <a:lnTo>
                    <a:pt x="875249" y="384974"/>
                  </a:lnTo>
                  <a:lnTo>
                    <a:pt x="877824" y="432053"/>
                  </a:lnTo>
                  <a:lnTo>
                    <a:pt x="875249" y="479133"/>
                  </a:lnTo>
                  <a:lnTo>
                    <a:pt x="867702" y="524744"/>
                  </a:lnTo>
                  <a:lnTo>
                    <a:pt x="855451" y="568622"/>
                  </a:lnTo>
                  <a:lnTo>
                    <a:pt x="838764" y="610504"/>
                  </a:lnTo>
                  <a:lnTo>
                    <a:pt x="817908" y="650127"/>
                  </a:lnTo>
                  <a:lnTo>
                    <a:pt x="793150" y="687226"/>
                  </a:lnTo>
                  <a:lnTo>
                    <a:pt x="764759" y="721539"/>
                  </a:lnTo>
                  <a:lnTo>
                    <a:pt x="733001" y="752802"/>
                  </a:lnTo>
                  <a:lnTo>
                    <a:pt x="698144" y="780751"/>
                  </a:lnTo>
                  <a:lnTo>
                    <a:pt x="660456" y="805123"/>
                  </a:lnTo>
                  <a:lnTo>
                    <a:pt x="620204" y="825655"/>
                  </a:lnTo>
                  <a:lnTo>
                    <a:pt x="577656" y="842083"/>
                  </a:lnTo>
                  <a:lnTo>
                    <a:pt x="533080" y="854143"/>
                  </a:lnTo>
                  <a:lnTo>
                    <a:pt x="486743" y="861572"/>
                  </a:lnTo>
                  <a:lnTo>
                    <a:pt x="438912" y="864107"/>
                  </a:lnTo>
                  <a:lnTo>
                    <a:pt x="391080" y="861572"/>
                  </a:lnTo>
                  <a:lnTo>
                    <a:pt x="344743" y="854143"/>
                  </a:lnTo>
                  <a:lnTo>
                    <a:pt x="300167" y="842083"/>
                  </a:lnTo>
                  <a:lnTo>
                    <a:pt x="257619" y="825655"/>
                  </a:lnTo>
                  <a:lnTo>
                    <a:pt x="217367" y="805123"/>
                  </a:lnTo>
                  <a:lnTo>
                    <a:pt x="179679" y="780751"/>
                  </a:lnTo>
                  <a:lnTo>
                    <a:pt x="144822" y="752802"/>
                  </a:lnTo>
                  <a:lnTo>
                    <a:pt x="113064" y="721539"/>
                  </a:lnTo>
                  <a:lnTo>
                    <a:pt x="84673" y="687226"/>
                  </a:lnTo>
                  <a:lnTo>
                    <a:pt x="59915" y="650127"/>
                  </a:lnTo>
                  <a:lnTo>
                    <a:pt x="39059" y="610504"/>
                  </a:lnTo>
                  <a:lnTo>
                    <a:pt x="22372" y="568622"/>
                  </a:lnTo>
                  <a:lnTo>
                    <a:pt x="10121" y="524744"/>
                  </a:lnTo>
                  <a:lnTo>
                    <a:pt x="2574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3478021" y="1112774"/>
            <a:ext cx="2232660" cy="3370579"/>
            <a:chOff x="3478021" y="1112774"/>
            <a:chExt cx="2232660" cy="3370579"/>
          </a:xfrm>
        </p:grpSpPr>
        <p:sp>
          <p:nvSpPr>
            <p:cNvPr id="10" name="object 10" descr=""/>
            <p:cNvSpPr/>
            <p:nvPr/>
          </p:nvSpPr>
          <p:spPr>
            <a:xfrm>
              <a:off x="3490721" y="1437894"/>
              <a:ext cx="2207260" cy="3032760"/>
            </a:xfrm>
            <a:custGeom>
              <a:avLst/>
              <a:gdLst/>
              <a:ahLst/>
              <a:cxnLst/>
              <a:rect l="l" t="t" r="r" b="b"/>
              <a:pathLst>
                <a:path w="2207260" h="3032760">
                  <a:moveTo>
                    <a:pt x="1838960" y="0"/>
                  </a:moveTo>
                  <a:lnTo>
                    <a:pt x="367791" y="0"/>
                  </a:lnTo>
                  <a:lnTo>
                    <a:pt x="321667" y="2866"/>
                  </a:lnTo>
                  <a:lnTo>
                    <a:pt x="277249" y="11235"/>
                  </a:lnTo>
                  <a:lnTo>
                    <a:pt x="234883" y="24763"/>
                  </a:lnTo>
                  <a:lnTo>
                    <a:pt x="194914" y="43103"/>
                  </a:lnTo>
                  <a:lnTo>
                    <a:pt x="157687" y="65910"/>
                  </a:lnTo>
                  <a:lnTo>
                    <a:pt x="123547" y="92840"/>
                  </a:lnTo>
                  <a:lnTo>
                    <a:pt x="92840" y="123547"/>
                  </a:lnTo>
                  <a:lnTo>
                    <a:pt x="65910" y="157687"/>
                  </a:lnTo>
                  <a:lnTo>
                    <a:pt x="43103" y="194914"/>
                  </a:lnTo>
                  <a:lnTo>
                    <a:pt x="24763" y="234883"/>
                  </a:lnTo>
                  <a:lnTo>
                    <a:pt x="11235" y="277249"/>
                  </a:lnTo>
                  <a:lnTo>
                    <a:pt x="2866" y="321667"/>
                  </a:lnTo>
                  <a:lnTo>
                    <a:pt x="0" y="367791"/>
                  </a:lnTo>
                  <a:lnTo>
                    <a:pt x="0" y="2664955"/>
                  </a:lnTo>
                  <a:lnTo>
                    <a:pt x="2866" y="2711092"/>
                  </a:lnTo>
                  <a:lnTo>
                    <a:pt x="11235" y="2755519"/>
                  </a:lnTo>
                  <a:lnTo>
                    <a:pt x="24763" y="2797891"/>
                  </a:lnTo>
                  <a:lnTo>
                    <a:pt x="43103" y="2837863"/>
                  </a:lnTo>
                  <a:lnTo>
                    <a:pt x="65910" y="2875091"/>
                  </a:lnTo>
                  <a:lnTo>
                    <a:pt x="92840" y="2909230"/>
                  </a:lnTo>
                  <a:lnTo>
                    <a:pt x="123547" y="2939935"/>
                  </a:lnTo>
                  <a:lnTo>
                    <a:pt x="157687" y="2966862"/>
                  </a:lnTo>
                  <a:lnTo>
                    <a:pt x="194914" y="2989666"/>
                  </a:lnTo>
                  <a:lnTo>
                    <a:pt x="234883" y="3008002"/>
                  </a:lnTo>
                  <a:lnTo>
                    <a:pt x="277249" y="3021527"/>
                  </a:lnTo>
                  <a:lnTo>
                    <a:pt x="321667" y="3029894"/>
                  </a:lnTo>
                  <a:lnTo>
                    <a:pt x="367791" y="3032760"/>
                  </a:lnTo>
                  <a:lnTo>
                    <a:pt x="1838960" y="3032760"/>
                  </a:lnTo>
                  <a:lnTo>
                    <a:pt x="1885084" y="3029894"/>
                  </a:lnTo>
                  <a:lnTo>
                    <a:pt x="1929502" y="3021527"/>
                  </a:lnTo>
                  <a:lnTo>
                    <a:pt x="1971868" y="3008002"/>
                  </a:lnTo>
                  <a:lnTo>
                    <a:pt x="2011837" y="2989666"/>
                  </a:lnTo>
                  <a:lnTo>
                    <a:pt x="2049064" y="2966862"/>
                  </a:lnTo>
                  <a:lnTo>
                    <a:pt x="2083204" y="2939935"/>
                  </a:lnTo>
                  <a:lnTo>
                    <a:pt x="2113911" y="2909230"/>
                  </a:lnTo>
                  <a:lnTo>
                    <a:pt x="2140841" y="2875091"/>
                  </a:lnTo>
                  <a:lnTo>
                    <a:pt x="2163648" y="2837863"/>
                  </a:lnTo>
                  <a:lnTo>
                    <a:pt x="2181988" y="2797891"/>
                  </a:lnTo>
                  <a:lnTo>
                    <a:pt x="2195516" y="2755519"/>
                  </a:lnTo>
                  <a:lnTo>
                    <a:pt x="2203885" y="2711092"/>
                  </a:lnTo>
                  <a:lnTo>
                    <a:pt x="2206752" y="2664955"/>
                  </a:lnTo>
                  <a:lnTo>
                    <a:pt x="2206752" y="367791"/>
                  </a:lnTo>
                  <a:lnTo>
                    <a:pt x="2203885" y="321667"/>
                  </a:lnTo>
                  <a:lnTo>
                    <a:pt x="2195516" y="277249"/>
                  </a:lnTo>
                  <a:lnTo>
                    <a:pt x="2181988" y="234883"/>
                  </a:lnTo>
                  <a:lnTo>
                    <a:pt x="2163648" y="194914"/>
                  </a:lnTo>
                  <a:lnTo>
                    <a:pt x="2140841" y="157687"/>
                  </a:lnTo>
                  <a:lnTo>
                    <a:pt x="2113911" y="123547"/>
                  </a:lnTo>
                  <a:lnTo>
                    <a:pt x="2083204" y="92840"/>
                  </a:lnTo>
                  <a:lnTo>
                    <a:pt x="2049064" y="65910"/>
                  </a:lnTo>
                  <a:lnTo>
                    <a:pt x="2011837" y="43103"/>
                  </a:lnTo>
                  <a:lnTo>
                    <a:pt x="1971868" y="24763"/>
                  </a:lnTo>
                  <a:lnTo>
                    <a:pt x="1929502" y="11235"/>
                  </a:lnTo>
                  <a:lnTo>
                    <a:pt x="1885084" y="2866"/>
                  </a:lnTo>
                  <a:lnTo>
                    <a:pt x="1838960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490721" y="1437894"/>
              <a:ext cx="2207260" cy="3032760"/>
            </a:xfrm>
            <a:custGeom>
              <a:avLst/>
              <a:gdLst/>
              <a:ahLst/>
              <a:cxnLst/>
              <a:rect l="l" t="t" r="r" b="b"/>
              <a:pathLst>
                <a:path w="2207260" h="3032760">
                  <a:moveTo>
                    <a:pt x="0" y="367791"/>
                  </a:moveTo>
                  <a:lnTo>
                    <a:pt x="2866" y="321667"/>
                  </a:lnTo>
                  <a:lnTo>
                    <a:pt x="11235" y="277249"/>
                  </a:lnTo>
                  <a:lnTo>
                    <a:pt x="24763" y="234883"/>
                  </a:lnTo>
                  <a:lnTo>
                    <a:pt x="43103" y="194914"/>
                  </a:lnTo>
                  <a:lnTo>
                    <a:pt x="65910" y="157687"/>
                  </a:lnTo>
                  <a:lnTo>
                    <a:pt x="92840" y="123547"/>
                  </a:lnTo>
                  <a:lnTo>
                    <a:pt x="123547" y="92840"/>
                  </a:lnTo>
                  <a:lnTo>
                    <a:pt x="157687" y="65910"/>
                  </a:lnTo>
                  <a:lnTo>
                    <a:pt x="194914" y="43103"/>
                  </a:lnTo>
                  <a:lnTo>
                    <a:pt x="234883" y="24763"/>
                  </a:lnTo>
                  <a:lnTo>
                    <a:pt x="277249" y="11235"/>
                  </a:lnTo>
                  <a:lnTo>
                    <a:pt x="321667" y="2866"/>
                  </a:lnTo>
                  <a:lnTo>
                    <a:pt x="367791" y="0"/>
                  </a:lnTo>
                  <a:lnTo>
                    <a:pt x="1838960" y="0"/>
                  </a:lnTo>
                  <a:lnTo>
                    <a:pt x="1885084" y="2866"/>
                  </a:lnTo>
                  <a:lnTo>
                    <a:pt x="1929502" y="11235"/>
                  </a:lnTo>
                  <a:lnTo>
                    <a:pt x="1971868" y="24763"/>
                  </a:lnTo>
                  <a:lnTo>
                    <a:pt x="2011837" y="43103"/>
                  </a:lnTo>
                  <a:lnTo>
                    <a:pt x="2049064" y="65910"/>
                  </a:lnTo>
                  <a:lnTo>
                    <a:pt x="2083204" y="92840"/>
                  </a:lnTo>
                  <a:lnTo>
                    <a:pt x="2113911" y="123547"/>
                  </a:lnTo>
                  <a:lnTo>
                    <a:pt x="2140841" y="157687"/>
                  </a:lnTo>
                  <a:lnTo>
                    <a:pt x="2163648" y="194914"/>
                  </a:lnTo>
                  <a:lnTo>
                    <a:pt x="2181988" y="234883"/>
                  </a:lnTo>
                  <a:lnTo>
                    <a:pt x="2195516" y="277249"/>
                  </a:lnTo>
                  <a:lnTo>
                    <a:pt x="2203885" y="321667"/>
                  </a:lnTo>
                  <a:lnTo>
                    <a:pt x="2206752" y="367791"/>
                  </a:lnTo>
                  <a:lnTo>
                    <a:pt x="2206752" y="2664955"/>
                  </a:lnTo>
                  <a:lnTo>
                    <a:pt x="2203885" y="2711092"/>
                  </a:lnTo>
                  <a:lnTo>
                    <a:pt x="2195516" y="2755519"/>
                  </a:lnTo>
                  <a:lnTo>
                    <a:pt x="2181988" y="2797891"/>
                  </a:lnTo>
                  <a:lnTo>
                    <a:pt x="2163648" y="2837863"/>
                  </a:lnTo>
                  <a:lnTo>
                    <a:pt x="2140841" y="2875091"/>
                  </a:lnTo>
                  <a:lnTo>
                    <a:pt x="2113911" y="2909230"/>
                  </a:lnTo>
                  <a:lnTo>
                    <a:pt x="2083204" y="2939935"/>
                  </a:lnTo>
                  <a:lnTo>
                    <a:pt x="2049064" y="2966862"/>
                  </a:lnTo>
                  <a:lnTo>
                    <a:pt x="2011837" y="2989666"/>
                  </a:lnTo>
                  <a:lnTo>
                    <a:pt x="1971868" y="3008002"/>
                  </a:lnTo>
                  <a:lnTo>
                    <a:pt x="1929502" y="3021527"/>
                  </a:lnTo>
                  <a:lnTo>
                    <a:pt x="1885084" y="3029894"/>
                  </a:lnTo>
                  <a:lnTo>
                    <a:pt x="1838960" y="3032760"/>
                  </a:lnTo>
                  <a:lnTo>
                    <a:pt x="367791" y="3032760"/>
                  </a:lnTo>
                  <a:lnTo>
                    <a:pt x="321667" y="3029894"/>
                  </a:lnTo>
                  <a:lnTo>
                    <a:pt x="277249" y="3021527"/>
                  </a:lnTo>
                  <a:lnTo>
                    <a:pt x="234883" y="3008002"/>
                  </a:lnTo>
                  <a:lnTo>
                    <a:pt x="194914" y="2989666"/>
                  </a:lnTo>
                  <a:lnTo>
                    <a:pt x="157687" y="2966862"/>
                  </a:lnTo>
                  <a:lnTo>
                    <a:pt x="123547" y="2939935"/>
                  </a:lnTo>
                  <a:lnTo>
                    <a:pt x="92840" y="2909230"/>
                  </a:lnTo>
                  <a:lnTo>
                    <a:pt x="65910" y="2875091"/>
                  </a:lnTo>
                  <a:lnTo>
                    <a:pt x="43103" y="2837863"/>
                  </a:lnTo>
                  <a:lnTo>
                    <a:pt x="24763" y="2797891"/>
                  </a:lnTo>
                  <a:lnTo>
                    <a:pt x="11235" y="2755519"/>
                  </a:lnTo>
                  <a:lnTo>
                    <a:pt x="2866" y="2711092"/>
                  </a:lnTo>
                  <a:lnTo>
                    <a:pt x="0" y="2664955"/>
                  </a:lnTo>
                  <a:lnTo>
                    <a:pt x="0" y="367791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14604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438912" y="0"/>
                  </a:moveTo>
                  <a:lnTo>
                    <a:pt x="391080" y="2535"/>
                  </a:lnTo>
                  <a:lnTo>
                    <a:pt x="344743" y="9964"/>
                  </a:lnTo>
                  <a:lnTo>
                    <a:pt x="300167" y="22024"/>
                  </a:lnTo>
                  <a:lnTo>
                    <a:pt x="257619" y="38452"/>
                  </a:lnTo>
                  <a:lnTo>
                    <a:pt x="217367" y="58984"/>
                  </a:lnTo>
                  <a:lnTo>
                    <a:pt x="179679" y="83356"/>
                  </a:lnTo>
                  <a:lnTo>
                    <a:pt x="144822" y="111305"/>
                  </a:lnTo>
                  <a:lnTo>
                    <a:pt x="113064" y="142568"/>
                  </a:lnTo>
                  <a:lnTo>
                    <a:pt x="84673" y="176881"/>
                  </a:lnTo>
                  <a:lnTo>
                    <a:pt x="59915" y="213980"/>
                  </a:lnTo>
                  <a:lnTo>
                    <a:pt x="39059" y="253603"/>
                  </a:lnTo>
                  <a:lnTo>
                    <a:pt x="22372" y="295485"/>
                  </a:lnTo>
                  <a:lnTo>
                    <a:pt x="10121" y="339363"/>
                  </a:lnTo>
                  <a:lnTo>
                    <a:pt x="2574" y="384974"/>
                  </a:lnTo>
                  <a:lnTo>
                    <a:pt x="0" y="432053"/>
                  </a:lnTo>
                  <a:lnTo>
                    <a:pt x="2574" y="479133"/>
                  </a:lnTo>
                  <a:lnTo>
                    <a:pt x="10121" y="524744"/>
                  </a:lnTo>
                  <a:lnTo>
                    <a:pt x="22372" y="568622"/>
                  </a:lnTo>
                  <a:lnTo>
                    <a:pt x="39059" y="610504"/>
                  </a:lnTo>
                  <a:lnTo>
                    <a:pt x="59915" y="650127"/>
                  </a:lnTo>
                  <a:lnTo>
                    <a:pt x="84673" y="687226"/>
                  </a:lnTo>
                  <a:lnTo>
                    <a:pt x="113064" y="721539"/>
                  </a:lnTo>
                  <a:lnTo>
                    <a:pt x="144822" y="752802"/>
                  </a:lnTo>
                  <a:lnTo>
                    <a:pt x="179679" y="780751"/>
                  </a:lnTo>
                  <a:lnTo>
                    <a:pt x="217367" y="805123"/>
                  </a:lnTo>
                  <a:lnTo>
                    <a:pt x="257619" y="825655"/>
                  </a:lnTo>
                  <a:lnTo>
                    <a:pt x="300167" y="842083"/>
                  </a:lnTo>
                  <a:lnTo>
                    <a:pt x="344743" y="854143"/>
                  </a:lnTo>
                  <a:lnTo>
                    <a:pt x="391080" y="861572"/>
                  </a:lnTo>
                  <a:lnTo>
                    <a:pt x="438912" y="864107"/>
                  </a:lnTo>
                  <a:lnTo>
                    <a:pt x="486743" y="861572"/>
                  </a:lnTo>
                  <a:lnTo>
                    <a:pt x="533080" y="854143"/>
                  </a:lnTo>
                  <a:lnTo>
                    <a:pt x="577656" y="842083"/>
                  </a:lnTo>
                  <a:lnTo>
                    <a:pt x="620204" y="825655"/>
                  </a:lnTo>
                  <a:lnTo>
                    <a:pt x="660456" y="805123"/>
                  </a:lnTo>
                  <a:lnTo>
                    <a:pt x="698144" y="780751"/>
                  </a:lnTo>
                  <a:lnTo>
                    <a:pt x="733001" y="752802"/>
                  </a:lnTo>
                  <a:lnTo>
                    <a:pt x="764759" y="721539"/>
                  </a:lnTo>
                  <a:lnTo>
                    <a:pt x="793150" y="687226"/>
                  </a:lnTo>
                  <a:lnTo>
                    <a:pt x="817908" y="650127"/>
                  </a:lnTo>
                  <a:lnTo>
                    <a:pt x="838764" y="610504"/>
                  </a:lnTo>
                  <a:lnTo>
                    <a:pt x="855451" y="568622"/>
                  </a:lnTo>
                  <a:lnTo>
                    <a:pt x="867702" y="524744"/>
                  </a:lnTo>
                  <a:lnTo>
                    <a:pt x="875249" y="479133"/>
                  </a:lnTo>
                  <a:lnTo>
                    <a:pt x="877824" y="432053"/>
                  </a:lnTo>
                  <a:lnTo>
                    <a:pt x="875249" y="384974"/>
                  </a:lnTo>
                  <a:lnTo>
                    <a:pt x="867702" y="339363"/>
                  </a:lnTo>
                  <a:lnTo>
                    <a:pt x="855451" y="295485"/>
                  </a:lnTo>
                  <a:lnTo>
                    <a:pt x="838764" y="253603"/>
                  </a:lnTo>
                  <a:lnTo>
                    <a:pt x="817908" y="213980"/>
                  </a:lnTo>
                  <a:lnTo>
                    <a:pt x="793150" y="176881"/>
                  </a:lnTo>
                  <a:lnTo>
                    <a:pt x="764759" y="142568"/>
                  </a:lnTo>
                  <a:lnTo>
                    <a:pt x="733001" y="111305"/>
                  </a:lnTo>
                  <a:lnTo>
                    <a:pt x="698144" y="83356"/>
                  </a:lnTo>
                  <a:lnTo>
                    <a:pt x="660456" y="58984"/>
                  </a:lnTo>
                  <a:lnTo>
                    <a:pt x="620204" y="38452"/>
                  </a:lnTo>
                  <a:lnTo>
                    <a:pt x="577656" y="22024"/>
                  </a:lnTo>
                  <a:lnTo>
                    <a:pt x="533080" y="9964"/>
                  </a:lnTo>
                  <a:lnTo>
                    <a:pt x="486743" y="2535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14604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0" y="432053"/>
                  </a:moveTo>
                  <a:lnTo>
                    <a:pt x="2574" y="384974"/>
                  </a:lnTo>
                  <a:lnTo>
                    <a:pt x="10121" y="339363"/>
                  </a:lnTo>
                  <a:lnTo>
                    <a:pt x="22372" y="295485"/>
                  </a:lnTo>
                  <a:lnTo>
                    <a:pt x="39059" y="253603"/>
                  </a:lnTo>
                  <a:lnTo>
                    <a:pt x="59915" y="213980"/>
                  </a:lnTo>
                  <a:lnTo>
                    <a:pt x="84673" y="176881"/>
                  </a:lnTo>
                  <a:lnTo>
                    <a:pt x="113064" y="142568"/>
                  </a:lnTo>
                  <a:lnTo>
                    <a:pt x="144822" y="111305"/>
                  </a:lnTo>
                  <a:lnTo>
                    <a:pt x="179679" y="83356"/>
                  </a:lnTo>
                  <a:lnTo>
                    <a:pt x="217367" y="58984"/>
                  </a:lnTo>
                  <a:lnTo>
                    <a:pt x="257619" y="38452"/>
                  </a:lnTo>
                  <a:lnTo>
                    <a:pt x="300167" y="22024"/>
                  </a:lnTo>
                  <a:lnTo>
                    <a:pt x="344743" y="9964"/>
                  </a:lnTo>
                  <a:lnTo>
                    <a:pt x="391080" y="2535"/>
                  </a:lnTo>
                  <a:lnTo>
                    <a:pt x="438912" y="0"/>
                  </a:lnTo>
                  <a:lnTo>
                    <a:pt x="486743" y="2535"/>
                  </a:lnTo>
                  <a:lnTo>
                    <a:pt x="533080" y="9964"/>
                  </a:lnTo>
                  <a:lnTo>
                    <a:pt x="577656" y="22024"/>
                  </a:lnTo>
                  <a:lnTo>
                    <a:pt x="620204" y="38452"/>
                  </a:lnTo>
                  <a:lnTo>
                    <a:pt x="660456" y="58984"/>
                  </a:lnTo>
                  <a:lnTo>
                    <a:pt x="698144" y="83356"/>
                  </a:lnTo>
                  <a:lnTo>
                    <a:pt x="733001" y="111305"/>
                  </a:lnTo>
                  <a:lnTo>
                    <a:pt x="764759" y="142568"/>
                  </a:lnTo>
                  <a:lnTo>
                    <a:pt x="793150" y="176881"/>
                  </a:lnTo>
                  <a:lnTo>
                    <a:pt x="817908" y="213980"/>
                  </a:lnTo>
                  <a:lnTo>
                    <a:pt x="838764" y="253603"/>
                  </a:lnTo>
                  <a:lnTo>
                    <a:pt x="855451" y="295485"/>
                  </a:lnTo>
                  <a:lnTo>
                    <a:pt x="867702" y="339363"/>
                  </a:lnTo>
                  <a:lnTo>
                    <a:pt x="875249" y="384974"/>
                  </a:lnTo>
                  <a:lnTo>
                    <a:pt x="877824" y="432053"/>
                  </a:lnTo>
                  <a:lnTo>
                    <a:pt x="875249" y="479133"/>
                  </a:lnTo>
                  <a:lnTo>
                    <a:pt x="867702" y="524744"/>
                  </a:lnTo>
                  <a:lnTo>
                    <a:pt x="855451" y="568622"/>
                  </a:lnTo>
                  <a:lnTo>
                    <a:pt x="838764" y="610504"/>
                  </a:lnTo>
                  <a:lnTo>
                    <a:pt x="817908" y="650127"/>
                  </a:lnTo>
                  <a:lnTo>
                    <a:pt x="793150" y="687226"/>
                  </a:lnTo>
                  <a:lnTo>
                    <a:pt x="764759" y="721539"/>
                  </a:lnTo>
                  <a:lnTo>
                    <a:pt x="733001" y="752802"/>
                  </a:lnTo>
                  <a:lnTo>
                    <a:pt x="698144" y="780751"/>
                  </a:lnTo>
                  <a:lnTo>
                    <a:pt x="660456" y="805123"/>
                  </a:lnTo>
                  <a:lnTo>
                    <a:pt x="620204" y="825655"/>
                  </a:lnTo>
                  <a:lnTo>
                    <a:pt x="577656" y="842083"/>
                  </a:lnTo>
                  <a:lnTo>
                    <a:pt x="533080" y="854143"/>
                  </a:lnTo>
                  <a:lnTo>
                    <a:pt x="486743" y="861572"/>
                  </a:lnTo>
                  <a:lnTo>
                    <a:pt x="438912" y="864107"/>
                  </a:lnTo>
                  <a:lnTo>
                    <a:pt x="391080" y="861572"/>
                  </a:lnTo>
                  <a:lnTo>
                    <a:pt x="344743" y="854143"/>
                  </a:lnTo>
                  <a:lnTo>
                    <a:pt x="300167" y="842083"/>
                  </a:lnTo>
                  <a:lnTo>
                    <a:pt x="257619" y="825655"/>
                  </a:lnTo>
                  <a:lnTo>
                    <a:pt x="217367" y="805123"/>
                  </a:lnTo>
                  <a:lnTo>
                    <a:pt x="179679" y="780751"/>
                  </a:lnTo>
                  <a:lnTo>
                    <a:pt x="144822" y="752802"/>
                  </a:lnTo>
                  <a:lnTo>
                    <a:pt x="113064" y="721539"/>
                  </a:lnTo>
                  <a:lnTo>
                    <a:pt x="84673" y="687226"/>
                  </a:lnTo>
                  <a:lnTo>
                    <a:pt x="59915" y="650127"/>
                  </a:lnTo>
                  <a:lnTo>
                    <a:pt x="39059" y="610504"/>
                  </a:lnTo>
                  <a:lnTo>
                    <a:pt x="22372" y="568622"/>
                  </a:lnTo>
                  <a:lnTo>
                    <a:pt x="10121" y="524744"/>
                  </a:lnTo>
                  <a:lnTo>
                    <a:pt x="2574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6105397" y="1112774"/>
            <a:ext cx="2188210" cy="3370579"/>
            <a:chOff x="6105397" y="1112774"/>
            <a:chExt cx="2188210" cy="3370579"/>
          </a:xfrm>
        </p:grpSpPr>
        <p:sp>
          <p:nvSpPr>
            <p:cNvPr id="15" name="object 15" descr=""/>
            <p:cNvSpPr/>
            <p:nvPr/>
          </p:nvSpPr>
          <p:spPr>
            <a:xfrm>
              <a:off x="6118097" y="1437894"/>
              <a:ext cx="2162810" cy="3032760"/>
            </a:xfrm>
            <a:custGeom>
              <a:avLst/>
              <a:gdLst/>
              <a:ahLst/>
              <a:cxnLst/>
              <a:rect l="l" t="t" r="r" b="b"/>
              <a:pathLst>
                <a:path w="2162809" h="3032760">
                  <a:moveTo>
                    <a:pt x="1802129" y="0"/>
                  </a:moveTo>
                  <a:lnTo>
                    <a:pt x="360425" y="0"/>
                  </a:lnTo>
                  <a:lnTo>
                    <a:pt x="311528" y="3291"/>
                  </a:lnTo>
                  <a:lnTo>
                    <a:pt x="264627" y="12878"/>
                  </a:lnTo>
                  <a:lnTo>
                    <a:pt x="220152" y="28330"/>
                  </a:lnTo>
                  <a:lnTo>
                    <a:pt x="178533" y="49219"/>
                  </a:lnTo>
                  <a:lnTo>
                    <a:pt x="140201" y="75114"/>
                  </a:lnTo>
                  <a:lnTo>
                    <a:pt x="105584" y="105584"/>
                  </a:lnTo>
                  <a:lnTo>
                    <a:pt x="75114" y="140201"/>
                  </a:lnTo>
                  <a:lnTo>
                    <a:pt x="49219" y="178533"/>
                  </a:lnTo>
                  <a:lnTo>
                    <a:pt x="28330" y="220152"/>
                  </a:lnTo>
                  <a:lnTo>
                    <a:pt x="12878" y="264627"/>
                  </a:lnTo>
                  <a:lnTo>
                    <a:pt x="3291" y="311528"/>
                  </a:lnTo>
                  <a:lnTo>
                    <a:pt x="0" y="360425"/>
                  </a:lnTo>
                  <a:lnTo>
                    <a:pt x="0" y="2672321"/>
                  </a:lnTo>
                  <a:lnTo>
                    <a:pt x="3291" y="2721232"/>
                  </a:lnTo>
                  <a:lnTo>
                    <a:pt x="12878" y="2768142"/>
                  </a:lnTo>
                  <a:lnTo>
                    <a:pt x="28330" y="2812623"/>
                  </a:lnTo>
                  <a:lnTo>
                    <a:pt x="49219" y="2854245"/>
                  </a:lnTo>
                  <a:lnTo>
                    <a:pt x="75114" y="2892577"/>
                  </a:lnTo>
                  <a:lnTo>
                    <a:pt x="105584" y="2927192"/>
                  </a:lnTo>
                  <a:lnTo>
                    <a:pt x="140201" y="2957660"/>
                  </a:lnTo>
                  <a:lnTo>
                    <a:pt x="178533" y="2983551"/>
                  </a:lnTo>
                  <a:lnTo>
                    <a:pt x="220152" y="3004436"/>
                  </a:lnTo>
                  <a:lnTo>
                    <a:pt x="264627" y="3019885"/>
                  </a:lnTo>
                  <a:lnTo>
                    <a:pt x="311528" y="3029469"/>
                  </a:lnTo>
                  <a:lnTo>
                    <a:pt x="360425" y="3032760"/>
                  </a:lnTo>
                  <a:lnTo>
                    <a:pt x="1802129" y="3032760"/>
                  </a:lnTo>
                  <a:lnTo>
                    <a:pt x="1851027" y="3029469"/>
                  </a:lnTo>
                  <a:lnTo>
                    <a:pt x="1897928" y="3019885"/>
                  </a:lnTo>
                  <a:lnTo>
                    <a:pt x="1942403" y="3004436"/>
                  </a:lnTo>
                  <a:lnTo>
                    <a:pt x="1984022" y="2983551"/>
                  </a:lnTo>
                  <a:lnTo>
                    <a:pt x="2022354" y="2957660"/>
                  </a:lnTo>
                  <a:lnTo>
                    <a:pt x="2056971" y="2927192"/>
                  </a:lnTo>
                  <a:lnTo>
                    <a:pt x="2087441" y="2892577"/>
                  </a:lnTo>
                  <a:lnTo>
                    <a:pt x="2113336" y="2854245"/>
                  </a:lnTo>
                  <a:lnTo>
                    <a:pt x="2134225" y="2812623"/>
                  </a:lnTo>
                  <a:lnTo>
                    <a:pt x="2149677" y="2768142"/>
                  </a:lnTo>
                  <a:lnTo>
                    <a:pt x="2159264" y="2721232"/>
                  </a:lnTo>
                  <a:lnTo>
                    <a:pt x="2162555" y="2672321"/>
                  </a:lnTo>
                  <a:lnTo>
                    <a:pt x="2162555" y="360425"/>
                  </a:lnTo>
                  <a:lnTo>
                    <a:pt x="2159264" y="311528"/>
                  </a:lnTo>
                  <a:lnTo>
                    <a:pt x="2149677" y="264627"/>
                  </a:lnTo>
                  <a:lnTo>
                    <a:pt x="2134225" y="220152"/>
                  </a:lnTo>
                  <a:lnTo>
                    <a:pt x="2113336" y="178533"/>
                  </a:lnTo>
                  <a:lnTo>
                    <a:pt x="2087441" y="140201"/>
                  </a:lnTo>
                  <a:lnTo>
                    <a:pt x="2056971" y="105584"/>
                  </a:lnTo>
                  <a:lnTo>
                    <a:pt x="2022354" y="75114"/>
                  </a:lnTo>
                  <a:lnTo>
                    <a:pt x="1984022" y="49219"/>
                  </a:lnTo>
                  <a:lnTo>
                    <a:pt x="1942403" y="28330"/>
                  </a:lnTo>
                  <a:lnTo>
                    <a:pt x="1897928" y="12878"/>
                  </a:lnTo>
                  <a:lnTo>
                    <a:pt x="1851027" y="3291"/>
                  </a:lnTo>
                  <a:lnTo>
                    <a:pt x="1802129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118097" y="1437894"/>
              <a:ext cx="2162810" cy="3032760"/>
            </a:xfrm>
            <a:custGeom>
              <a:avLst/>
              <a:gdLst/>
              <a:ahLst/>
              <a:cxnLst/>
              <a:rect l="l" t="t" r="r" b="b"/>
              <a:pathLst>
                <a:path w="2162809" h="3032760">
                  <a:moveTo>
                    <a:pt x="0" y="360425"/>
                  </a:moveTo>
                  <a:lnTo>
                    <a:pt x="3291" y="311528"/>
                  </a:lnTo>
                  <a:lnTo>
                    <a:pt x="12878" y="264627"/>
                  </a:lnTo>
                  <a:lnTo>
                    <a:pt x="28330" y="220152"/>
                  </a:lnTo>
                  <a:lnTo>
                    <a:pt x="49219" y="178533"/>
                  </a:lnTo>
                  <a:lnTo>
                    <a:pt x="75114" y="140201"/>
                  </a:lnTo>
                  <a:lnTo>
                    <a:pt x="105584" y="105584"/>
                  </a:lnTo>
                  <a:lnTo>
                    <a:pt x="140201" y="75114"/>
                  </a:lnTo>
                  <a:lnTo>
                    <a:pt x="178533" y="49219"/>
                  </a:lnTo>
                  <a:lnTo>
                    <a:pt x="220152" y="28330"/>
                  </a:lnTo>
                  <a:lnTo>
                    <a:pt x="264627" y="12878"/>
                  </a:lnTo>
                  <a:lnTo>
                    <a:pt x="311528" y="3291"/>
                  </a:lnTo>
                  <a:lnTo>
                    <a:pt x="360425" y="0"/>
                  </a:lnTo>
                  <a:lnTo>
                    <a:pt x="1802129" y="0"/>
                  </a:lnTo>
                  <a:lnTo>
                    <a:pt x="1851027" y="3291"/>
                  </a:lnTo>
                  <a:lnTo>
                    <a:pt x="1897928" y="12878"/>
                  </a:lnTo>
                  <a:lnTo>
                    <a:pt x="1942403" y="28330"/>
                  </a:lnTo>
                  <a:lnTo>
                    <a:pt x="1984022" y="49219"/>
                  </a:lnTo>
                  <a:lnTo>
                    <a:pt x="2022354" y="75114"/>
                  </a:lnTo>
                  <a:lnTo>
                    <a:pt x="2056971" y="105584"/>
                  </a:lnTo>
                  <a:lnTo>
                    <a:pt x="2087441" y="140201"/>
                  </a:lnTo>
                  <a:lnTo>
                    <a:pt x="2113336" y="178533"/>
                  </a:lnTo>
                  <a:lnTo>
                    <a:pt x="2134225" y="220152"/>
                  </a:lnTo>
                  <a:lnTo>
                    <a:pt x="2149677" y="264627"/>
                  </a:lnTo>
                  <a:lnTo>
                    <a:pt x="2159264" y="311528"/>
                  </a:lnTo>
                  <a:lnTo>
                    <a:pt x="2162555" y="360425"/>
                  </a:lnTo>
                  <a:lnTo>
                    <a:pt x="2162555" y="2672321"/>
                  </a:lnTo>
                  <a:lnTo>
                    <a:pt x="2159264" y="2721232"/>
                  </a:lnTo>
                  <a:lnTo>
                    <a:pt x="2149677" y="2768142"/>
                  </a:lnTo>
                  <a:lnTo>
                    <a:pt x="2134225" y="2812623"/>
                  </a:lnTo>
                  <a:lnTo>
                    <a:pt x="2113336" y="2854245"/>
                  </a:lnTo>
                  <a:lnTo>
                    <a:pt x="2087441" y="2892577"/>
                  </a:lnTo>
                  <a:lnTo>
                    <a:pt x="2056971" y="2927192"/>
                  </a:lnTo>
                  <a:lnTo>
                    <a:pt x="2022354" y="2957660"/>
                  </a:lnTo>
                  <a:lnTo>
                    <a:pt x="1984022" y="2983551"/>
                  </a:lnTo>
                  <a:lnTo>
                    <a:pt x="1942403" y="3004436"/>
                  </a:lnTo>
                  <a:lnTo>
                    <a:pt x="1897928" y="3019885"/>
                  </a:lnTo>
                  <a:lnTo>
                    <a:pt x="1851027" y="3029469"/>
                  </a:lnTo>
                  <a:lnTo>
                    <a:pt x="1802129" y="3032760"/>
                  </a:lnTo>
                  <a:lnTo>
                    <a:pt x="360425" y="3032760"/>
                  </a:lnTo>
                  <a:lnTo>
                    <a:pt x="311528" y="3029469"/>
                  </a:lnTo>
                  <a:lnTo>
                    <a:pt x="264627" y="3019885"/>
                  </a:lnTo>
                  <a:lnTo>
                    <a:pt x="220152" y="3004436"/>
                  </a:lnTo>
                  <a:lnTo>
                    <a:pt x="178533" y="2983551"/>
                  </a:lnTo>
                  <a:lnTo>
                    <a:pt x="140201" y="2957660"/>
                  </a:lnTo>
                  <a:lnTo>
                    <a:pt x="105584" y="2927192"/>
                  </a:lnTo>
                  <a:lnTo>
                    <a:pt x="75114" y="2892577"/>
                  </a:lnTo>
                  <a:lnTo>
                    <a:pt x="49219" y="2854245"/>
                  </a:lnTo>
                  <a:lnTo>
                    <a:pt x="28330" y="2812623"/>
                  </a:lnTo>
                  <a:lnTo>
                    <a:pt x="12878" y="2768142"/>
                  </a:lnTo>
                  <a:lnTo>
                    <a:pt x="3291" y="2721232"/>
                  </a:lnTo>
                  <a:lnTo>
                    <a:pt x="0" y="2672321"/>
                  </a:lnTo>
                  <a:lnTo>
                    <a:pt x="0" y="360425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79018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438912" y="0"/>
                  </a:moveTo>
                  <a:lnTo>
                    <a:pt x="391080" y="2535"/>
                  </a:lnTo>
                  <a:lnTo>
                    <a:pt x="344743" y="9964"/>
                  </a:lnTo>
                  <a:lnTo>
                    <a:pt x="300167" y="22024"/>
                  </a:lnTo>
                  <a:lnTo>
                    <a:pt x="257619" y="38452"/>
                  </a:lnTo>
                  <a:lnTo>
                    <a:pt x="217367" y="58984"/>
                  </a:lnTo>
                  <a:lnTo>
                    <a:pt x="179679" y="83356"/>
                  </a:lnTo>
                  <a:lnTo>
                    <a:pt x="144822" y="111305"/>
                  </a:lnTo>
                  <a:lnTo>
                    <a:pt x="113064" y="142568"/>
                  </a:lnTo>
                  <a:lnTo>
                    <a:pt x="84673" y="176881"/>
                  </a:lnTo>
                  <a:lnTo>
                    <a:pt x="59915" y="213980"/>
                  </a:lnTo>
                  <a:lnTo>
                    <a:pt x="39059" y="253603"/>
                  </a:lnTo>
                  <a:lnTo>
                    <a:pt x="22372" y="295485"/>
                  </a:lnTo>
                  <a:lnTo>
                    <a:pt x="10121" y="339363"/>
                  </a:lnTo>
                  <a:lnTo>
                    <a:pt x="2574" y="384974"/>
                  </a:lnTo>
                  <a:lnTo>
                    <a:pt x="0" y="432053"/>
                  </a:lnTo>
                  <a:lnTo>
                    <a:pt x="2574" y="479133"/>
                  </a:lnTo>
                  <a:lnTo>
                    <a:pt x="10121" y="524744"/>
                  </a:lnTo>
                  <a:lnTo>
                    <a:pt x="22372" y="568622"/>
                  </a:lnTo>
                  <a:lnTo>
                    <a:pt x="39059" y="610504"/>
                  </a:lnTo>
                  <a:lnTo>
                    <a:pt x="59915" y="650127"/>
                  </a:lnTo>
                  <a:lnTo>
                    <a:pt x="84673" y="687226"/>
                  </a:lnTo>
                  <a:lnTo>
                    <a:pt x="113064" y="721539"/>
                  </a:lnTo>
                  <a:lnTo>
                    <a:pt x="144822" y="752802"/>
                  </a:lnTo>
                  <a:lnTo>
                    <a:pt x="179679" y="780751"/>
                  </a:lnTo>
                  <a:lnTo>
                    <a:pt x="217367" y="805123"/>
                  </a:lnTo>
                  <a:lnTo>
                    <a:pt x="257619" y="825655"/>
                  </a:lnTo>
                  <a:lnTo>
                    <a:pt x="300167" y="842083"/>
                  </a:lnTo>
                  <a:lnTo>
                    <a:pt x="344743" y="854143"/>
                  </a:lnTo>
                  <a:lnTo>
                    <a:pt x="391080" y="861572"/>
                  </a:lnTo>
                  <a:lnTo>
                    <a:pt x="438912" y="864107"/>
                  </a:lnTo>
                  <a:lnTo>
                    <a:pt x="486743" y="861572"/>
                  </a:lnTo>
                  <a:lnTo>
                    <a:pt x="533080" y="854143"/>
                  </a:lnTo>
                  <a:lnTo>
                    <a:pt x="577656" y="842083"/>
                  </a:lnTo>
                  <a:lnTo>
                    <a:pt x="620204" y="825655"/>
                  </a:lnTo>
                  <a:lnTo>
                    <a:pt x="660456" y="805123"/>
                  </a:lnTo>
                  <a:lnTo>
                    <a:pt x="698144" y="780751"/>
                  </a:lnTo>
                  <a:lnTo>
                    <a:pt x="733001" y="752802"/>
                  </a:lnTo>
                  <a:lnTo>
                    <a:pt x="764759" y="721539"/>
                  </a:lnTo>
                  <a:lnTo>
                    <a:pt x="793150" y="687226"/>
                  </a:lnTo>
                  <a:lnTo>
                    <a:pt x="817908" y="650127"/>
                  </a:lnTo>
                  <a:lnTo>
                    <a:pt x="838764" y="610504"/>
                  </a:lnTo>
                  <a:lnTo>
                    <a:pt x="855451" y="568622"/>
                  </a:lnTo>
                  <a:lnTo>
                    <a:pt x="867702" y="524744"/>
                  </a:lnTo>
                  <a:lnTo>
                    <a:pt x="875249" y="479133"/>
                  </a:lnTo>
                  <a:lnTo>
                    <a:pt x="877824" y="432053"/>
                  </a:lnTo>
                  <a:lnTo>
                    <a:pt x="875249" y="384974"/>
                  </a:lnTo>
                  <a:lnTo>
                    <a:pt x="867702" y="339363"/>
                  </a:lnTo>
                  <a:lnTo>
                    <a:pt x="855451" y="295485"/>
                  </a:lnTo>
                  <a:lnTo>
                    <a:pt x="838764" y="253603"/>
                  </a:lnTo>
                  <a:lnTo>
                    <a:pt x="817908" y="213980"/>
                  </a:lnTo>
                  <a:lnTo>
                    <a:pt x="793150" y="176881"/>
                  </a:lnTo>
                  <a:lnTo>
                    <a:pt x="764759" y="142568"/>
                  </a:lnTo>
                  <a:lnTo>
                    <a:pt x="733001" y="111305"/>
                  </a:lnTo>
                  <a:lnTo>
                    <a:pt x="698144" y="83356"/>
                  </a:lnTo>
                  <a:lnTo>
                    <a:pt x="660456" y="58984"/>
                  </a:lnTo>
                  <a:lnTo>
                    <a:pt x="620204" y="38452"/>
                  </a:lnTo>
                  <a:lnTo>
                    <a:pt x="577656" y="22024"/>
                  </a:lnTo>
                  <a:lnTo>
                    <a:pt x="533080" y="9964"/>
                  </a:lnTo>
                  <a:lnTo>
                    <a:pt x="486743" y="2535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79018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0" y="432053"/>
                  </a:moveTo>
                  <a:lnTo>
                    <a:pt x="2574" y="384974"/>
                  </a:lnTo>
                  <a:lnTo>
                    <a:pt x="10121" y="339363"/>
                  </a:lnTo>
                  <a:lnTo>
                    <a:pt x="22372" y="295485"/>
                  </a:lnTo>
                  <a:lnTo>
                    <a:pt x="39059" y="253603"/>
                  </a:lnTo>
                  <a:lnTo>
                    <a:pt x="59915" y="213980"/>
                  </a:lnTo>
                  <a:lnTo>
                    <a:pt x="84673" y="176881"/>
                  </a:lnTo>
                  <a:lnTo>
                    <a:pt x="113064" y="142568"/>
                  </a:lnTo>
                  <a:lnTo>
                    <a:pt x="144822" y="111305"/>
                  </a:lnTo>
                  <a:lnTo>
                    <a:pt x="179679" y="83356"/>
                  </a:lnTo>
                  <a:lnTo>
                    <a:pt x="217367" y="58984"/>
                  </a:lnTo>
                  <a:lnTo>
                    <a:pt x="257619" y="38452"/>
                  </a:lnTo>
                  <a:lnTo>
                    <a:pt x="300167" y="22024"/>
                  </a:lnTo>
                  <a:lnTo>
                    <a:pt x="344743" y="9964"/>
                  </a:lnTo>
                  <a:lnTo>
                    <a:pt x="391080" y="2535"/>
                  </a:lnTo>
                  <a:lnTo>
                    <a:pt x="438912" y="0"/>
                  </a:lnTo>
                  <a:lnTo>
                    <a:pt x="486743" y="2535"/>
                  </a:lnTo>
                  <a:lnTo>
                    <a:pt x="533080" y="9964"/>
                  </a:lnTo>
                  <a:lnTo>
                    <a:pt x="577656" y="22024"/>
                  </a:lnTo>
                  <a:lnTo>
                    <a:pt x="620204" y="38452"/>
                  </a:lnTo>
                  <a:lnTo>
                    <a:pt x="660456" y="58984"/>
                  </a:lnTo>
                  <a:lnTo>
                    <a:pt x="698144" y="83356"/>
                  </a:lnTo>
                  <a:lnTo>
                    <a:pt x="733001" y="111305"/>
                  </a:lnTo>
                  <a:lnTo>
                    <a:pt x="764759" y="142568"/>
                  </a:lnTo>
                  <a:lnTo>
                    <a:pt x="793150" y="176881"/>
                  </a:lnTo>
                  <a:lnTo>
                    <a:pt x="817908" y="213980"/>
                  </a:lnTo>
                  <a:lnTo>
                    <a:pt x="838764" y="253603"/>
                  </a:lnTo>
                  <a:lnTo>
                    <a:pt x="855451" y="295485"/>
                  </a:lnTo>
                  <a:lnTo>
                    <a:pt x="867702" y="339363"/>
                  </a:lnTo>
                  <a:lnTo>
                    <a:pt x="875249" y="384974"/>
                  </a:lnTo>
                  <a:lnTo>
                    <a:pt x="877824" y="432053"/>
                  </a:lnTo>
                  <a:lnTo>
                    <a:pt x="875249" y="479133"/>
                  </a:lnTo>
                  <a:lnTo>
                    <a:pt x="867702" y="524744"/>
                  </a:lnTo>
                  <a:lnTo>
                    <a:pt x="855451" y="568622"/>
                  </a:lnTo>
                  <a:lnTo>
                    <a:pt x="838764" y="610504"/>
                  </a:lnTo>
                  <a:lnTo>
                    <a:pt x="817908" y="650127"/>
                  </a:lnTo>
                  <a:lnTo>
                    <a:pt x="793150" y="687226"/>
                  </a:lnTo>
                  <a:lnTo>
                    <a:pt x="764759" y="721539"/>
                  </a:lnTo>
                  <a:lnTo>
                    <a:pt x="733001" y="752802"/>
                  </a:lnTo>
                  <a:lnTo>
                    <a:pt x="698144" y="780751"/>
                  </a:lnTo>
                  <a:lnTo>
                    <a:pt x="660456" y="805123"/>
                  </a:lnTo>
                  <a:lnTo>
                    <a:pt x="620204" y="825655"/>
                  </a:lnTo>
                  <a:lnTo>
                    <a:pt x="577656" y="842083"/>
                  </a:lnTo>
                  <a:lnTo>
                    <a:pt x="533080" y="854143"/>
                  </a:lnTo>
                  <a:lnTo>
                    <a:pt x="486743" y="861572"/>
                  </a:lnTo>
                  <a:lnTo>
                    <a:pt x="438912" y="864107"/>
                  </a:lnTo>
                  <a:lnTo>
                    <a:pt x="391080" y="861572"/>
                  </a:lnTo>
                  <a:lnTo>
                    <a:pt x="344743" y="854143"/>
                  </a:lnTo>
                  <a:lnTo>
                    <a:pt x="300167" y="842083"/>
                  </a:lnTo>
                  <a:lnTo>
                    <a:pt x="257619" y="825655"/>
                  </a:lnTo>
                  <a:lnTo>
                    <a:pt x="217367" y="805123"/>
                  </a:lnTo>
                  <a:lnTo>
                    <a:pt x="179679" y="780751"/>
                  </a:lnTo>
                  <a:lnTo>
                    <a:pt x="144822" y="752802"/>
                  </a:lnTo>
                  <a:lnTo>
                    <a:pt x="113064" y="721539"/>
                  </a:lnTo>
                  <a:lnTo>
                    <a:pt x="84673" y="687226"/>
                  </a:lnTo>
                  <a:lnTo>
                    <a:pt x="59915" y="650127"/>
                  </a:lnTo>
                  <a:lnTo>
                    <a:pt x="39059" y="610504"/>
                  </a:lnTo>
                  <a:lnTo>
                    <a:pt x="22372" y="568622"/>
                  </a:lnTo>
                  <a:lnTo>
                    <a:pt x="10121" y="524744"/>
                  </a:lnTo>
                  <a:lnTo>
                    <a:pt x="2574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059891" y="1162050"/>
            <a:ext cx="1803400" cy="3137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1594">
              <a:lnSpc>
                <a:spcPct val="100000"/>
              </a:lnSpc>
              <a:spcBef>
                <a:spcPts val="100"/>
              </a:spcBef>
            </a:pPr>
            <a:r>
              <a:rPr dirty="0" sz="4800" spc="-5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  <a:p>
            <a:pPr algn="ctr" marL="12065" marR="5080" indent="1270">
              <a:lnSpc>
                <a:spcPct val="100000"/>
              </a:lnSpc>
              <a:spcBef>
                <a:spcPts val="434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verordening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stelt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regels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vast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betrekking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tot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bescherming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natuurlijke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personen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verband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verwerking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persoonsgegevens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regels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betrekking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tot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vrije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verkeer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persoonsgegevens.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760470" y="1162050"/>
            <a:ext cx="1704339" cy="277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8895">
              <a:lnSpc>
                <a:spcPct val="100000"/>
              </a:lnSpc>
              <a:spcBef>
                <a:spcPts val="100"/>
              </a:spcBef>
            </a:pPr>
            <a:r>
              <a:rPr dirty="0" sz="4800" spc="-5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4800">
              <a:latin typeface="Arial"/>
              <a:cs typeface="Arial"/>
            </a:endParaRPr>
          </a:p>
          <a:p>
            <a:pPr algn="ctr" marL="12700" marR="5080" indent="-4445">
              <a:lnSpc>
                <a:spcPct val="100000"/>
              </a:lnSpc>
              <a:spcBef>
                <a:spcPts val="434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verordening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beschermt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fundamentele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rechten</a:t>
            </a:r>
            <a:r>
              <a:rPr dirty="0" sz="12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vrijheden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natuurlijke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personen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bijzonder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dirty="0" sz="12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recht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bescherming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persoonsgegevens.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04864" y="1162050"/>
            <a:ext cx="1647189" cy="3320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4800" spc="-50" b="1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48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434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vrije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verkeer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persoonsgegevens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binnen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wordt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niet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beperkt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verboden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om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redenen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verband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houden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bescherming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natuurlijke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personen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verband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verwerking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persoonsgegevens.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214884" y="4880559"/>
            <a:ext cx="3107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dirty="0" baseline="27777" sz="900" spc="89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INFO.eu.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Art.1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Onderwerp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doelstellingen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0526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79C73"/>
                </a:solidFill>
              </a:rPr>
              <a:t>De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grondbeginselen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70">
                <a:solidFill>
                  <a:srgbClr val="379C73"/>
                </a:solidFill>
              </a:rPr>
              <a:t>GDPR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545460" y="3982008"/>
            <a:ext cx="40513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weten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endParaRPr sz="1600">
              <a:latin typeface="Arial"/>
              <a:cs typeface="Arial"/>
            </a:endParaRPr>
          </a:p>
          <a:p>
            <a:pPr algn="ctr" marL="698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GDPR!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779" y="1370075"/>
            <a:ext cx="3454908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0526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79C73"/>
                </a:solidFill>
              </a:rPr>
              <a:t>De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grondbeginselen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70">
                <a:solidFill>
                  <a:srgbClr val="379C73"/>
                </a:solidFill>
              </a:rPr>
              <a:t>GDPR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47734" y="1535386"/>
            <a:ext cx="55054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5"/>
              </a:lnSpc>
            </a:pP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antie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6429" y="1384529"/>
            <a:ext cx="4739005" cy="296100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290830" indent="-252729">
              <a:lnSpc>
                <a:spcPct val="100000"/>
              </a:lnSpc>
              <a:spcBef>
                <a:spcPts val="1005"/>
              </a:spcBef>
              <a:buClr>
                <a:srgbClr val="339966"/>
              </a:buClr>
              <a:buAutoNum type="arabicPeriod"/>
              <a:tabLst>
                <a:tab pos="29083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Rechtmatigheid,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eerlijkheid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transpar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Doel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beperking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Miniseren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Nauwkeurigheid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Opslagbeperking</a:t>
            </a:r>
            <a:endParaRPr sz="2000">
              <a:latin typeface="Arial"/>
              <a:cs typeface="Arial"/>
            </a:endParaRPr>
          </a:p>
          <a:p>
            <a:pPr marL="290830" indent="-252729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083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Integriteit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vertrouwelijkheid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5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Verantwoordingsplicht</a:t>
            </a:r>
            <a:r>
              <a:rPr dirty="0" baseline="25641" sz="1950" spc="-15">
                <a:solidFill>
                  <a:srgbClr val="585858"/>
                </a:solidFill>
                <a:latin typeface="Arial"/>
                <a:cs typeface="Arial"/>
              </a:rPr>
              <a:t>7</a:t>
            </a:r>
            <a:endParaRPr baseline="25641" sz="195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5355" y="1228344"/>
            <a:ext cx="3427476" cy="3427476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14884" y="4880559"/>
            <a:ext cx="42976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dirty="0" baseline="27777" sz="900" spc="1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Informatiecommissariaat.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9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gids</a:t>
            </a:r>
            <a:r>
              <a:rPr dirty="0" sz="9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beginselen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676770" y="4321860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32994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30">
                <a:solidFill>
                  <a:srgbClr val="FFC000"/>
                </a:solidFill>
              </a:rPr>
              <a:t>Inzicht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in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70">
                <a:solidFill>
                  <a:srgbClr val="FFC000"/>
                </a:solidFill>
              </a:rPr>
              <a:t>gegevensbescherming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1094359"/>
            <a:ext cx="3477895" cy="1096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465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gegevensbescherming?</a:t>
            </a:r>
            <a:endParaRPr sz="1000">
              <a:latin typeface="Arial"/>
              <a:cs typeface="Arial"/>
            </a:endParaRPr>
          </a:p>
          <a:p>
            <a:pPr marL="41465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het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doel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gegevensbescherming?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3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Belang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van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gegevensbescherming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Waarom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zo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belangrijk?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455544"/>
            <a:ext cx="3595370" cy="1466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EU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GDPR</a:t>
            </a:r>
            <a:endParaRPr sz="1600">
              <a:latin typeface="Arial Black"/>
              <a:cs typeface="Arial Black"/>
            </a:endParaRPr>
          </a:p>
          <a:p>
            <a:pPr marL="385445" indent="-178435">
              <a:lnSpc>
                <a:spcPts val="1195"/>
              </a:lnSpc>
              <a:spcBef>
                <a:spcPts val="1000"/>
              </a:spcBef>
              <a:buClr>
                <a:srgbClr val="000000"/>
              </a:buClr>
              <a:buChar char="•"/>
              <a:tabLst>
                <a:tab pos="38544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GDPR?</a:t>
            </a:r>
            <a:endParaRPr sz="1000">
              <a:latin typeface="Arial"/>
              <a:cs typeface="Arial"/>
            </a:endParaRPr>
          </a:p>
          <a:p>
            <a:pPr marL="385445" indent="-178435">
              <a:lnSpc>
                <a:spcPts val="1195"/>
              </a:lnSpc>
              <a:buClr>
                <a:srgbClr val="000000"/>
              </a:buClr>
              <a:buChar char="•"/>
              <a:tabLst>
                <a:tab pos="38544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gebeurt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er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Arial"/>
                <a:cs typeface="Arial"/>
              </a:rPr>
              <a:t>iemands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openbaar</a:t>
            </a:r>
            <a:endParaRPr sz="1000">
              <a:latin typeface="Arial"/>
              <a:cs typeface="Arial"/>
            </a:endParaRPr>
          </a:p>
          <a:p>
            <a:pPr marL="385445">
              <a:lnSpc>
                <a:spcPct val="100000"/>
              </a:lnSpc>
              <a:spcBef>
                <a:spcPts val="10"/>
              </a:spcBef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maakt?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Zelfreflectie-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oefening</a:t>
            </a:r>
            <a:endParaRPr sz="1600">
              <a:latin typeface="Arial Black"/>
              <a:cs typeface="Arial Black"/>
            </a:endParaRPr>
          </a:p>
          <a:p>
            <a:pPr marL="385445" indent="-178435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Char char="•"/>
              <a:tabLst>
                <a:tab pos="38544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Tijd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zelfreflectie!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95186" y="2145919"/>
            <a:ext cx="24701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0526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79C73"/>
                </a:solidFill>
              </a:rPr>
              <a:t>De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grondbeginselen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70">
                <a:solidFill>
                  <a:srgbClr val="379C73"/>
                </a:solidFill>
              </a:rPr>
              <a:t>GDPR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548254" y="3982008"/>
            <a:ext cx="40455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de</a:t>
            </a:r>
            <a:endParaRPr sz="1600">
              <a:latin typeface="Arial"/>
              <a:cs typeface="Arial"/>
            </a:endParaRPr>
          </a:p>
          <a:p>
            <a:pPr algn="ctr" marL="635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zeven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fundamentele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principes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0172" y="1402080"/>
            <a:ext cx="3496055" cy="19674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02" y="383540"/>
            <a:ext cx="505269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35">
                <a:solidFill>
                  <a:srgbClr val="379C73"/>
                </a:solidFill>
                <a:latin typeface="Arial Black"/>
                <a:cs typeface="Arial Black"/>
              </a:rPr>
              <a:t>De</a:t>
            </a:r>
            <a:r>
              <a:rPr dirty="0" sz="2500" spc="-12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grondbeginselen</a:t>
            </a:r>
            <a:r>
              <a:rPr dirty="0" sz="2500" spc="-8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75">
                <a:solidFill>
                  <a:srgbClr val="379C73"/>
                </a:solidFill>
                <a:latin typeface="Arial Black"/>
                <a:cs typeface="Arial Black"/>
              </a:rPr>
              <a:t>van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de</a:t>
            </a:r>
            <a:r>
              <a:rPr dirty="0" sz="2500" spc="-12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70">
                <a:solidFill>
                  <a:srgbClr val="379C73"/>
                </a:solidFill>
                <a:latin typeface="Arial Black"/>
                <a:cs typeface="Arial Black"/>
              </a:rPr>
              <a:t>GDPR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76680" y="2193417"/>
            <a:ext cx="729805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Houd</a:t>
            </a:r>
            <a:r>
              <a:rPr dirty="0" sz="3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principes</a:t>
            </a:r>
            <a:r>
              <a:rPr dirty="0" sz="3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altijd</a:t>
            </a:r>
            <a:r>
              <a:rPr dirty="0" sz="3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3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achterhoofd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3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3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werkt!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5119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EU</a:t>
            </a:r>
            <a:r>
              <a:rPr dirty="0" spc="-130"/>
              <a:t> </a:t>
            </a:r>
            <a:r>
              <a:rPr dirty="0" spc="-95"/>
              <a:t>GDPR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4022" y="2032838"/>
            <a:ext cx="5328285" cy="2464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 marR="55880">
              <a:lnSpc>
                <a:spcPct val="100000"/>
              </a:lnSpc>
              <a:spcBef>
                <a:spcPts val="95"/>
              </a:spcBef>
              <a:tabLst>
                <a:tab pos="4277360" algn="l"/>
              </a:tabLst>
            </a:pP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40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gebeurt</a:t>
            </a:r>
            <a:r>
              <a:rPr dirty="0" sz="40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0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als</a:t>
            </a:r>
            <a:r>
              <a:rPr dirty="0" sz="40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50" b="1">
                <a:solidFill>
                  <a:srgbClr val="3E3E3E"/>
                </a:solidFill>
                <a:latin typeface="Arial"/>
                <a:cs typeface="Arial"/>
              </a:rPr>
              <a:t>u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iemands</a:t>
            </a:r>
            <a:r>
              <a:rPr dirty="0" sz="4000" spc="-1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170" b="1">
                <a:solidFill>
                  <a:srgbClr val="3E3E3E"/>
                </a:solidFill>
                <a:latin typeface="Arial"/>
                <a:cs typeface="Arial"/>
              </a:rPr>
              <a:t>perso</a:t>
            </a:r>
            <a:r>
              <a:rPr dirty="0" sz="4000" spc="145" b="1">
                <a:solidFill>
                  <a:srgbClr val="3E3E3E"/>
                </a:solidFill>
                <a:latin typeface="Arial"/>
                <a:cs typeface="Arial"/>
              </a:rPr>
              <a:t>o</a:t>
            </a:r>
            <a:r>
              <a:rPr dirty="0" sz="4000" spc="-1505" b="1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dirty="0" baseline="93750" sz="1200" spc="254">
                <a:latin typeface="Carlito"/>
                <a:cs typeface="Carlito"/>
              </a:rPr>
              <a:t>?</a:t>
            </a:r>
            <a:r>
              <a:rPr dirty="0" baseline="93750" sz="1200">
                <a:latin typeface="Carlito"/>
                <a:cs typeface="Carlito"/>
              </a:rPr>
              <a:t>	</a:t>
            </a:r>
            <a:r>
              <a:rPr dirty="0" sz="4000" spc="-20" b="1">
                <a:solidFill>
                  <a:srgbClr val="3E3E3E"/>
                </a:solidFill>
                <a:latin typeface="Arial"/>
                <a:cs typeface="Arial"/>
              </a:rPr>
              <a:t>lijke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gegevens</a:t>
            </a:r>
            <a:r>
              <a:rPr dirty="0" sz="4000" spc="-1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3E3E3E"/>
                </a:solidFill>
                <a:latin typeface="Arial"/>
                <a:cs typeface="Arial"/>
              </a:rPr>
              <a:t>openbaar maakt?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Datalek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0089" y="2855974"/>
            <a:ext cx="2279605" cy="22860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34821" y="1777745"/>
            <a:ext cx="6413500" cy="2037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7465" marR="30480" indent="127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Ongeoorloofde</a:t>
            </a:r>
            <a:r>
              <a:rPr dirty="0" sz="22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22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22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200" spc="-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blootstelling</a:t>
            </a:r>
            <a:r>
              <a:rPr dirty="0" sz="22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22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vaak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gevolg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cyberaanvallen,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menselijke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fouten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kwaadaardige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activiteiten,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2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risico's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opleveren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organisaties,</a:t>
            </a:r>
            <a:r>
              <a:rPr dirty="0" sz="22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heet</a:t>
            </a:r>
            <a:endParaRPr sz="2200">
              <a:latin typeface="Arial"/>
              <a:cs typeface="Arial"/>
            </a:endParaRPr>
          </a:p>
          <a:p>
            <a:pPr algn="ctr" marL="7620">
              <a:lnSpc>
                <a:spcPct val="100000"/>
              </a:lnSpc>
              <a:spcBef>
                <a:spcPts val="5"/>
              </a:spcBef>
            </a:pP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datalek.</a:t>
            </a:r>
            <a:r>
              <a:rPr dirty="0" baseline="24904" sz="21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4904" sz="2175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07263" y="4872228"/>
            <a:ext cx="5308600" cy="0"/>
          </a:xfrm>
          <a:custGeom>
            <a:avLst/>
            <a:gdLst/>
            <a:ahLst/>
            <a:cxnLst/>
            <a:rect l="l" t="t" r="r" b="b"/>
            <a:pathLst>
              <a:path w="5308600" h="0">
                <a:moveTo>
                  <a:pt x="0" y="0"/>
                </a:moveTo>
                <a:lnTo>
                  <a:pt x="5308092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14884" y="4880559"/>
            <a:ext cx="47396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baseline="27777" sz="900" spc="10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Europese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Commissie.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datalek?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moeten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doen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geval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datalek?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35873" y="4973828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383540"/>
            <a:ext cx="117856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10">
                <a:solidFill>
                  <a:srgbClr val="379C73"/>
                </a:solidFill>
                <a:latin typeface="Arial Black"/>
                <a:cs typeface="Arial Black"/>
              </a:rPr>
              <a:t>Datalek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49272" y="1589913"/>
            <a:ext cx="440817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C000"/>
                </a:solidFill>
                <a:latin typeface="Arial"/>
                <a:cs typeface="Arial"/>
              </a:rPr>
              <a:t>Het</a:t>
            </a:r>
            <a:r>
              <a:rPr dirty="0" sz="27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FC000"/>
                </a:solidFill>
                <a:latin typeface="Arial"/>
                <a:cs typeface="Arial"/>
              </a:rPr>
              <a:t>belang van</a:t>
            </a:r>
            <a:r>
              <a:rPr dirty="0" sz="27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FC000"/>
                </a:solidFill>
                <a:latin typeface="Arial"/>
                <a:cs typeface="Arial"/>
              </a:rPr>
              <a:t>snelle</a:t>
            </a:r>
            <a:r>
              <a:rPr dirty="0" sz="27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FC000"/>
                </a:solidFill>
                <a:latin typeface="Arial"/>
                <a:cs typeface="Arial"/>
              </a:rPr>
              <a:t>actie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15617" y="2733294"/>
            <a:ext cx="548513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143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snelle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reactie</a:t>
            </a:r>
            <a:r>
              <a:rPr dirty="0" sz="2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cruciaal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potentiële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schade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beperken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voldoen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2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585858"/>
                </a:solidFill>
                <a:latin typeface="Arial"/>
                <a:cs typeface="Arial"/>
              </a:rPr>
              <a:t>wettelijke verplichtingen!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Datalek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700910" y="1340611"/>
            <a:ext cx="411987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Wat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te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doen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bij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een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datalek?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3268" y="2123947"/>
            <a:ext cx="7571105" cy="2219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AutoNum type="arabicPeriod"/>
              <a:tabLst>
                <a:tab pos="238125" algn="l"/>
              </a:tabLst>
            </a:pPr>
            <a:r>
              <a:rPr dirty="0" sz="1600" b="1">
                <a:solidFill>
                  <a:srgbClr val="374151"/>
                </a:solidFill>
                <a:latin typeface="Arial"/>
                <a:cs typeface="Arial"/>
              </a:rPr>
              <a:t>Isoleren</a:t>
            </a:r>
            <a:r>
              <a:rPr dirty="0" sz="1600" spc="-1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4151"/>
                </a:solidFill>
                <a:latin typeface="Arial"/>
                <a:cs typeface="Arial"/>
              </a:rPr>
              <a:t>en</a:t>
            </a:r>
            <a:r>
              <a:rPr dirty="0" sz="1600" spc="-2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4151"/>
                </a:solidFill>
                <a:latin typeface="Arial"/>
                <a:cs typeface="Arial"/>
              </a:rPr>
              <a:t>insluiten: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Identificeer</a:t>
            </a:r>
            <a:r>
              <a:rPr dirty="0" sz="16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bron</a:t>
            </a:r>
            <a:r>
              <a:rPr dirty="0" sz="16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van</a:t>
            </a:r>
            <a:r>
              <a:rPr dirty="0" sz="16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inbreuk</a:t>
            </a:r>
            <a:r>
              <a:rPr dirty="0" sz="16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en</a:t>
            </a:r>
            <a:r>
              <a:rPr dirty="0" sz="16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isoleer</a:t>
            </a:r>
            <a:r>
              <a:rPr dirty="0" sz="1600" spc="-5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getroffen</a:t>
            </a:r>
            <a:r>
              <a:rPr dirty="0" sz="1600" spc="-1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74151"/>
                </a:solidFill>
                <a:latin typeface="Arial"/>
                <a:cs typeface="Arial"/>
              </a:rPr>
              <a:t>systemen.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buClr>
                <a:srgbClr val="000000"/>
              </a:buClr>
              <a:buAutoNum type="arabicPeriod" startAt="2"/>
              <a:tabLst>
                <a:tab pos="238125" algn="l"/>
              </a:tabLst>
            </a:pPr>
            <a:r>
              <a:rPr dirty="0" sz="1600" b="1">
                <a:solidFill>
                  <a:srgbClr val="374151"/>
                </a:solidFill>
                <a:latin typeface="Arial"/>
                <a:cs typeface="Arial"/>
              </a:rPr>
              <a:t>Beoordeel</a:t>
            </a:r>
            <a:r>
              <a:rPr dirty="0" sz="1600" spc="-1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600" spc="-2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4151"/>
                </a:solidFill>
                <a:latin typeface="Arial"/>
                <a:cs typeface="Arial"/>
              </a:rPr>
              <a:t>impact: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Evalueer</a:t>
            </a:r>
            <a:r>
              <a:rPr dirty="0" sz="16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omvang</a:t>
            </a:r>
            <a:r>
              <a:rPr dirty="0" sz="16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ernst</a:t>
            </a:r>
            <a:r>
              <a:rPr dirty="0" sz="1600" spc="-1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van</a:t>
            </a:r>
            <a:r>
              <a:rPr dirty="0" sz="16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74151"/>
                </a:solidFill>
                <a:latin typeface="Arial"/>
                <a:cs typeface="Arial"/>
              </a:rPr>
              <a:t>inbreuk.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buClr>
                <a:srgbClr val="000000"/>
              </a:buClr>
              <a:buAutoNum type="arabicPeriod" startAt="3"/>
              <a:tabLst>
                <a:tab pos="238125" algn="l"/>
              </a:tabLst>
            </a:pPr>
            <a:r>
              <a:rPr dirty="0" sz="1600" b="1">
                <a:solidFill>
                  <a:srgbClr val="374151"/>
                </a:solidFill>
                <a:latin typeface="Arial"/>
                <a:cs typeface="Arial"/>
              </a:rPr>
              <a:t>Breng</a:t>
            </a:r>
            <a:r>
              <a:rPr dirty="0" sz="1600" spc="-4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4151"/>
                </a:solidFill>
                <a:latin typeface="Arial"/>
                <a:cs typeface="Arial"/>
              </a:rPr>
              <a:t>relevante partijen</a:t>
            </a:r>
            <a:r>
              <a:rPr dirty="0" sz="1600" spc="-3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4151"/>
                </a:solidFill>
                <a:latin typeface="Arial"/>
                <a:cs typeface="Arial"/>
              </a:rPr>
              <a:t>op</a:t>
            </a:r>
            <a:r>
              <a:rPr dirty="0" sz="1600" spc="-5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600" spc="-4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4151"/>
                </a:solidFill>
                <a:latin typeface="Arial"/>
                <a:cs typeface="Arial"/>
              </a:rPr>
              <a:t>hoogte: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Rapporteer</a:t>
            </a:r>
            <a:r>
              <a:rPr dirty="0" sz="16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inbreuk</a:t>
            </a:r>
            <a:r>
              <a:rPr dirty="0" sz="16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indien</a:t>
            </a:r>
            <a:r>
              <a:rPr dirty="0" sz="1600" spc="-6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nodig</a:t>
            </a:r>
            <a:r>
              <a:rPr dirty="0" sz="1600" spc="-4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aan</a:t>
            </a:r>
            <a:r>
              <a:rPr dirty="0" sz="1600" spc="-4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supervisors</a:t>
            </a:r>
            <a:r>
              <a:rPr dirty="0" sz="1600" spc="-4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en</a:t>
            </a:r>
            <a:r>
              <a:rPr dirty="0" sz="16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600" spc="-1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functionaris</a:t>
            </a:r>
            <a:r>
              <a:rPr dirty="0" sz="16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voor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gegevensbescherming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(DOP),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74151"/>
                </a:solidFill>
                <a:latin typeface="Arial"/>
                <a:cs typeface="Arial"/>
              </a:rPr>
              <a:t>IT-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ondersteuning</a:t>
            </a:r>
            <a:r>
              <a:rPr dirty="0" sz="16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en</a:t>
            </a:r>
            <a:r>
              <a:rPr dirty="0" sz="1600" spc="-5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andere</a:t>
            </a:r>
            <a:r>
              <a:rPr dirty="0" sz="1600" spc="-5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4151"/>
                </a:solidFill>
                <a:latin typeface="Arial"/>
                <a:cs typeface="Arial"/>
              </a:rPr>
              <a:t>relevante</a:t>
            </a:r>
            <a:r>
              <a:rPr dirty="0" sz="1600" spc="-5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74151"/>
                </a:solidFill>
                <a:latin typeface="Arial"/>
                <a:cs typeface="Arial"/>
              </a:rPr>
              <a:t>instanties.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Functionaris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gegevensbescherming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0">
                <a:solidFill>
                  <a:srgbClr val="379C73"/>
                </a:solidFill>
              </a:rPr>
              <a:t>(DPO)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51275" y="1415288"/>
            <a:ext cx="29565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385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functionaris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51275" y="1415288"/>
            <a:ext cx="47815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61485">
              <a:lnSpc>
                <a:spcPct val="100000"/>
              </a:lnSpc>
              <a:spcBef>
                <a:spcPts val="100"/>
              </a:spcBef>
              <a:tabLst>
                <a:tab pos="2776855" algn="l"/>
                <a:tab pos="3635375" algn="l"/>
              </a:tabLst>
            </a:pP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voor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gegevensbescherming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(Data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Protection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51275" y="1963623"/>
            <a:ext cx="477901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Officer</a:t>
            </a:r>
            <a:r>
              <a:rPr dirty="0" sz="1800" spc="4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-</a:t>
            </a:r>
            <a:r>
              <a:rPr dirty="0" sz="1800" spc="4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DPO)</a:t>
            </a:r>
            <a:r>
              <a:rPr dirty="0" sz="1800" spc="48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is</a:t>
            </a:r>
            <a:r>
              <a:rPr dirty="0" sz="1800" spc="4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verantwoordelijk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naleven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wetgeving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organisatie,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advies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privacykwesties,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51275" y="3061157"/>
            <a:ext cx="202183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984" algn="l"/>
                <a:tab pos="164020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uitvoeren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32372" y="3061157"/>
            <a:ext cx="259715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695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effectbeoordelingen,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endParaRPr sz="18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  <a:tabLst>
                <a:tab pos="213995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aanspreekpunt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51275" y="3336163"/>
            <a:ext cx="17526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47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fungeren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regelgevende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04484" y="3610483"/>
            <a:ext cx="9893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instanties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38341" y="3610483"/>
            <a:ext cx="2091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245" algn="l"/>
                <a:tab pos="92265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bevorderen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51275" y="3884777"/>
            <a:ext cx="17862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25" algn="l"/>
                <a:tab pos="108521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cultuur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774816" y="3884777"/>
            <a:ext cx="2855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2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51275" y="4158792"/>
            <a:ext cx="26498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1875" algn="l"/>
                <a:tab pos="2268220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middel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039736" y="4158792"/>
            <a:ext cx="15913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461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training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851275" y="4433722"/>
            <a:ext cx="2736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bewustmakingsinitiatieven.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089" y="1446402"/>
            <a:ext cx="3221549" cy="3157484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214884" y="4880559"/>
            <a:ext cx="62503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baseline="27777" sz="900" spc="11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EUROPESE TOEZICHTHOUDER</a:t>
            </a:r>
            <a:r>
              <a:rPr dirty="0" sz="9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9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GEGEVENSBESCHERMING.</a:t>
            </a:r>
            <a:r>
              <a:rPr dirty="0" sz="900" spc="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Functionaris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gegevensbescherming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(DPO)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00988" y="4621174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Functionaris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gegevensbescherming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0">
                <a:solidFill>
                  <a:srgbClr val="379C73"/>
                </a:solidFill>
              </a:rPr>
              <a:t>(DOP)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7184" y="1519173"/>
            <a:ext cx="8089900" cy="2912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Hoe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kunnen</a:t>
            </a:r>
            <a:r>
              <a:rPr dirty="0" sz="24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ze</a:t>
            </a:r>
            <a:r>
              <a:rPr dirty="0" sz="24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24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helpen?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Elke</a:t>
            </a:r>
            <a:r>
              <a:rPr dirty="0" sz="2200" spc="1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organisatie/bedrijf</a:t>
            </a:r>
            <a:r>
              <a:rPr dirty="0" sz="2200" spc="1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200" spc="1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200" spc="1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2200" spc="1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200" spc="1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2200" spc="1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verwerkt,</a:t>
            </a:r>
            <a:r>
              <a:rPr dirty="0" sz="22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2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verplicht</a:t>
            </a:r>
            <a:r>
              <a:rPr dirty="0" sz="22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2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2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DOP</a:t>
            </a:r>
            <a:r>
              <a:rPr dirty="0" sz="22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toe</a:t>
            </a:r>
            <a:r>
              <a:rPr dirty="0" sz="22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2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wijzen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217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Vraag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altijd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werkgever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is!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Neem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DOP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datalek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hebt,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opmerkt,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zullen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instrueren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zaak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precies moet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aanpakken.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Functionaris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gegevensbescherming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0">
                <a:solidFill>
                  <a:srgbClr val="379C73"/>
                </a:solidFill>
              </a:rPr>
              <a:t>(DOP)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41247" y="3749750"/>
            <a:ext cx="63861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weten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precies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en</a:t>
            </a:r>
            <a:endParaRPr sz="18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verantwoordelijkheden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zijn!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3283" y="1362455"/>
            <a:ext cx="3451860" cy="194157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Datalek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898906"/>
            <a:ext cx="33794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uit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het</a:t>
            </a:r>
            <a:r>
              <a:rPr dirty="0" sz="2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echte</a:t>
            </a:r>
            <a:r>
              <a:rPr dirty="0" sz="2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leven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5640" y="1923415"/>
            <a:ext cx="8418195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Sophia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werkt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verzorgster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bejaardentehuis.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dag</a:t>
            </a:r>
            <a:r>
              <a:rPr dirty="0" sz="14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stuurt</a:t>
            </a:r>
            <a:r>
              <a:rPr dirty="0" sz="14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4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per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ongeluk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4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met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bewoner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verkeerde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ontvanger.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Sophia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vermeldt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per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ongeluk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onjuist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mailadres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versturen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maandelijks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behandelplan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familie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bewoner.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bevat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persoonlijke</a:t>
            </a:r>
            <a:r>
              <a:rPr dirty="0" sz="1400" spc="1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gegevens</a:t>
            </a:r>
            <a:r>
              <a:rPr dirty="0" sz="1400" spc="1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medische</a:t>
            </a:r>
            <a:r>
              <a:rPr dirty="0" sz="1400" spc="1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dossiers, dieetvoorkeuren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 zorgplannen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oudere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bewoner.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Zodra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Sophia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bewust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fout,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neemt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onmiddellijk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functionaris</a:t>
            </a:r>
            <a:r>
              <a:rPr dirty="0" sz="14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voor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gegevensbescherming</a:t>
            </a:r>
            <a:r>
              <a:rPr dirty="0" sz="1400" spc="2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instelling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datalek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melden</a:t>
            </a:r>
            <a:r>
              <a:rPr dirty="0" sz="14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details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verstrekken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 de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e-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onbedoelde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ontvanger.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functionaris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beoordeelt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mogelijke</a:t>
            </a:r>
            <a:r>
              <a:rPr dirty="0" sz="14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gevolgen</a:t>
            </a:r>
            <a:r>
              <a:rPr dirty="0" sz="14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datalek,</a:t>
            </a:r>
            <a:r>
              <a:rPr dirty="0" sz="14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rekening</a:t>
            </a:r>
            <a:r>
              <a:rPr dirty="0" sz="14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houdend</a:t>
            </a:r>
            <a:r>
              <a:rPr dirty="0" sz="14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14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aard</a:t>
            </a:r>
            <a:r>
              <a:rPr dirty="0" sz="14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onthulde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bewoners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mogelijke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risico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veiligheid.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36694" y="2877693"/>
            <a:ext cx="73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Carlito"/>
                <a:cs typeface="Carlito"/>
              </a:rPr>
              <a:t>?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300304"/>
            <a:ext cx="474091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10">
                <a:solidFill>
                  <a:srgbClr val="FFFFFF"/>
                </a:solidFill>
                <a:latin typeface="Arial Black"/>
                <a:cs typeface="Arial Black"/>
              </a:rPr>
              <a:t>Inzicht</a:t>
            </a:r>
            <a:r>
              <a:rPr dirty="0" sz="25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95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dirty="0" sz="25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5">
                <a:solidFill>
                  <a:srgbClr val="FFFFFF"/>
                </a:solidFill>
                <a:latin typeface="Arial Black"/>
                <a:cs typeface="Arial Black"/>
              </a:rPr>
              <a:t>gegevensbescherming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1621" y="2065477"/>
            <a:ext cx="2196465" cy="9093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58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is</a:t>
            </a:r>
            <a:endParaRPr sz="5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1621" y="2949955"/>
            <a:ext cx="5553710" cy="1793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gegevensbesch erming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Datalek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898906"/>
            <a:ext cx="33794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uit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het</a:t>
            </a:r>
            <a:r>
              <a:rPr dirty="0" sz="2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echte</a:t>
            </a:r>
            <a:r>
              <a:rPr dirty="0" sz="2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leven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2534" y="4032605"/>
            <a:ext cx="507301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instelling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beoordeelt</a:t>
            </a:r>
            <a:r>
              <a:rPr dirty="0" sz="14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14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getroffen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bewoners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 familie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hoogte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stellen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datalek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hen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incident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stappen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nemen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beschermen.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436088" y="2423143"/>
            <a:ext cx="3586479" cy="2482850"/>
            <a:chOff x="5436088" y="2423143"/>
            <a:chExt cx="3586479" cy="248285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088" y="2423143"/>
              <a:ext cx="3586010" cy="248262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3268" y="2543556"/>
              <a:ext cx="3316224" cy="221132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528818" y="2499106"/>
              <a:ext cx="3405504" cy="2300605"/>
            </a:xfrm>
            <a:custGeom>
              <a:avLst/>
              <a:gdLst/>
              <a:ahLst/>
              <a:cxnLst/>
              <a:rect l="l" t="t" r="r" b="b"/>
              <a:pathLst>
                <a:path w="3405504" h="2300604">
                  <a:moveTo>
                    <a:pt x="0" y="2300224"/>
                  </a:moveTo>
                  <a:lnTo>
                    <a:pt x="3405124" y="2300224"/>
                  </a:lnTo>
                  <a:lnTo>
                    <a:pt x="3405124" y="0"/>
                  </a:lnTo>
                  <a:lnTo>
                    <a:pt x="0" y="0"/>
                  </a:lnTo>
                  <a:lnTo>
                    <a:pt x="0" y="2300224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62534" y="1787779"/>
            <a:ext cx="8595360" cy="2058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302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DPO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neemt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onbedoelde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ontvanger,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familielid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bewoners,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legt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situatie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uit.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4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ontvanger wordt</a:t>
            </a:r>
            <a:r>
              <a:rPr dirty="0" sz="14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verzocht</a:t>
            </a:r>
            <a:r>
              <a:rPr dirty="0" sz="14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4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e-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mail</a:t>
            </a:r>
            <a:r>
              <a:rPr dirty="0" sz="14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alle</a:t>
            </a:r>
            <a:r>
              <a:rPr dirty="0" sz="14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bijbehorende</a:t>
            </a:r>
            <a:r>
              <a:rPr dirty="0" sz="14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bijlagen</a:t>
            </a:r>
            <a:r>
              <a:rPr dirty="0" sz="14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14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verwijderen</a:t>
            </a:r>
            <a:r>
              <a:rPr dirty="0" sz="14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om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verdere</a:t>
            </a:r>
            <a:r>
              <a:rPr dirty="0" sz="14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verspreiding</a:t>
            </a:r>
            <a:r>
              <a:rPr dirty="0" sz="14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4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informatie</a:t>
            </a:r>
            <a:r>
              <a:rPr dirty="0" sz="1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 voorkomen.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3527425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Sophia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informeert</a:t>
            </a:r>
            <a:r>
              <a:rPr dirty="0" sz="1400" spc="1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haar</a:t>
            </a:r>
            <a:r>
              <a:rPr dirty="0" sz="1400" spc="1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leidinggevende</a:t>
            </a:r>
            <a:r>
              <a:rPr dirty="0" sz="1400" spc="1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1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4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administratie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4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datalek</a:t>
            </a:r>
            <a:r>
              <a:rPr dirty="0" sz="14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benadrukt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belang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dubbel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controleren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mailontvangers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volgen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juiste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procedures</a:t>
            </a:r>
            <a:r>
              <a:rPr dirty="0" sz="1400" spc="2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gegevensverwerking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soortgelijke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incidenten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toekomst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voorkomen.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809993" y="4804054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286125"/>
            </a:xfrm>
            <a:custGeom>
              <a:avLst/>
              <a:gdLst/>
              <a:ahLst/>
              <a:cxnLst/>
              <a:rect l="l" t="t" r="r" b="b"/>
              <a:pathLst>
                <a:path w="9144000" h="3286125">
                  <a:moveTo>
                    <a:pt x="0" y="3285744"/>
                  </a:moveTo>
                  <a:lnTo>
                    <a:pt x="9144000" y="3285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2857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285744"/>
              <a:ext cx="9144000" cy="1858010"/>
            </a:xfrm>
            <a:custGeom>
              <a:avLst/>
              <a:gdLst/>
              <a:ahLst/>
              <a:cxnLst/>
              <a:rect l="l" t="t" r="r" b="b"/>
              <a:pathLst>
                <a:path w="9144000" h="1858010">
                  <a:moveTo>
                    <a:pt x="9144000" y="0"/>
                  </a:moveTo>
                  <a:lnTo>
                    <a:pt x="0" y="0"/>
                  </a:lnTo>
                  <a:lnTo>
                    <a:pt x="0" y="1857754"/>
                  </a:lnTo>
                  <a:lnTo>
                    <a:pt x="9144000" y="18577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45946"/>
            <a:ext cx="8061325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gegevensbescherming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ouderenzorg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biedt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uitgebreid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inzicht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belangrijkste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principes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praktijken.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begint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belang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gegevensbescherming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context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ouderenzorg,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waarbij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gevoeligheid</a:t>
            </a:r>
            <a:r>
              <a:rPr dirty="0" sz="12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ouderenzorggegevens</a:t>
            </a:r>
            <a:r>
              <a:rPr dirty="0" sz="12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wordt</a:t>
            </a:r>
            <a:r>
              <a:rPr dirty="0" sz="12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benadrukt.</a:t>
            </a:r>
            <a:r>
              <a:rPr dirty="0" sz="12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2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behandelt</a:t>
            </a:r>
            <a:r>
              <a:rPr dirty="0" sz="12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essentiële</a:t>
            </a:r>
            <a:r>
              <a:rPr dirty="0" sz="12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termen,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concepten</a:t>
            </a:r>
            <a:r>
              <a:rPr dirty="0" sz="12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regelgeving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betrekking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tot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gegevensbescherming,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waaronder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Regulation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(GDPR)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overwegingen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betrekking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tot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mensenrechten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ethisch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technologiegebruik.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Leerlingen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verkennen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belang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compliance,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beveiligingsmaatregelen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verdiepen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zich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casestudy's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praktische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inzichten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verwerven.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74623" y="2029155"/>
            <a:ext cx="4157979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42340"/>
            </a:xfrm>
            <a:custGeom>
              <a:avLst/>
              <a:gdLst/>
              <a:ahLst/>
              <a:cxnLst/>
              <a:rect l="l" t="t" r="r" b="b"/>
              <a:pathLst>
                <a:path w="9144000" h="942340">
                  <a:moveTo>
                    <a:pt x="0" y="941832"/>
                  </a:moveTo>
                  <a:lnTo>
                    <a:pt x="9144000" y="94183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4183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41832"/>
              <a:ext cx="9144000" cy="4201795"/>
            </a:xfrm>
            <a:custGeom>
              <a:avLst/>
              <a:gdLst/>
              <a:ahLst/>
              <a:cxnLst/>
              <a:rect l="l" t="t" r="r" b="b"/>
              <a:pathLst>
                <a:path w="9144000" h="4201795">
                  <a:moveTo>
                    <a:pt x="9144000" y="0"/>
                  </a:moveTo>
                  <a:lnTo>
                    <a:pt x="0" y="0"/>
                  </a:lnTo>
                  <a:lnTo>
                    <a:pt x="0" y="4201666"/>
                  </a:lnTo>
                  <a:lnTo>
                    <a:pt x="9144000" y="420166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1921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94385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Vervolgens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zul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betrekking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unit.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314325" marR="92075" indent="-94615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ze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door</a:t>
            </a:r>
            <a:r>
              <a:rPr dirty="0" sz="30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3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dagboek</a:t>
            </a:r>
            <a:r>
              <a:rPr dirty="0" sz="3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te</a:t>
            </a:r>
            <a:r>
              <a:rPr dirty="0" sz="30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schrijven!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315" cy="3909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635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Wat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belangrijk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concept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gegevensbescherming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GDPR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meest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belangrijk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interessant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vond?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zou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je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concept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toepassen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dagelijks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leven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werk?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situatie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persoonlijke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professionele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leven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aanwijzen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waarin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herkennen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gevoelige</a:t>
            </a:r>
            <a:r>
              <a:rPr dirty="0" sz="14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gegevens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cruciaal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belang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zijn?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bewustzijn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besluitvorming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situatie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beïnvloeden?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1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leren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individuele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rechten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gegevensbescherming,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welk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recht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volgens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jou</a:t>
            </a:r>
            <a:r>
              <a:rPr dirty="0" sz="14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meest</a:t>
            </a:r>
            <a:r>
              <a:rPr dirty="0" sz="14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waardevol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individuen?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respecteren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4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rechten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zowel</a:t>
            </a:r>
            <a:r>
              <a:rPr dirty="0" sz="14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individuen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als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organisaties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goede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komen?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15085" y="4928717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40510" y="1873453"/>
            <a:ext cx="6533515" cy="30200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857625" marR="5080" indent="332105">
              <a:lnSpc>
                <a:spcPct val="100600"/>
              </a:lnSpc>
              <a:spcBef>
                <a:spcPts val="5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2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058" y="633806"/>
            <a:ext cx="653986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3335" marR="5080" indent="-2541270">
              <a:lnSpc>
                <a:spcPct val="100000"/>
              </a:lnSpc>
              <a:spcBef>
                <a:spcPts val="100"/>
              </a:spcBef>
            </a:pPr>
            <a:r>
              <a:rPr dirty="0" sz="3000" spc="-100">
                <a:solidFill>
                  <a:srgbClr val="339966"/>
                </a:solidFill>
                <a:latin typeface="Arial"/>
                <a:cs typeface="Arial"/>
              </a:rPr>
              <a:t>Gefeliciteerd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Unit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6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5 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afgerond.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3039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Lijst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referenties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8622" y="1351279"/>
            <a:ext cx="8136255" cy="3493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94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Boehm,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Amber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gegevensbeveiliging.Crowdstrike</a:t>
            </a:r>
            <a:r>
              <a:rPr dirty="0" sz="10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https://www.crowdstrike.com</a:t>
            </a:r>
            <a:endParaRPr sz="1000">
              <a:latin typeface="Arial"/>
              <a:cs typeface="Arial"/>
            </a:endParaRPr>
          </a:p>
          <a:p>
            <a:pPr marL="279400" marR="169545" indent="-17843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Europese Commissie.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Wat zijn</a:t>
            </a:r>
            <a:r>
              <a:rPr dirty="0" sz="1000" spc="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0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gegevens?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https://commission.europa.eu/law/law-topic/data-protection/reform/what-personal-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data_en</a:t>
            </a:r>
            <a:endParaRPr sz="1000">
              <a:latin typeface="Arial"/>
              <a:cs typeface="Arial"/>
            </a:endParaRPr>
          </a:p>
          <a:p>
            <a:pPr marL="279400" indent="-17780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is GDPR?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https://gdpr.eu/what-is-gdpr/</a:t>
            </a:r>
            <a:endParaRPr sz="1000">
              <a:latin typeface="Arial"/>
              <a:cs typeface="Arial"/>
            </a:endParaRPr>
          </a:p>
          <a:p>
            <a:pPr marL="279400" marR="1885314" indent="-17843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INFO.eu.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Art.1</a:t>
            </a:r>
            <a:r>
              <a:rPr dirty="0" sz="10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000" spc="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Onderwerp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doelstellingen</a:t>
            </a:r>
            <a:r>
              <a:rPr dirty="0" sz="1000" spc="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https://gdpr-info.eu/art-</a:t>
            </a:r>
            <a:r>
              <a:rPr dirty="0" u="sng" sz="1000" spc="-25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1-</a:t>
            </a:r>
            <a:r>
              <a:rPr dirty="0" u="none" sz="1000" spc="-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gdpr/#:~:text=1%20GDPR%20Subject%2Dmatter%20and,free%20movement%20of%20personal%20data</a:t>
            </a:r>
            <a:r>
              <a:rPr dirty="0" u="none" sz="1000" spc="-10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79400" marR="265430" indent="-17843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Commissioner's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Office.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gids</a:t>
            </a:r>
            <a:r>
              <a:rPr dirty="0" sz="10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de beginselen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0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https://ico.org.uk/for-organisations/uk-gdpr-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guidance-and-resources/data-protection-principles/a-guide-to-the-data-protection-principles/</a:t>
            </a:r>
            <a:endParaRPr sz="1000">
              <a:latin typeface="Arial"/>
              <a:cs typeface="Arial"/>
            </a:endParaRPr>
          </a:p>
          <a:p>
            <a:pPr marL="279400" marR="106680" indent="-178435">
              <a:lnSpc>
                <a:spcPct val="100000"/>
              </a:lnSpc>
              <a:spcBef>
                <a:spcPts val="905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Europese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Commissie.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-6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-9259" sz="900" spc="-14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1000" spc="-95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datalek Wat</a:t>
            </a:r>
            <a:r>
              <a:rPr dirty="0" sz="1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moeten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we doen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datalek?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https://commission.europa.eu/law/law-topic/data-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protection/reform/rules-business-and-organisations/obligations/what-data-breach-and-what-do-we-have-do-case-data-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breach_en#:~:text=Een%20datalek%20doet%20voor%20wanneer,van%20vertrouwelijkheid%2C%20beschikbaarheid%20of%20integriteit</a:t>
            </a:r>
            <a:r>
              <a:rPr dirty="0" u="none" sz="1000" spc="-10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79400" marR="1054100" indent="-17843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EUROPESE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TOEZICHTHOUDER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GEGEVENSBESCHERMING.</a:t>
            </a:r>
            <a:r>
              <a:rPr dirty="0" sz="10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Functionaris</a:t>
            </a:r>
            <a:r>
              <a:rPr dirty="0" sz="10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(DPO).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https://www.edps.europa.eu/data-protection/data-protection/reference-library/data-protection-officer-dpo_en</a:t>
            </a:r>
            <a:endParaRPr sz="1000">
              <a:latin typeface="Arial"/>
              <a:cs typeface="Arial"/>
            </a:endParaRPr>
          </a:p>
          <a:p>
            <a:pPr marL="279400" indent="-17780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Governance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Ltd.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 uitgelegd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vs.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000" spc="-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https://www.youtube.com/watch?v=4qYMWiSyIOk</a:t>
            </a:r>
            <a:endParaRPr sz="1000">
              <a:latin typeface="Arial"/>
              <a:cs typeface="Arial"/>
            </a:endParaRPr>
          </a:p>
          <a:p>
            <a:pPr marL="279400" indent="-17780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Governance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Ltd.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GDPR?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samenvatting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EU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0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https://www.youtube.com/watch?v=Assdm6fIHlE</a:t>
            </a:r>
            <a:endParaRPr sz="1000">
              <a:latin typeface="Arial"/>
              <a:cs typeface="Arial"/>
            </a:endParaRPr>
          </a:p>
          <a:p>
            <a:pPr marL="279400" indent="-17780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Keuken.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zijn de</a:t>
            </a:r>
            <a:r>
              <a:rPr dirty="0" sz="1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principes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GDPR?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https://www.youtube.com/watch?v=NcHSD3fWJiQ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4611" y="199644"/>
            <a:ext cx="8521065" cy="4765675"/>
          </a:xfrm>
          <a:custGeom>
            <a:avLst/>
            <a:gdLst/>
            <a:ahLst/>
            <a:cxnLst/>
            <a:rect l="l" t="t" r="r" b="b"/>
            <a:pathLst>
              <a:path w="8521065" h="4765675">
                <a:moveTo>
                  <a:pt x="8520684" y="0"/>
                </a:moveTo>
                <a:lnTo>
                  <a:pt x="0" y="0"/>
                </a:lnTo>
                <a:lnTo>
                  <a:pt x="0" y="4765548"/>
                </a:lnTo>
                <a:lnTo>
                  <a:pt x="8520684" y="4765548"/>
                </a:lnTo>
                <a:lnTo>
                  <a:pt x="8520684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8814" y="2007567"/>
            <a:ext cx="7276465" cy="1076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95"/>
              </a:spcBef>
            </a:pPr>
            <a:r>
              <a:rPr dirty="0" sz="2000" spc="-95">
                <a:latin typeface="Arial"/>
                <a:cs typeface="Arial"/>
              </a:rPr>
              <a:t>Deze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leereenheid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is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ontwikkeld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80">
                <a:latin typeface="Arial"/>
                <a:cs typeface="Arial"/>
              </a:rPr>
              <a:t>als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onderdeel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80">
                <a:latin typeface="Arial"/>
                <a:cs typeface="Arial"/>
              </a:rPr>
              <a:t>van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een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55">
                <a:latin typeface="Arial"/>
                <a:cs typeface="Arial"/>
              </a:rPr>
              <a:t>Erasmus+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KA2- project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DiMiCare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(2022-</a:t>
            </a:r>
            <a:r>
              <a:rPr dirty="0" sz="2000" spc="-75">
                <a:latin typeface="Arial"/>
                <a:cs typeface="Arial"/>
              </a:rPr>
              <a:t>1-</a:t>
            </a:r>
            <a:r>
              <a:rPr dirty="0" sz="2000" spc="-65">
                <a:latin typeface="Arial"/>
                <a:cs typeface="Arial"/>
              </a:rPr>
              <a:t>AT01-</a:t>
            </a:r>
            <a:r>
              <a:rPr dirty="0" sz="2000" spc="-75">
                <a:latin typeface="Arial"/>
                <a:cs typeface="Arial"/>
              </a:rPr>
              <a:t>KA220-</a:t>
            </a:r>
            <a:r>
              <a:rPr dirty="0" sz="2000" spc="-145">
                <a:latin typeface="Arial"/>
                <a:cs typeface="Arial"/>
              </a:rPr>
              <a:t>VET-</a:t>
            </a:r>
            <a:r>
              <a:rPr dirty="0" sz="2000" spc="-110">
                <a:latin typeface="Arial"/>
                <a:cs typeface="Arial"/>
              </a:rPr>
              <a:t>000085278)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en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wordt </a:t>
            </a:r>
            <a:r>
              <a:rPr dirty="0" sz="2000" spc="-105">
                <a:latin typeface="Arial"/>
                <a:cs typeface="Arial"/>
              </a:rPr>
              <a:t>gefinancierd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met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steun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80">
                <a:latin typeface="Arial"/>
                <a:cs typeface="Arial"/>
              </a:rPr>
              <a:t>van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de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Europese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Commissie.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94689" y="4313631"/>
            <a:ext cx="531685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73990" marR="5080" indent="-161925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Opvattingen 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uitsluitend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komen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0">
                <a:latin typeface="Arial"/>
                <a:cs typeface="Arial"/>
              </a:rPr>
              <a:t> 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instantie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gehouden.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3859" y="1329689"/>
            <a:ext cx="767397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project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-10">
                <a:latin typeface="Arial"/>
                <a:cs typeface="Arial"/>
              </a:rPr>
              <a:t> 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bedoeld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 educatieve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Naamsvermelding-NietCommercieel-GelijkDelen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Internationale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DiMiCare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35660"/>
            </a:xfrm>
            <a:custGeom>
              <a:avLst/>
              <a:gdLst/>
              <a:ahLst/>
              <a:cxnLst/>
              <a:rect l="l" t="t" r="r" b="b"/>
              <a:pathLst>
                <a:path w="9144000" h="835660">
                  <a:moveTo>
                    <a:pt x="0" y="835152"/>
                  </a:moveTo>
                  <a:lnTo>
                    <a:pt x="9144000" y="83515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515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5152"/>
              <a:ext cx="9144000" cy="4308475"/>
            </a:xfrm>
            <a:custGeom>
              <a:avLst/>
              <a:gdLst/>
              <a:ahLst/>
              <a:cxnLst/>
              <a:rect l="l" t="t" r="r" b="b"/>
              <a:pathLst>
                <a:path w="9144000" h="4308475">
                  <a:moveTo>
                    <a:pt x="9144000" y="0"/>
                  </a:moveTo>
                  <a:lnTo>
                    <a:pt x="0" y="0"/>
                  </a:lnTo>
                  <a:lnTo>
                    <a:pt x="0" y="4308346"/>
                  </a:lnTo>
                  <a:lnTo>
                    <a:pt x="9144000" y="430834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Inzicht</a:t>
            </a:r>
            <a:r>
              <a:rPr dirty="0" spc="-70"/>
              <a:t> </a:t>
            </a:r>
            <a:r>
              <a:rPr dirty="0" spc="-195"/>
              <a:t>in</a:t>
            </a:r>
            <a:r>
              <a:rPr dirty="0" spc="-105"/>
              <a:t> </a:t>
            </a:r>
            <a:r>
              <a:rPr dirty="0" spc="-280"/>
              <a:t>gegevensbescherming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9320" y="2897162"/>
            <a:ext cx="2878835" cy="211035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66902" y="1887749"/>
            <a:ext cx="6976109" cy="148971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8100" marR="30480">
              <a:lnSpc>
                <a:spcPct val="139100"/>
              </a:lnSpc>
              <a:spcBef>
                <a:spcPts val="185"/>
              </a:spcBef>
            </a:pP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Gegevensbescherming</a:t>
            </a:r>
            <a:r>
              <a:rPr dirty="0" sz="24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2200" spc="-6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2200" spc="-6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E3E3E"/>
                </a:solidFill>
                <a:latin typeface="Arial"/>
                <a:cs typeface="Arial"/>
              </a:rPr>
              <a:t>proces</a:t>
            </a:r>
            <a:r>
              <a:rPr dirty="0" sz="22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waarbij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belangrijke</a:t>
            </a:r>
            <a:r>
              <a:rPr dirty="0" sz="2200" spc="-9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informatie</a:t>
            </a:r>
            <a:r>
              <a:rPr dirty="0" sz="2200" spc="-9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wordt</a:t>
            </a:r>
            <a:r>
              <a:rPr dirty="0" sz="2200" spc="-8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beschermd</a:t>
            </a:r>
            <a:r>
              <a:rPr dirty="0" sz="2200" spc="-9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tegen</a:t>
            </a:r>
            <a:r>
              <a:rPr dirty="0" sz="2200" spc="-8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corruptie, compromittering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dirty="0" sz="22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verlies.</a:t>
            </a:r>
            <a:r>
              <a:rPr dirty="0" baseline="24904" sz="2175" spc="-15">
                <a:solidFill>
                  <a:srgbClr val="3E3E3E"/>
                </a:solidFill>
                <a:latin typeface="Arial"/>
                <a:cs typeface="Arial"/>
              </a:rPr>
              <a:t>1</a:t>
            </a:r>
            <a:endParaRPr baseline="24904" sz="2175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92822" y="4912563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57556" y="4806696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64566" y="4815332"/>
            <a:ext cx="2927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Boehm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gegevensbeveiliging.Crowdstrike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3964" y="1496059"/>
            <a:ext cx="309435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40">
                <a:latin typeface="Arial"/>
                <a:cs typeface="Arial"/>
              </a:rPr>
              <a:t>Geąevensbescherminą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23690" y="798067"/>
            <a:ext cx="897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31055" y="2263267"/>
            <a:ext cx="9315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49348" y="3374847"/>
            <a:ext cx="5894070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Geąevensbescherminą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ouderenzorą: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Dienovereenkomstią</a:t>
            </a:r>
            <a:endParaRPr sz="18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25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handelen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492074"/>
            <a:ext cx="400494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70">
                <a:solidFill>
                  <a:srgbClr val="FFC000"/>
                </a:solidFill>
              </a:rPr>
              <a:t>Belang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85">
                <a:solidFill>
                  <a:srgbClr val="FFC000"/>
                </a:solidFill>
              </a:rPr>
              <a:t>van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75">
                <a:solidFill>
                  <a:srgbClr val="FFC000"/>
                </a:solidFill>
              </a:rPr>
              <a:t>gegevensbescherming</a:t>
            </a:r>
            <a:r>
              <a:rPr dirty="0" sz="1600" spc="-15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in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55">
                <a:solidFill>
                  <a:srgbClr val="FFC000"/>
                </a:solidFill>
              </a:rPr>
              <a:t>de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654576"/>
            <a:ext cx="3503929" cy="133604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ouderenzorg</a:t>
            </a:r>
            <a:endParaRPr sz="1600">
              <a:latin typeface="Arial Black"/>
              <a:cs typeface="Arial Black"/>
            </a:endParaRPr>
          </a:p>
          <a:p>
            <a:pPr marL="385445" indent="-17843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Char char="•"/>
              <a:tabLst>
                <a:tab pos="385445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Waarom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belangrijk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in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385445">
              <a:lnSpc>
                <a:spcPct val="100000"/>
              </a:lnSpc>
              <a:spcBef>
                <a:spcPts val="15"/>
              </a:spcBef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ouderenzorg?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Ethisch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omgaan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met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gegevens</a:t>
            </a:r>
            <a:endParaRPr sz="1600">
              <a:latin typeface="Arial Black"/>
              <a:cs typeface="Arial Black"/>
            </a:endParaRPr>
          </a:p>
          <a:p>
            <a:pPr marL="385445" marR="5080" indent="-17843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Char char="•"/>
              <a:tabLst>
                <a:tab pos="38544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houdt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ethisch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omgaan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ouderenzorg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in?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239243"/>
            <a:ext cx="4608195" cy="805180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Gegevensbescherming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gevoelige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gegevens</a:t>
            </a:r>
            <a:endParaRPr sz="1600">
              <a:latin typeface="Arial Black"/>
              <a:cs typeface="Arial Black"/>
            </a:endParaRPr>
          </a:p>
          <a:p>
            <a:pPr marL="385445" marR="1022350" indent="-178435">
              <a:lnSpc>
                <a:spcPct val="101000"/>
              </a:lnSpc>
              <a:spcBef>
                <a:spcPts val="680"/>
              </a:spcBef>
              <a:buClr>
                <a:srgbClr val="000000"/>
              </a:buClr>
              <a:buChar char="•"/>
              <a:tabLst>
                <a:tab pos="385445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ik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mijn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geconfronteerd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gegevensbescherming?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8851" y="3315461"/>
            <a:ext cx="2701290" cy="1311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GDPR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in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de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ouderenzorg</a:t>
            </a:r>
            <a:endParaRPr sz="1600">
              <a:latin typeface="Arial Black"/>
              <a:cs typeface="Arial Black"/>
            </a:endParaRPr>
          </a:p>
          <a:p>
            <a:pPr marL="385445" indent="-178435">
              <a:lnSpc>
                <a:spcPct val="100000"/>
              </a:lnSpc>
              <a:spcBef>
                <a:spcPts val="705"/>
              </a:spcBef>
              <a:buClr>
                <a:srgbClr val="000000"/>
              </a:buClr>
              <a:buChar char="•"/>
              <a:tabLst>
                <a:tab pos="38544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Arial"/>
                <a:cs typeface="Arial"/>
              </a:rPr>
              <a:t>pas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ik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toe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mijn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werk?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05</a:t>
            </a:r>
            <a:r>
              <a:rPr dirty="0" sz="1600" spc="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Zelfreflectie-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oefening</a:t>
            </a:r>
            <a:endParaRPr sz="1600">
              <a:latin typeface="Arial Black"/>
              <a:cs typeface="Arial Black"/>
            </a:endParaRPr>
          </a:p>
          <a:p>
            <a:pPr marL="385445" indent="-178435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Char char="•"/>
              <a:tabLst>
                <a:tab pos="38544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Tijd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zelfreflectie!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5186" y="2145919"/>
            <a:ext cx="24701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45744"/>
            <a:ext cx="57886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/>
              <a:t>Belang</a:t>
            </a:r>
            <a:r>
              <a:rPr dirty="0" spc="-110"/>
              <a:t> </a:t>
            </a:r>
            <a:r>
              <a:rPr dirty="0" spc="-275"/>
              <a:t>van</a:t>
            </a:r>
            <a:r>
              <a:rPr dirty="0" spc="-120"/>
              <a:t> </a:t>
            </a:r>
            <a:r>
              <a:rPr dirty="0" spc="-270"/>
              <a:t>gegevensbescherming</a:t>
            </a:r>
            <a:r>
              <a:rPr dirty="0" spc="-110"/>
              <a:t> </a:t>
            </a:r>
            <a:r>
              <a:rPr dirty="0" spc="-195"/>
              <a:t>in</a:t>
            </a:r>
            <a:r>
              <a:rPr dirty="0" spc="-114"/>
              <a:t> </a:t>
            </a:r>
            <a:r>
              <a:rPr dirty="0" spc="-150"/>
              <a:t>de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65759" y="1870963"/>
            <a:ext cx="7690484" cy="2073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4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Gegevensbescherming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om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verschillende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redenen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van </a:t>
            </a:r>
            <a:r>
              <a:rPr dirty="0" sz="2400">
                <a:latin typeface="Arial"/>
                <a:cs typeface="Arial"/>
              </a:rPr>
              <a:t>cruciaal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belang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ouderenzorg,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waarbij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nadruk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ligt </a:t>
            </a:r>
            <a:r>
              <a:rPr dirty="0" sz="2400">
                <a:latin typeface="Arial"/>
                <a:cs typeface="Arial"/>
              </a:rPr>
              <a:t>op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2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noodzaak</a:t>
            </a:r>
            <a:r>
              <a:rPr dirty="0" sz="24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2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24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persoonlijke</a:t>
            </a:r>
            <a:r>
              <a:rPr dirty="0" sz="24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informatie</a:t>
            </a:r>
            <a:r>
              <a:rPr dirty="0" sz="24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2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339966"/>
                </a:solidFill>
                <a:latin typeface="Arial"/>
                <a:cs typeface="Arial"/>
              </a:rPr>
              <a:t>het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welzijn</a:t>
            </a:r>
            <a:r>
              <a:rPr dirty="0" sz="24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2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ouderen</a:t>
            </a:r>
            <a:r>
              <a:rPr dirty="0" sz="24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24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39966"/>
                </a:solidFill>
                <a:latin typeface="Arial"/>
                <a:cs typeface="Arial"/>
              </a:rPr>
              <a:t>beschermen.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19">
                  <a:moveTo>
                    <a:pt x="0" y="858012"/>
                  </a:moveTo>
                  <a:lnTo>
                    <a:pt x="9144000" y="8580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58011"/>
              <a:ext cx="9144000" cy="4285615"/>
            </a:xfrm>
            <a:custGeom>
              <a:avLst/>
              <a:gdLst/>
              <a:ahLst/>
              <a:cxnLst/>
              <a:rect l="l" t="t" r="r" b="b"/>
              <a:pathLst>
                <a:path w="9144000" h="4285615">
                  <a:moveTo>
                    <a:pt x="9144000" y="0"/>
                  </a:moveTo>
                  <a:lnTo>
                    <a:pt x="0" y="0"/>
                  </a:lnTo>
                  <a:lnTo>
                    <a:pt x="0" y="4285486"/>
                  </a:lnTo>
                  <a:lnTo>
                    <a:pt x="9144000" y="428548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558" y="262254"/>
            <a:ext cx="6852284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35"/>
              <a:t>Belang</a:t>
            </a:r>
            <a:r>
              <a:rPr dirty="0" sz="2200" spc="-100"/>
              <a:t> </a:t>
            </a:r>
            <a:r>
              <a:rPr dirty="0" sz="2200" spc="-250"/>
              <a:t>van</a:t>
            </a:r>
            <a:r>
              <a:rPr dirty="0" sz="2200" spc="-90"/>
              <a:t> </a:t>
            </a:r>
            <a:r>
              <a:rPr dirty="0" sz="2200" spc="-245"/>
              <a:t>gegevensbescherming</a:t>
            </a:r>
            <a:r>
              <a:rPr dirty="0" sz="2200" spc="-50"/>
              <a:t> </a:t>
            </a:r>
            <a:r>
              <a:rPr dirty="0" sz="2200" spc="-165"/>
              <a:t>in</a:t>
            </a:r>
            <a:r>
              <a:rPr dirty="0" sz="2200" spc="-90"/>
              <a:t> </a:t>
            </a:r>
            <a:r>
              <a:rPr dirty="0" sz="2200" spc="-225"/>
              <a:t>de</a:t>
            </a:r>
            <a:r>
              <a:rPr dirty="0" sz="2200" spc="-100"/>
              <a:t> </a:t>
            </a:r>
            <a:r>
              <a:rPr dirty="0" sz="2200" spc="-135"/>
              <a:t>ouderenzorg</a:t>
            </a:r>
            <a:endParaRPr sz="2200"/>
          </a:p>
        </p:txBody>
      </p:sp>
      <p:sp>
        <p:nvSpPr>
          <p:cNvPr id="7" name="object 7" descr=""/>
          <p:cNvSpPr txBox="1"/>
          <p:nvPr/>
        </p:nvSpPr>
        <p:spPr>
          <a:xfrm>
            <a:off x="547522" y="1487500"/>
            <a:ext cx="5521325" cy="2464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585858"/>
                </a:solidFill>
                <a:latin typeface="Arial"/>
                <a:cs typeface="Arial"/>
              </a:rPr>
              <a:t>Waarom</a:t>
            </a:r>
            <a:r>
              <a:rPr dirty="0" sz="4000" spc="-1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000" spc="-25" b="1">
                <a:solidFill>
                  <a:srgbClr val="585858"/>
                </a:solidFill>
                <a:latin typeface="Arial"/>
                <a:cs typeface="Arial"/>
              </a:rPr>
              <a:t>is </a:t>
            </a:r>
            <a:r>
              <a:rPr dirty="0" sz="4000" spc="-10" b="1">
                <a:solidFill>
                  <a:srgbClr val="339966"/>
                </a:solidFill>
                <a:latin typeface="Arial"/>
                <a:cs typeface="Arial"/>
              </a:rPr>
              <a:t>gegevensbescherming </a:t>
            </a:r>
            <a:r>
              <a:rPr dirty="0" sz="4000" b="1">
                <a:solidFill>
                  <a:srgbClr val="585858"/>
                </a:solidFill>
                <a:latin typeface="Arial"/>
                <a:cs typeface="Arial"/>
              </a:rPr>
              <a:t>belangrijk</a:t>
            </a:r>
            <a:r>
              <a:rPr dirty="0" sz="4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4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000" spc="-25" b="1">
                <a:solidFill>
                  <a:srgbClr val="339966"/>
                </a:solidFill>
                <a:latin typeface="Arial"/>
                <a:cs typeface="Arial"/>
              </a:rPr>
              <a:t>de </a:t>
            </a:r>
            <a:r>
              <a:rPr dirty="0" sz="4000" spc="-10" b="1">
                <a:solidFill>
                  <a:srgbClr val="339966"/>
                </a:solidFill>
                <a:latin typeface="Arial"/>
                <a:cs typeface="Arial"/>
              </a:rPr>
              <a:t>ouderenzorg?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72681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Privacy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waardigheid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7493634" cy="1428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5"/>
              </a:spcBef>
              <a:tabLst>
                <a:tab pos="1299845" algn="l"/>
                <a:tab pos="2425065" algn="l"/>
                <a:tab pos="2984500" algn="l"/>
                <a:tab pos="3512185" algn="l"/>
                <a:tab pos="4799965" algn="l"/>
                <a:tab pos="5600065" algn="l"/>
                <a:tab pos="6078855" algn="l"/>
                <a:tab pos="7156450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net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iedereen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339966"/>
                </a:solidFill>
                <a:latin typeface="Arial"/>
                <a:cs typeface="Arial"/>
              </a:rPr>
              <a:t>recht</a:t>
            </a:r>
            <a:r>
              <a:rPr dirty="0" sz="2300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339966"/>
                </a:solidFill>
                <a:latin typeface="Arial"/>
                <a:cs typeface="Arial"/>
              </a:rPr>
              <a:t>op</a:t>
            </a:r>
            <a:r>
              <a:rPr dirty="0" sz="2300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339966"/>
                </a:solidFill>
                <a:latin typeface="Arial"/>
                <a:cs typeface="Arial"/>
              </a:rPr>
              <a:t>privacy</a:t>
            </a:r>
            <a:r>
              <a:rPr dirty="0" sz="2300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339966"/>
                </a:solidFill>
                <a:latin typeface="Arial"/>
                <a:cs typeface="Arial"/>
              </a:rPr>
              <a:t>en </a:t>
            </a:r>
            <a:r>
              <a:rPr dirty="0" sz="2300" spc="-10">
                <a:solidFill>
                  <a:srgbClr val="339966"/>
                </a:solidFill>
                <a:latin typeface="Arial"/>
                <a:cs typeface="Arial"/>
              </a:rPr>
              <a:t>waardigheid.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23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zorgt</a:t>
            </a:r>
            <a:r>
              <a:rPr dirty="0" sz="23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ervoor</a:t>
            </a:r>
            <a:r>
              <a:rPr dirty="0" sz="23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3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23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0823" y="3608019"/>
            <a:ext cx="6903720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62555" algn="l"/>
                <a:tab pos="4548505" algn="l"/>
                <a:tab pos="5528310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levensvoorkeuren,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vertrouwelijk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behandeld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0823" y="3257803"/>
            <a:ext cx="7492365" cy="72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3850004" algn="l"/>
                <a:tab pos="7143750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informatie,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waaronder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gezondheidsdossiers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23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</a:pP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0823" y="3959148"/>
            <a:ext cx="6576059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alleen</a:t>
            </a:r>
            <a:r>
              <a:rPr dirty="0" sz="23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23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3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beoogde</a:t>
            </a:r>
            <a:r>
              <a:rPr dirty="0" sz="23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doeleinden.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36486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00">
                <a:solidFill>
                  <a:srgbClr val="379C73"/>
                </a:solidFill>
              </a:rPr>
              <a:t>Kwetsbare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bevolking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353135"/>
            <a:ext cx="2680690" cy="242451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11783" y="1779219"/>
            <a:ext cx="7616825" cy="27736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70330" algn="l"/>
                <a:tab pos="2548255" algn="l"/>
                <a:tab pos="4521200" algn="l"/>
                <a:tab pos="5182235" algn="l"/>
                <a:tab pos="5972175" algn="l"/>
                <a:tab pos="7362190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kwetsbaarder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uitbuiting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of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identiteitsdiefstal.</a:t>
            </a:r>
            <a:endParaRPr sz="2300">
              <a:latin typeface="Arial"/>
              <a:cs typeface="Arial"/>
            </a:endParaRPr>
          </a:p>
          <a:p>
            <a:pPr marL="12700" marR="2480310">
              <a:lnSpc>
                <a:spcPct val="100000"/>
              </a:lnSpc>
              <a:spcBef>
                <a:spcPts val="2310"/>
              </a:spcBef>
              <a:tabLst>
                <a:tab pos="1080770" algn="l"/>
                <a:tab pos="1412875" algn="l"/>
                <a:tab pos="1533525" algn="l"/>
                <a:tab pos="2004695" algn="l"/>
                <a:tab pos="2871470" algn="l"/>
                <a:tab pos="3086735" algn="l"/>
                <a:tab pos="3382010" algn="l"/>
                <a:tab pos="3603625" algn="l"/>
                <a:tab pos="4126229" algn="l"/>
                <a:tab pos="4641215" algn="l"/>
                <a:tab pos="4801235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Gegevensbeschermingsmaatregelen helpen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onbevoegde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5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toegang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voorkomen, waardoor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risico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financiële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23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schade</a:t>
            </a:r>
            <a:r>
              <a:rPr dirty="0" sz="23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23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beperkt.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45857" y="4870196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583501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Informatie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de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gezondheidszorg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7495540" cy="2480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889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Net</a:t>
            </a:r>
            <a:r>
              <a:rPr dirty="0" sz="23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23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3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3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23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moeten</a:t>
            </a:r>
            <a:r>
              <a:rPr dirty="0" sz="23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23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3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ouderenzorg</a:t>
            </a:r>
            <a:r>
              <a:rPr dirty="0" sz="23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339966"/>
                </a:solidFill>
                <a:latin typeface="Arial"/>
                <a:cs typeface="Arial"/>
              </a:rPr>
              <a:t>medische</a:t>
            </a:r>
            <a:r>
              <a:rPr dirty="0" sz="2300" spc="-8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339966"/>
                </a:solidFill>
                <a:latin typeface="Arial"/>
                <a:cs typeface="Arial"/>
              </a:rPr>
              <a:t>dossiers</a:t>
            </a:r>
            <a:r>
              <a:rPr dirty="0" sz="2300" spc="-4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23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bijgehouden.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3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23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3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23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23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3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essentieel</a:t>
            </a:r>
            <a:r>
              <a:rPr dirty="0" sz="23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3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leveren</a:t>
            </a:r>
            <a:r>
              <a:rPr dirty="0" sz="23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3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nauwkeurige</a:t>
            </a:r>
            <a:r>
              <a:rPr dirty="0" sz="2300" spc="5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3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23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zorg,</a:t>
            </a:r>
            <a:r>
              <a:rPr dirty="0" sz="23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behouden</a:t>
            </a:r>
            <a:r>
              <a:rPr dirty="0" sz="23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3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vertrouwen</a:t>
            </a:r>
            <a:r>
              <a:rPr dirty="0" sz="23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3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3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voldoen</a:t>
            </a:r>
            <a:r>
              <a:rPr dirty="0" sz="23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23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regelgeving</a:t>
            </a:r>
            <a:r>
              <a:rPr dirty="0" sz="23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3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3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gezondheidszorg.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666242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Communicatie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familie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verzorgers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7620">
              <a:lnSpc>
                <a:spcPct val="100000"/>
              </a:lnSpc>
              <a:spcBef>
                <a:spcPts val="105"/>
              </a:spcBef>
            </a:pPr>
            <a:r>
              <a:rPr dirty="0"/>
              <a:t>Ouderenzorg</a:t>
            </a:r>
            <a:r>
              <a:rPr dirty="0" spc="285"/>
              <a:t> </a:t>
            </a:r>
            <a:r>
              <a:rPr dirty="0"/>
              <a:t>gaat</a:t>
            </a:r>
            <a:r>
              <a:rPr dirty="0" spc="280"/>
              <a:t> </a:t>
            </a:r>
            <a:r>
              <a:rPr dirty="0"/>
              <a:t>vaak</a:t>
            </a:r>
            <a:r>
              <a:rPr dirty="0" spc="275"/>
              <a:t> </a:t>
            </a:r>
            <a:r>
              <a:rPr dirty="0"/>
              <a:t>gepaard</a:t>
            </a:r>
            <a:r>
              <a:rPr dirty="0" spc="290"/>
              <a:t> </a:t>
            </a:r>
            <a:r>
              <a:rPr dirty="0"/>
              <a:t>met</a:t>
            </a:r>
            <a:r>
              <a:rPr dirty="0" spc="280"/>
              <a:t> </a:t>
            </a:r>
            <a:r>
              <a:rPr dirty="0"/>
              <a:t>communicatie</a:t>
            </a:r>
            <a:r>
              <a:rPr dirty="0" spc="295"/>
              <a:t> </a:t>
            </a:r>
            <a:r>
              <a:rPr dirty="0" spc="-25"/>
              <a:t>met </a:t>
            </a:r>
            <a:r>
              <a:rPr dirty="0"/>
              <a:t>familieleden</a:t>
            </a:r>
            <a:r>
              <a:rPr dirty="0" spc="-75"/>
              <a:t> </a:t>
            </a:r>
            <a:r>
              <a:rPr dirty="0"/>
              <a:t>en</a:t>
            </a:r>
            <a:r>
              <a:rPr dirty="0" spc="-40"/>
              <a:t> </a:t>
            </a:r>
            <a:r>
              <a:rPr dirty="0" spc="-10"/>
              <a:t>verzorgers.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</a:p>
          <a:p>
            <a:pPr algn="just" marL="12700" marR="508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Gegevensbescherming</a:t>
            </a:r>
            <a:r>
              <a:rPr dirty="0" spc="240" b="1">
                <a:latin typeface="Arial"/>
                <a:cs typeface="Arial"/>
              </a:rPr>
              <a:t>  </a:t>
            </a:r>
            <a:r>
              <a:rPr dirty="0" b="1">
                <a:latin typeface="Arial"/>
                <a:cs typeface="Arial"/>
              </a:rPr>
              <a:t>zorgt</a:t>
            </a:r>
            <a:r>
              <a:rPr dirty="0" spc="240" b="1">
                <a:latin typeface="Arial"/>
                <a:cs typeface="Arial"/>
              </a:rPr>
              <a:t>  </a:t>
            </a:r>
            <a:r>
              <a:rPr dirty="0" b="1">
                <a:latin typeface="Arial"/>
                <a:cs typeface="Arial"/>
              </a:rPr>
              <a:t>ervoor</a:t>
            </a:r>
            <a:r>
              <a:rPr dirty="0" spc="245" b="1">
                <a:latin typeface="Arial"/>
                <a:cs typeface="Arial"/>
              </a:rPr>
              <a:t>  </a:t>
            </a:r>
            <a:r>
              <a:rPr dirty="0" b="1">
                <a:latin typeface="Arial"/>
                <a:cs typeface="Arial"/>
              </a:rPr>
              <a:t>dat</a:t>
            </a:r>
            <a:r>
              <a:rPr dirty="0" spc="240" b="1">
                <a:latin typeface="Arial"/>
                <a:cs typeface="Arial"/>
              </a:rPr>
              <a:t>  </a:t>
            </a:r>
            <a:r>
              <a:rPr dirty="0" spc="-10" b="1">
                <a:latin typeface="Arial"/>
                <a:cs typeface="Arial"/>
              </a:rPr>
              <a:t>relevante </a:t>
            </a:r>
            <a:r>
              <a:rPr dirty="0" b="1">
                <a:latin typeface="Arial"/>
                <a:cs typeface="Arial"/>
              </a:rPr>
              <a:t>informatie</a:t>
            </a:r>
            <a:r>
              <a:rPr dirty="0" spc="330" b="1">
                <a:latin typeface="Arial"/>
                <a:cs typeface="Arial"/>
              </a:rPr>
              <a:t>  </a:t>
            </a:r>
            <a:r>
              <a:rPr dirty="0" b="1">
                <a:latin typeface="Arial"/>
                <a:cs typeface="Arial"/>
              </a:rPr>
              <a:t>op</a:t>
            </a:r>
            <a:r>
              <a:rPr dirty="0" spc="335" b="1">
                <a:latin typeface="Arial"/>
                <a:cs typeface="Arial"/>
              </a:rPr>
              <a:t>  </a:t>
            </a:r>
            <a:r>
              <a:rPr dirty="0" b="1">
                <a:latin typeface="Arial"/>
                <a:cs typeface="Arial"/>
              </a:rPr>
              <a:t>de</a:t>
            </a:r>
            <a:r>
              <a:rPr dirty="0" spc="340" b="1">
                <a:latin typeface="Arial"/>
                <a:cs typeface="Arial"/>
              </a:rPr>
              <a:t>  </a:t>
            </a:r>
            <a:r>
              <a:rPr dirty="0" b="1">
                <a:latin typeface="Arial"/>
                <a:cs typeface="Arial"/>
              </a:rPr>
              <a:t>juiste</a:t>
            </a:r>
            <a:r>
              <a:rPr dirty="0" spc="345" b="1">
                <a:latin typeface="Arial"/>
                <a:cs typeface="Arial"/>
              </a:rPr>
              <a:t>  </a:t>
            </a:r>
            <a:r>
              <a:rPr dirty="0" b="1">
                <a:latin typeface="Arial"/>
                <a:cs typeface="Arial"/>
              </a:rPr>
              <a:t>manier</a:t>
            </a:r>
            <a:r>
              <a:rPr dirty="0" spc="335" b="1">
                <a:latin typeface="Arial"/>
                <a:cs typeface="Arial"/>
              </a:rPr>
              <a:t>  </a:t>
            </a:r>
            <a:r>
              <a:rPr dirty="0" b="1">
                <a:latin typeface="Arial"/>
                <a:cs typeface="Arial"/>
              </a:rPr>
              <a:t>en</a:t>
            </a:r>
            <a:r>
              <a:rPr dirty="0" spc="330" b="1">
                <a:latin typeface="Arial"/>
                <a:cs typeface="Arial"/>
              </a:rPr>
              <a:t>  </a:t>
            </a:r>
            <a:r>
              <a:rPr dirty="0" b="1">
                <a:latin typeface="Arial"/>
                <a:cs typeface="Arial"/>
              </a:rPr>
              <a:t>veilig</a:t>
            </a:r>
            <a:r>
              <a:rPr dirty="0" spc="325" b="1">
                <a:latin typeface="Arial"/>
                <a:cs typeface="Arial"/>
              </a:rPr>
              <a:t>  </a:t>
            </a:r>
            <a:r>
              <a:rPr dirty="0" spc="-10" b="1">
                <a:latin typeface="Arial"/>
                <a:cs typeface="Arial"/>
              </a:rPr>
              <a:t>wordt </a:t>
            </a:r>
            <a:r>
              <a:rPr dirty="0" b="1">
                <a:latin typeface="Arial"/>
                <a:cs typeface="Arial"/>
              </a:rPr>
              <a:t>gedeeld</a:t>
            </a:r>
            <a:r>
              <a:rPr dirty="0"/>
              <a:t>,</a:t>
            </a:r>
            <a:r>
              <a:rPr dirty="0" spc="270"/>
              <a:t>  </a:t>
            </a:r>
            <a:r>
              <a:rPr dirty="0"/>
              <a:t>wat</a:t>
            </a:r>
            <a:r>
              <a:rPr dirty="0" spc="285"/>
              <a:t>  </a:t>
            </a:r>
            <a:r>
              <a:rPr dirty="0"/>
              <a:t>het</a:t>
            </a:r>
            <a:r>
              <a:rPr dirty="0" spc="280"/>
              <a:t>  </a:t>
            </a:r>
            <a:r>
              <a:rPr dirty="0"/>
              <a:t>vertrouwen</a:t>
            </a:r>
            <a:r>
              <a:rPr dirty="0" spc="285"/>
              <a:t>  </a:t>
            </a:r>
            <a:r>
              <a:rPr dirty="0"/>
              <a:t>bevordert</a:t>
            </a:r>
            <a:r>
              <a:rPr dirty="0" spc="280"/>
              <a:t>  </a:t>
            </a:r>
            <a:r>
              <a:rPr dirty="0"/>
              <a:t>tussen</a:t>
            </a:r>
            <a:r>
              <a:rPr dirty="0" spc="285"/>
              <a:t>  </a:t>
            </a:r>
            <a:r>
              <a:rPr dirty="0" spc="-20"/>
              <a:t>alle </a:t>
            </a:r>
            <a:r>
              <a:rPr dirty="0"/>
              <a:t>partijen</a:t>
            </a:r>
            <a:r>
              <a:rPr dirty="0" spc="-60"/>
              <a:t> </a:t>
            </a:r>
            <a:r>
              <a:rPr dirty="0"/>
              <a:t>die</a:t>
            </a:r>
            <a:r>
              <a:rPr dirty="0" spc="-25"/>
              <a:t> </a:t>
            </a:r>
            <a:r>
              <a:rPr dirty="0"/>
              <a:t>betrokken</a:t>
            </a:r>
            <a:r>
              <a:rPr dirty="0" spc="-65"/>
              <a:t> </a:t>
            </a:r>
            <a:r>
              <a:rPr dirty="0"/>
              <a:t>zijn</a:t>
            </a:r>
            <a:r>
              <a:rPr dirty="0" spc="-25"/>
              <a:t> </a:t>
            </a:r>
            <a:r>
              <a:rPr dirty="0"/>
              <a:t>bij</a:t>
            </a:r>
            <a:r>
              <a:rPr dirty="0" spc="-25"/>
              <a:t> </a:t>
            </a:r>
            <a:r>
              <a:rPr dirty="0"/>
              <a:t>het</a:t>
            </a:r>
            <a:r>
              <a:rPr dirty="0" spc="-50"/>
              <a:t> </a:t>
            </a:r>
            <a:r>
              <a:rPr dirty="0" spc="-10"/>
              <a:t>zorgproces.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34962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Misbruik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00">
                <a:solidFill>
                  <a:srgbClr val="379C73"/>
                </a:solidFill>
              </a:rPr>
              <a:t>voorkomen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2378710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10335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13046" y="1855470"/>
            <a:ext cx="2675255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7425" algn="l"/>
                <a:tab pos="1576070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lopen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misbruik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0823" y="2205990"/>
            <a:ext cx="242379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0560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67785" y="1855470"/>
            <a:ext cx="706755" cy="727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105"/>
              </a:spcBef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risico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hun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81042" y="2205990"/>
            <a:ext cx="158115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50823" y="2556205"/>
            <a:ext cx="2640330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72565" algn="l"/>
                <a:tab pos="2220595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bijdragen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25341" y="2556205"/>
            <a:ext cx="218249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5945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identificeren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45834" y="1855470"/>
            <a:ext cx="2200275" cy="1078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117983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3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2300" spc="19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voorkomen</a:t>
            </a:r>
            <a:r>
              <a:rPr dirty="0" sz="23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50823" y="2907284"/>
            <a:ext cx="7494270" cy="142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dergelijke</a:t>
            </a:r>
            <a:r>
              <a:rPr dirty="0" sz="23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situaties.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03730" algn="l"/>
                <a:tab pos="2611120" algn="l"/>
                <a:tab pos="6525259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Bewakings-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rapporteringsmechanismen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23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geïmplementeerd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3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respect</a:t>
            </a:r>
            <a:r>
              <a:rPr dirty="0" sz="23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3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3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582549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25">
                <a:solidFill>
                  <a:srgbClr val="379C73"/>
                </a:solidFill>
              </a:rPr>
              <a:t>Juridische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6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ethische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overwegingen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5"/>
              </a:spcBef>
            </a:pPr>
            <a:r>
              <a:rPr dirty="0"/>
              <a:t>Veel</a:t>
            </a:r>
            <a:r>
              <a:rPr dirty="0" spc="254"/>
              <a:t>   </a:t>
            </a:r>
            <a:r>
              <a:rPr dirty="0"/>
              <a:t>regio's</a:t>
            </a:r>
            <a:r>
              <a:rPr dirty="0" spc="250"/>
              <a:t>   </a:t>
            </a:r>
            <a:r>
              <a:rPr dirty="0"/>
              <a:t>hebben</a:t>
            </a:r>
            <a:r>
              <a:rPr dirty="0" spc="260"/>
              <a:t>   </a:t>
            </a:r>
            <a:r>
              <a:rPr dirty="0"/>
              <a:t>specifieke</a:t>
            </a:r>
            <a:r>
              <a:rPr dirty="0" spc="254"/>
              <a:t>   </a:t>
            </a:r>
            <a:r>
              <a:rPr dirty="0"/>
              <a:t>regels</a:t>
            </a:r>
            <a:r>
              <a:rPr dirty="0" spc="254"/>
              <a:t>   </a:t>
            </a:r>
            <a:r>
              <a:rPr dirty="0"/>
              <a:t>voor</a:t>
            </a:r>
            <a:r>
              <a:rPr dirty="0" spc="260"/>
              <a:t>   </a:t>
            </a:r>
            <a:r>
              <a:rPr dirty="0" spc="-25"/>
              <a:t>de </a:t>
            </a:r>
            <a:r>
              <a:rPr dirty="0"/>
              <a:t>bescherming</a:t>
            </a:r>
            <a:r>
              <a:rPr dirty="0" spc="470"/>
              <a:t> </a:t>
            </a:r>
            <a:r>
              <a:rPr dirty="0"/>
              <a:t>van</a:t>
            </a:r>
            <a:r>
              <a:rPr dirty="0" spc="484"/>
              <a:t> </a:t>
            </a:r>
            <a:r>
              <a:rPr dirty="0"/>
              <a:t>persoonlijke</a:t>
            </a:r>
            <a:r>
              <a:rPr dirty="0" spc="490"/>
              <a:t> </a:t>
            </a:r>
            <a:r>
              <a:rPr dirty="0"/>
              <a:t>gegevens</a:t>
            </a:r>
            <a:r>
              <a:rPr dirty="0" spc="475"/>
              <a:t> </a:t>
            </a:r>
            <a:r>
              <a:rPr dirty="0"/>
              <a:t>en</a:t>
            </a:r>
            <a:r>
              <a:rPr dirty="0" spc="475"/>
              <a:t> </a:t>
            </a:r>
            <a:r>
              <a:rPr dirty="0" spc="-10"/>
              <a:t>aanbieders </a:t>
            </a:r>
            <a:r>
              <a:rPr dirty="0"/>
              <a:t>van</a:t>
            </a:r>
            <a:r>
              <a:rPr dirty="0" spc="-55"/>
              <a:t> </a:t>
            </a:r>
            <a:r>
              <a:rPr dirty="0"/>
              <a:t>ouderenzorg</a:t>
            </a:r>
            <a:r>
              <a:rPr dirty="0" spc="-40"/>
              <a:t> </a:t>
            </a:r>
            <a:r>
              <a:rPr dirty="0"/>
              <a:t>moeten</a:t>
            </a:r>
            <a:r>
              <a:rPr dirty="0" spc="-80"/>
              <a:t> </a:t>
            </a:r>
            <a:r>
              <a:rPr dirty="0"/>
              <a:t>deze</a:t>
            </a:r>
            <a:r>
              <a:rPr dirty="0" spc="-50"/>
              <a:t> </a:t>
            </a:r>
            <a:r>
              <a:rPr dirty="0"/>
              <a:t>wetten</a:t>
            </a:r>
            <a:r>
              <a:rPr dirty="0" spc="-55"/>
              <a:t> </a:t>
            </a:r>
            <a:r>
              <a:rPr dirty="0" spc="-10"/>
              <a:t>naleven.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</a:p>
          <a:p>
            <a:pPr algn="just" marL="12700" marR="5080">
              <a:lnSpc>
                <a:spcPct val="100000"/>
              </a:lnSpc>
            </a:pPr>
            <a:r>
              <a:rPr dirty="0"/>
              <a:t>Ethische</a:t>
            </a:r>
            <a:r>
              <a:rPr dirty="0" spc="135"/>
              <a:t> </a:t>
            </a:r>
            <a:r>
              <a:rPr dirty="0"/>
              <a:t>overwegingen</a:t>
            </a:r>
            <a:r>
              <a:rPr dirty="0" spc="145"/>
              <a:t> </a:t>
            </a:r>
            <a:r>
              <a:rPr dirty="0"/>
              <a:t>benadrukken</a:t>
            </a:r>
            <a:r>
              <a:rPr dirty="0" spc="145"/>
              <a:t> </a:t>
            </a:r>
            <a:r>
              <a:rPr dirty="0"/>
              <a:t>ook</a:t>
            </a:r>
            <a:r>
              <a:rPr dirty="0" spc="140"/>
              <a:t> </a:t>
            </a:r>
            <a:r>
              <a:rPr dirty="0"/>
              <a:t>het</a:t>
            </a:r>
            <a:r>
              <a:rPr dirty="0" spc="140"/>
              <a:t> </a:t>
            </a:r>
            <a:r>
              <a:rPr dirty="0"/>
              <a:t>belang</a:t>
            </a:r>
            <a:r>
              <a:rPr dirty="0" spc="155"/>
              <a:t> </a:t>
            </a:r>
            <a:r>
              <a:rPr dirty="0" spc="-25"/>
              <a:t>van </a:t>
            </a:r>
            <a:r>
              <a:rPr dirty="0"/>
              <a:t>het</a:t>
            </a:r>
            <a:r>
              <a:rPr dirty="0" spc="265"/>
              <a:t>  </a:t>
            </a:r>
            <a:r>
              <a:rPr dirty="0"/>
              <a:t>respecteren</a:t>
            </a:r>
            <a:r>
              <a:rPr dirty="0" spc="275"/>
              <a:t>  </a:t>
            </a:r>
            <a:r>
              <a:rPr dirty="0"/>
              <a:t>van</a:t>
            </a:r>
            <a:r>
              <a:rPr dirty="0" spc="265"/>
              <a:t>  </a:t>
            </a:r>
            <a:r>
              <a:rPr dirty="0"/>
              <a:t>de</a:t>
            </a:r>
            <a:r>
              <a:rPr dirty="0" spc="270"/>
              <a:t>  </a:t>
            </a:r>
            <a:r>
              <a:rPr dirty="0"/>
              <a:t>autonomie</a:t>
            </a:r>
            <a:r>
              <a:rPr dirty="0" spc="270"/>
              <a:t>  </a:t>
            </a:r>
            <a:r>
              <a:rPr dirty="0"/>
              <a:t>en</a:t>
            </a:r>
            <a:r>
              <a:rPr dirty="0" spc="265"/>
              <a:t>  </a:t>
            </a:r>
            <a:r>
              <a:rPr dirty="0"/>
              <a:t>privacy</a:t>
            </a:r>
            <a:r>
              <a:rPr dirty="0" spc="270"/>
              <a:t>  </a:t>
            </a:r>
            <a:r>
              <a:rPr dirty="0" spc="-25"/>
              <a:t>van </a:t>
            </a:r>
            <a:r>
              <a:rPr dirty="0" spc="-10"/>
              <a:t>ouderen.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36694" y="2877693"/>
            <a:ext cx="73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Carlito"/>
                <a:cs typeface="Carlito"/>
              </a:rPr>
              <a:t>?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Inzicht</a:t>
            </a:r>
            <a:r>
              <a:rPr dirty="0" spc="-70"/>
              <a:t> </a:t>
            </a:r>
            <a:r>
              <a:rPr dirty="0" spc="-195"/>
              <a:t>in</a:t>
            </a:r>
            <a:r>
              <a:rPr dirty="0" spc="-105"/>
              <a:t> </a:t>
            </a:r>
            <a:r>
              <a:rPr dirty="0" spc="-285"/>
              <a:t>gegevensbescherming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90219" y="2241931"/>
            <a:ext cx="5403215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44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44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44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doel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339966"/>
                </a:solidFill>
                <a:latin typeface="Arial"/>
                <a:cs typeface="Arial"/>
              </a:rPr>
              <a:t>van 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gegevensbeschermi </a:t>
            </a:r>
            <a:r>
              <a:rPr dirty="0" sz="4400" spc="-25" b="1">
                <a:solidFill>
                  <a:srgbClr val="339966"/>
                </a:solidFill>
                <a:latin typeface="Arial"/>
                <a:cs typeface="Arial"/>
              </a:rPr>
              <a:t>ng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4177029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5">
                <a:solidFill>
                  <a:srgbClr val="379C73"/>
                </a:solidFill>
              </a:rPr>
              <a:t>Technologische</a:t>
            </a:r>
            <a:r>
              <a:rPr dirty="0" sz="2700" spc="-17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integratie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2964815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1835" algn="l"/>
                <a:tab pos="1329055" algn="l"/>
              </a:tabLst>
            </a:pP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toenemende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98138" y="1855470"/>
            <a:ext cx="1665605" cy="727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0820" marR="5080" indent="-198120">
              <a:lnSpc>
                <a:spcPct val="100000"/>
              </a:lnSpc>
              <a:spcBef>
                <a:spcPts val="105"/>
              </a:spcBef>
              <a:tabLst>
                <a:tab pos="1183005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94146" y="2205990"/>
            <a:ext cx="19526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thuisapparaten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50178" y="1855470"/>
            <a:ext cx="2493010" cy="727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  <a:tabLst>
                <a:tab pos="1703705" algn="l"/>
                <a:tab pos="2144395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23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0823" y="2205990"/>
            <a:ext cx="1743710" cy="72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ouderenzorg,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instrumenten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21254" y="2205990"/>
            <a:ext cx="727710" cy="72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72814" y="2556205"/>
            <a:ext cx="299402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gezondheidsbewaking,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20736" y="2556205"/>
            <a:ext cx="822960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0" b="1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50823" y="2907284"/>
            <a:ext cx="7492365" cy="107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2300" spc="210" b="1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300" spc="210" b="1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cruciaal</a:t>
            </a:r>
            <a:r>
              <a:rPr dirty="0" sz="2300" spc="210" b="1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belang</a:t>
            </a:r>
            <a:r>
              <a:rPr dirty="0" sz="2300" spc="215" b="1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 spc="-25" b="1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ongeoorloofde</a:t>
            </a:r>
            <a:r>
              <a:rPr dirty="0" sz="2300" spc="2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2300" spc="2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23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300" spc="229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misbruik</a:t>
            </a:r>
            <a:r>
              <a:rPr dirty="0" sz="2300" spc="2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300" spc="2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23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0" b="1">
                <a:solidFill>
                  <a:srgbClr val="585858"/>
                </a:solidFill>
                <a:latin typeface="Arial"/>
                <a:cs typeface="Arial"/>
              </a:rPr>
              <a:t>deze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2300" spc="-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verzamelde</a:t>
            </a:r>
            <a:r>
              <a:rPr dirty="0" sz="2300" spc="-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2300" spc="-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3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585858"/>
                </a:solidFill>
                <a:latin typeface="Arial"/>
                <a:cs typeface="Arial"/>
              </a:rPr>
              <a:t>voorkomen.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36694" y="2877693"/>
            <a:ext cx="73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Carlito"/>
                <a:cs typeface="Carlito"/>
              </a:rPr>
              <a:t>?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300304"/>
            <a:ext cx="452056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65">
                <a:solidFill>
                  <a:srgbClr val="FFFFFF"/>
                </a:solidFill>
                <a:latin typeface="Arial Black"/>
                <a:cs typeface="Arial Black"/>
              </a:rPr>
              <a:t>Ethisch</a:t>
            </a:r>
            <a:r>
              <a:rPr dirty="0" sz="25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FFFFFF"/>
                </a:solidFill>
                <a:latin typeface="Arial Black"/>
                <a:cs typeface="Arial Black"/>
              </a:rPr>
              <a:t>omgaan</a:t>
            </a:r>
            <a:r>
              <a:rPr dirty="0" sz="25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85">
                <a:solidFill>
                  <a:srgbClr val="FFFFFF"/>
                </a:solidFill>
                <a:latin typeface="Arial Black"/>
                <a:cs typeface="Arial Black"/>
              </a:rPr>
              <a:t>met</a:t>
            </a:r>
            <a:r>
              <a:rPr dirty="0" sz="25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320">
                <a:solidFill>
                  <a:srgbClr val="FFFFFF"/>
                </a:solidFill>
                <a:latin typeface="Arial Black"/>
                <a:cs typeface="Arial Black"/>
              </a:rPr>
              <a:t>gegevens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419" y="1791716"/>
            <a:ext cx="48717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Wat houdt</a:t>
            </a:r>
            <a:r>
              <a:rPr dirty="0" sz="4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ethisch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1419" y="2461971"/>
            <a:ext cx="4408805" cy="2038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omgaan </a:t>
            </a:r>
            <a:r>
              <a:rPr dirty="0" sz="4400" spc="-25" b="1">
                <a:solidFill>
                  <a:srgbClr val="339966"/>
                </a:solidFill>
                <a:latin typeface="Arial"/>
                <a:cs typeface="Arial"/>
              </a:rPr>
              <a:t>met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gegevens</a:t>
            </a:r>
            <a:r>
              <a:rPr dirty="0" sz="44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4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ouderenzorg</a:t>
            </a:r>
            <a:r>
              <a:rPr dirty="0" sz="44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in?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82854"/>
            <a:ext cx="397764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40">
                <a:solidFill>
                  <a:srgbClr val="379C73"/>
                </a:solidFill>
              </a:rPr>
              <a:t>Ethisch</a:t>
            </a:r>
            <a:r>
              <a:rPr dirty="0" sz="2200" spc="-75">
                <a:solidFill>
                  <a:srgbClr val="379C73"/>
                </a:solidFill>
              </a:rPr>
              <a:t> </a:t>
            </a:r>
            <a:r>
              <a:rPr dirty="0" sz="2200" spc="-229">
                <a:solidFill>
                  <a:srgbClr val="379C73"/>
                </a:solidFill>
              </a:rPr>
              <a:t>omgaan</a:t>
            </a:r>
            <a:r>
              <a:rPr dirty="0" sz="2200" spc="-65">
                <a:solidFill>
                  <a:srgbClr val="379C73"/>
                </a:solidFill>
              </a:rPr>
              <a:t> </a:t>
            </a:r>
            <a:r>
              <a:rPr dirty="0" sz="2200" spc="-160">
                <a:solidFill>
                  <a:srgbClr val="379C73"/>
                </a:solidFill>
              </a:rPr>
              <a:t>met</a:t>
            </a:r>
            <a:r>
              <a:rPr dirty="0" sz="2200" spc="-80">
                <a:solidFill>
                  <a:srgbClr val="379C73"/>
                </a:solidFill>
              </a:rPr>
              <a:t> </a:t>
            </a:r>
            <a:r>
              <a:rPr dirty="0" sz="2200" spc="-285">
                <a:solidFill>
                  <a:srgbClr val="379C73"/>
                </a:solidFill>
              </a:rPr>
              <a:t>gegevens</a:t>
            </a:r>
            <a:endParaRPr sz="2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63752" y="1449070"/>
            <a:ext cx="7593330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3500" marR="55244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Ethisch</a:t>
            </a:r>
            <a:r>
              <a:rPr dirty="0" sz="1800" spc="19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omgaan</a:t>
            </a:r>
            <a:r>
              <a:rPr dirty="0" sz="1800" spc="19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ouderenzorg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houdt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moreel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verantwoorde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verantwoorde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manier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worden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beheerd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gebruikt.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omvat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respecteren</a:t>
            </a:r>
            <a:r>
              <a:rPr dirty="0" sz="1800" spc="3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1800" spc="3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individuen,</a:t>
            </a:r>
            <a:r>
              <a:rPr dirty="0" sz="1800" spc="1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verkrijgen</a:t>
            </a:r>
            <a:r>
              <a:rPr dirty="0" sz="1800" spc="1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geïnformeerde</a:t>
            </a:r>
            <a:r>
              <a:rPr dirty="0" sz="1800" spc="11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toestemming</a:t>
            </a:r>
            <a:r>
              <a:rPr dirty="0" sz="1800" spc="1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1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verzamelen</a:t>
            </a:r>
            <a:r>
              <a:rPr dirty="0" sz="1800" spc="3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gegevens,</a:t>
            </a:r>
            <a:r>
              <a:rPr dirty="0" sz="1800" spc="3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waarborgen</a:t>
            </a:r>
            <a:r>
              <a:rPr dirty="0" sz="1800" spc="4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veiligheid</a:t>
            </a:r>
            <a:r>
              <a:rPr dirty="0" sz="1800" spc="3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vertrouwelijkheid</a:t>
            </a:r>
            <a:r>
              <a:rPr dirty="0" sz="1800" spc="5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5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4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5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800" spc="5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5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gegevens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voor legitieme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nuttige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doeleinden.</a:t>
            </a:r>
            <a:r>
              <a:rPr dirty="0" baseline="25462" sz="1800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5462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63500" marR="5461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betekent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transparant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individuen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controle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eigen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houden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relevante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wetten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ethische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normen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gebied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ouderenzorg.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81355" y="4777232"/>
            <a:ext cx="6803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Porsdam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Mann,</a:t>
            </a:r>
            <a:r>
              <a:rPr dirty="0" sz="9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Savulescu,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Sahakian.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9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vergemakkelijken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9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ethisch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gezondheidsgegevens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ten</a:t>
            </a:r>
            <a:r>
              <a:rPr dirty="0" sz="9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behoeve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samenleving: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patiëntendossiers,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toestemming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 de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plicht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gemakkelijke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redding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33172" y="4759452"/>
            <a:ext cx="4795520" cy="8890"/>
          </a:xfrm>
          <a:custGeom>
            <a:avLst/>
            <a:gdLst/>
            <a:ahLst/>
            <a:cxnLst/>
            <a:rect l="l" t="t" r="r" b="b"/>
            <a:pathLst>
              <a:path w="4795520" h="8889">
                <a:moveTo>
                  <a:pt x="0" y="0"/>
                </a:moveTo>
                <a:lnTo>
                  <a:pt x="4795266" y="8839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6734809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0"/>
              <a:t>Gegevensbescherming</a:t>
            </a:r>
            <a:r>
              <a:rPr dirty="0" spc="-90"/>
              <a:t> </a:t>
            </a:r>
            <a:r>
              <a:rPr dirty="0" spc="-254"/>
              <a:t>en</a:t>
            </a:r>
            <a:r>
              <a:rPr dirty="0" spc="-120"/>
              <a:t> </a:t>
            </a:r>
            <a:r>
              <a:rPr dirty="0" spc="-250"/>
              <a:t>gevoelige</a:t>
            </a:r>
            <a:r>
              <a:rPr dirty="0" spc="-140"/>
              <a:t> </a:t>
            </a:r>
            <a:r>
              <a:rPr dirty="0" spc="-320"/>
              <a:t>gegevens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20420" y="1568576"/>
            <a:ext cx="4841240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33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r>
              <a:rPr dirty="0" sz="33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ik</a:t>
            </a:r>
            <a:r>
              <a:rPr dirty="0" sz="33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33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585858"/>
                </a:solidFill>
                <a:latin typeface="Arial"/>
                <a:cs typeface="Arial"/>
              </a:rPr>
              <a:t>mijn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33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585858"/>
                </a:solidFill>
                <a:latin typeface="Arial"/>
                <a:cs typeface="Arial"/>
              </a:rPr>
              <a:t>werk </a:t>
            </a:r>
            <a:r>
              <a:rPr dirty="0" sz="3300" b="1">
                <a:solidFill>
                  <a:srgbClr val="585858"/>
                </a:solidFill>
                <a:latin typeface="Arial"/>
                <a:cs typeface="Arial"/>
              </a:rPr>
              <a:t>geconfronteerd</a:t>
            </a:r>
            <a:r>
              <a:rPr dirty="0" sz="33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3300" b="1">
                <a:solidFill>
                  <a:srgbClr val="339966"/>
                </a:solidFill>
                <a:latin typeface="Arial"/>
                <a:cs typeface="Arial"/>
              </a:rPr>
              <a:t>gevoelige</a:t>
            </a:r>
            <a:r>
              <a:rPr dirty="0" sz="33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39966"/>
                </a:solidFill>
                <a:latin typeface="Arial"/>
                <a:cs typeface="Arial"/>
              </a:rPr>
              <a:t>gegevens</a:t>
            </a:r>
            <a:r>
              <a:rPr dirty="0" sz="33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3300" spc="-10" b="1">
                <a:solidFill>
                  <a:srgbClr val="339966"/>
                </a:solidFill>
                <a:latin typeface="Arial"/>
                <a:cs typeface="Arial"/>
              </a:rPr>
              <a:t>gegevensbescherming?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616902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Wanneer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word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ik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geconfronteerd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95">
                <a:solidFill>
                  <a:srgbClr val="379C73"/>
                </a:solidFill>
              </a:rPr>
              <a:t>met </a:t>
            </a:r>
            <a:r>
              <a:rPr dirty="0" sz="2700" spc="-270">
                <a:solidFill>
                  <a:srgbClr val="379C73"/>
                </a:solidFill>
              </a:rPr>
              <a:t>gevoelige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375">
                <a:solidFill>
                  <a:srgbClr val="379C73"/>
                </a:solidFill>
              </a:rPr>
              <a:t>gegevens?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124" y="2798062"/>
            <a:ext cx="2198677" cy="220370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75538" y="1358265"/>
            <a:ext cx="7614920" cy="3407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810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Patiëntendossiers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verantwoordelijk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bijhouden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gezondheidsdossiers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vallen.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800">
              <a:latin typeface="Arial"/>
              <a:cs typeface="Arial"/>
            </a:endParaRPr>
          </a:p>
          <a:p>
            <a:pPr algn="just" marL="2277745" marR="635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omvat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800" spc="7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geschiedenis,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huidige</a:t>
            </a:r>
            <a:r>
              <a:rPr dirty="0" sz="1800" spc="47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gezondheidstoestand,</a:t>
            </a:r>
            <a:r>
              <a:rPr dirty="0" sz="1800" spc="48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medicatie</a:t>
            </a:r>
            <a:r>
              <a:rPr dirty="0" sz="1800" spc="47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eventuele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behandelplannen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2277745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omgaan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deze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cruciaal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naleven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regelgeving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gegevensbescherming.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95222" y="4999735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616902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Wanneer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word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ik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geconfronteerd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95">
                <a:solidFill>
                  <a:srgbClr val="379C73"/>
                </a:solidFill>
              </a:rPr>
              <a:t>met </a:t>
            </a:r>
            <a:r>
              <a:rPr dirty="0" sz="2700" spc="-270">
                <a:solidFill>
                  <a:srgbClr val="379C73"/>
                </a:solidFill>
              </a:rPr>
              <a:t>gevoelige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375">
                <a:solidFill>
                  <a:srgbClr val="379C73"/>
                </a:solidFill>
              </a:rPr>
              <a:t>gegevens?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461642"/>
            <a:ext cx="7616190" cy="2500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45795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Persoonlijke</a:t>
            </a:r>
            <a:r>
              <a:rPr dirty="0" sz="2200" spc="-1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voorkeuren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endParaRPr sz="2200">
              <a:latin typeface="Arial"/>
              <a:cs typeface="Arial"/>
            </a:endParaRPr>
          </a:p>
          <a:p>
            <a:pPr marL="645795">
              <a:lnSpc>
                <a:spcPct val="100000"/>
              </a:lnSpc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levensstijlinformatie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20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20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vaak</a:t>
            </a:r>
            <a:r>
              <a:rPr dirty="0" sz="20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2000" spc="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voorkeuren,</a:t>
            </a:r>
            <a:r>
              <a:rPr dirty="0" sz="2000" spc="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levensstijlkeuzes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routines</a:t>
            </a:r>
            <a:r>
              <a:rPr dirty="0" sz="2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zorgassistenten.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44550" algn="l"/>
                <a:tab pos="2193290" algn="l"/>
                <a:tab pos="2614295" algn="l"/>
                <a:tab pos="3798570" algn="l"/>
                <a:tab pos="4318000" algn="l"/>
                <a:tab pos="5118100" algn="l"/>
                <a:tab pos="6765925" algn="l"/>
              </a:tabLst>
            </a:pP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gevoelig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vertrouwelijk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behandeld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respectvolle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bieden.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616902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Wanneer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word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ik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geconfronteerd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95">
                <a:solidFill>
                  <a:srgbClr val="379C73"/>
                </a:solidFill>
              </a:rPr>
              <a:t>met </a:t>
            </a:r>
            <a:r>
              <a:rPr dirty="0" sz="2700" spc="-270">
                <a:solidFill>
                  <a:srgbClr val="379C73"/>
                </a:solidFill>
              </a:rPr>
              <a:t>gevoelige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375">
                <a:solidFill>
                  <a:srgbClr val="379C73"/>
                </a:solidFill>
              </a:rPr>
              <a:t>gegevens?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461642"/>
            <a:ext cx="7615555" cy="3110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381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Communicatie</a:t>
            </a:r>
            <a:r>
              <a:rPr dirty="0" sz="22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met</a:t>
            </a:r>
            <a:r>
              <a:rPr dirty="0" sz="22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familieleden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15"/>
              </a:spcBef>
            </a:pPr>
            <a:endParaRPr sz="22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Interactie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familie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onder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inhouden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0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updates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deelt</a:t>
            </a:r>
            <a:r>
              <a:rPr dirty="0" sz="20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welzijn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persoon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kwestie.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Ervoor</a:t>
            </a:r>
            <a:r>
              <a:rPr dirty="0" sz="20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zorgen</a:t>
            </a:r>
            <a:r>
              <a:rPr dirty="0" sz="20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0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alleen relevante</a:t>
            </a:r>
            <a:r>
              <a:rPr dirty="0" sz="2000" spc="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noodzakelijke</a:t>
            </a:r>
            <a:r>
              <a:rPr dirty="0" sz="20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informatie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2000" spc="2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gedeeld</a:t>
            </a:r>
            <a:r>
              <a:rPr dirty="0" sz="2000" spc="2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waar</a:t>
            </a:r>
            <a:r>
              <a:rPr dirty="0" sz="2000" spc="2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2000" spc="2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toestemming</a:t>
            </a:r>
            <a:r>
              <a:rPr dirty="0" sz="2000" spc="2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verkrijgen,</a:t>
            </a:r>
            <a:r>
              <a:rPr dirty="0" sz="2000" spc="2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maakt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deel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2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respecteren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20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privacy</a:t>
            </a:r>
            <a:r>
              <a:rPr dirty="0" sz="2000" spc="-10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193915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145">
                <a:solidFill>
                  <a:srgbClr val="379C73"/>
                </a:solidFill>
              </a:rPr>
              <a:t>Wanneer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word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ik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geconfronteerd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gevoelige </a:t>
            </a:r>
            <a:r>
              <a:rPr dirty="0" spc="-350">
                <a:solidFill>
                  <a:srgbClr val="379C73"/>
                </a:solidFill>
              </a:rPr>
              <a:t>gegevens?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605483"/>
            <a:ext cx="7616190" cy="2661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67703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Assisteren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bij</a:t>
            </a:r>
            <a:r>
              <a:rPr dirty="0" sz="24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persoonlijke</a:t>
            </a:r>
            <a:endParaRPr sz="2400">
              <a:latin typeface="Arial"/>
              <a:cs typeface="Arial"/>
            </a:endParaRPr>
          </a:p>
          <a:p>
            <a:pPr algn="r" marR="1677035">
              <a:lnSpc>
                <a:spcPct val="100000"/>
              </a:lnSpc>
              <a:spcBef>
                <a:spcPts val="5"/>
              </a:spcBef>
            </a:pP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verzorging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Lichamelijke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verzorging,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2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baden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aankleden,</a:t>
            </a:r>
            <a:r>
              <a:rPr dirty="0" sz="20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gaat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gepaard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nauw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persoonlijk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contact.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"/>
              <a:cs typeface="Arial"/>
            </a:endParaRPr>
          </a:p>
          <a:p>
            <a:pPr algn="ctr" marL="86995" marR="83185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Rekening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houden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met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privacy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waardigheid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 mensen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is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belangrijk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aspect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gegevensbescherming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een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zorgomgeving!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193915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145">
                <a:solidFill>
                  <a:srgbClr val="379C73"/>
                </a:solidFill>
              </a:rPr>
              <a:t>Wanneer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word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ik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geconfronteerd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gevoelige </a:t>
            </a:r>
            <a:r>
              <a:rPr dirty="0" spc="-350">
                <a:solidFill>
                  <a:srgbClr val="379C73"/>
                </a:solidFill>
              </a:rPr>
              <a:t>gegevens?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517396"/>
            <a:ext cx="7616190" cy="2444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1739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Medicatiebeheer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toedienen</a:t>
            </a:r>
            <a:r>
              <a:rPr dirty="0" sz="20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medicatie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vereist</a:t>
            </a:r>
            <a:r>
              <a:rPr dirty="0" sz="20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3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nauwkeurig</a:t>
            </a:r>
            <a:r>
              <a:rPr dirty="0" sz="2000" spc="3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bijhouden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8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2000" spc="7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7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7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naleven</a:t>
            </a:r>
            <a:r>
              <a:rPr dirty="0" sz="2000" spc="8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8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strikte</a:t>
            </a:r>
            <a:r>
              <a:rPr dirty="0" sz="2000" spc="8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protocollen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20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20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20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20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0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cruciaal</a:t>
            </a:r>
            <a:r>
              <a:rPr dirty="0" sz="20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belang</a:t>
            </a:r>
            <a:r>
              <a:rPr dirty="0" sz="20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0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welzijn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persoon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naleven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regelgeving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gezondheidszorg.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193915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145">
                <a:solidFill>
                  <a:srgbClr val="379C73"/>
                </a:solidFill>
              </a:rPr>
              <a:t>Wanneer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word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ik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geconfronteerd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gevoelige </a:t>
            </a:r>
            <a:r>
              <a:rPr dirty="0" spc="-350">
                <a:solidFill>
                  <a:srgbClr val="379C73"/>
                </a:solidFill>
              </a:rPr>
              <a:t>gegevens?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524127"/>
            <a:ext cx="7616825" cy="2437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5463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Technologie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24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de 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zorg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45"/>
              </a:spcBef>
            </a:pP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20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technologie,</a:t>
            </a:r>
            <a:r>
              <a:rPr dirty="0" sz="20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20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20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patiëntendossiers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hulpmiddelen,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verwerking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2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2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meebrengen.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0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essentieel</a:t>
            </a:r>
            <a:r>
              <a:rPr dirty="0" sz="20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ervoor</a:t>
            </a:r>
            <a:r>
              <a:rPr dirty="0" sz="20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zorgen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deze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20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veilig</a:t>
            </a:r>
            <a:r>
              <a:rPr dirty="0" sz="20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20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20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0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alleen</a:t>
            </a:r>
            <a:r>
              <a:rPr dirty="0" sz="20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bevoegd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personeel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heeft.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55344"/>
            </a:xfrm>
            <a:custGeom>
              <a:avLst/>
              <a:gdLst/>
              <a:ahLst/>
              <a:cxnLst/>
              <a:rect l="l" t="t" r="r" b="b"/>
              <a:pathLst>
                <a:path w="9144000" h="855344">
                  <a:moveTo>
                    <a:pt x="0" y="854964"/>
                  </a:moveTo>
                  <a:lnTo>
                    <a:pt x="9144000" y="85496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5496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54963"/>
              <a:ext cx="9144000" cy="4288790"/>
            </a:xfrm>
            <a:custGeom>
              <a:avLst/>
              <a:gdLst/>
              <a:ahLst/>
              <a:cxnLst/>
              <a:rect l="l" t="t" r="r" b="b"/>
              <a:pathLst>
                <a:path w="9144000" h="4288790">
                  <a:moveTo>
                    <a:pt x="9144000" y="0"/>
                  </a:moveTo>
                  <a:lnTo>
                    <a:pt x="0" y="0"/>
                  </a:lnTo>
                  <a:lnTo>
                    <a:pt x="0" y="4288534"/>
                  </a:lnTo>
                  <a:lnTo>
                    <a:pt x="9144000" y="42885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215595"/>
            <a:ext cx="47409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Inzicht</a:t>
            </a:r>
            <a:r>
              <a:rPr dirty="0" spc="-70"/>
              <a:t> </a:t>
            </a:r>
            <a:r>
              <a:rPr dirty="0" spc="-195"/>
              <a:t>in</a:t>
            </a:r>
            <a:r>
              <a:rPr dirty="0" spc="-105"/>
              <a:t> </a:t>
            </a:r>
            <a:r>
              <a:rPr dirty="0" spc="-285"/>
              <a:t>gegevensbescherming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46957" y="1933644"/>
            <a:ext cx="4835525" cy="1561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0800" marR="431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primaire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doel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gevoelige</a:t>
            </a:r>
            <a:r>
              <a:rPr dirty="0" sz="18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informatie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3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beschermen</a:t>
            </a:r>
            <a:r>
              <a:rPr dirty="0" sz="1800" spc="4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tegen</a:t>
            </a:r>
            <a:r>
              <a:rPr dirty="0" sz="1800" spc="4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onbevoegde</a:t>
            </a:r>
            <a:r>
              <a:rPr dirty="0" sz="1800" spc="40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toegang, </a:t>
            </a:r>
            <a:r>
              <a:rPr dirty="0" sz="1800">
                <a:latin typeface="Arial"/>
                <a:cs typeface="Arial"/>
              </a:rPr>
              <a:t>gebruik,</a:t>
            </a:r>
            <a:r>
              <a:rPr dirty="0" sz="1800" spc="390">
                <a:latin typeface="Arial"/>
                <a:cs typeface="Arial"/>
              </a:rPr>
              <a:t>   </a:t>
            </a:r>
            <a:r>
              <a:rPr dirty="0" sz="1800">
                <a:latin typeface="Arial"/>
                <a:cs typeface="Arial"/>
              </a:rPr>
              <a:t>openbaarmaking,</a:t>
            </a:r>
            <a:r>
              <a:rPr dirty="0" sz="1800" spc="395">
                <a:latin typeface="Arial"/>
                <a:cs typeface="Arial"/>
              </a:rPr>
              <a:t>   </a:t>
            </a:r>
            <a:r>
              <a:rPr dirty="0" sz="1800">
                <a:latin typeface="Arial"/>
                <a:cs typeface="Arial"/>
              </a:rPr>
              <a:t>wijziging</a:t>
            </a:r>
            <a:r>
              <a:rPr dirty="0" sz="1800" spc="395">
                <a:latin typeface="Arial"/>
                <a:cs typeface="Arial"/>
              </a:rPr>
              <a:t>   </a:t>
            </a:r>
            <a:r>
              <a:rPr dirty="0" sz="1800" spc="-25">
                <a:latin typeface="Arial"/>
                <a:cs typeface="Arial"/>
              </a:rPr>
              <a:t>en </a:t>
            </a:r>
            <a:r>
              <a:rPr dirty="0" sz="1800">
                <a:latin typeface="Arial"/>
                <a:cs typeface="Arial"/>
              </a:rPr>
              <a:t>vernietiging</a:t>
            </a:r>
            <a:r>
              <a:rPr dirty="0" baseline="25462" sz="1800">
                <a:latin typeface="Arial"/>
                <a:cs typeface="Arial"/>
              </a:rPr>
              <a:t>2</a:t>
            </a:r>
            <a:r>
              <a:rPr dirty="0" baseline="25462" sz="1800" spc="25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, waarbij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privacy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personen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034019" y="3469843"/>
            <a:ext cx="60960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" marR="5080" indent="-27940">
              <a:lnSpc>
                <a:spcPct val="140000"/>
              </a:lnSpc>
              <a:spcBef>
                <a:spcPts val="100"/>
              </a:spcBef>
              <a:tabLst>
                <a:tab pos="341630" algn="l"/>
              </a:tabLst>
            </a:pPr>
            <a:r>
              <a:rPr dirty="0" sz="1800" spc="-25">
                <a:latin typeface="Arial"/>
                <a:cs typeface="Arial"/>
              </a:rPr>
              <a:t>in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 spc="-20">
                <a:latin typeface="Arial"/>
                <a:cs typeface="Arial"/>
              </a:rPr>
              <a:t>wordt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85057" y="3469843"/>
            <a:ext cx="4022090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wordt</a:t>
            </a:r>
            <a:r>
              <a:rPr dirty="0" sz="1800" spc="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beschermd</a:t>
            </a:r>
            <a:r>
              <a:rPr dirty="0" sz="1800" spc="9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8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90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vertrouwen </a:t>
            </a:r>
            <a:r>
              <a:rPr dirty="0" sz="1800">
                <a:latin typeface="Arial"/>
                <a:cs typeface="Arial"/>
              </a:rPr>
              <a:t>processen</a:t>
            </a:r>
            <a:r>
              <a:rPr dirty="0" sz="1800" spc="24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voor</a:t>
            </a:r>
            <a:r>
              <a:rPr dirty="0" sz="1800" spc="250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gegevensverwerking gewaarborgd.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57556" y="1655064"/>
            <a:ext cx="7134859" cy="3156585"/>
            <a:chOff x="257556" y="1655064"/>
            <a:chExt cx="7134859" cy="3156585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964" y="1655064"/>
              <a:ext cx="2799588" cy="279958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57556" y="4806696"/>
              <a:ext cx="7134859" cy="0"/>
            </a:xfrm>
            <a:custGeom>
              <a:avLst/>
              <a:gdLst/>
              <a:ahLst/>
              <a:cxnLst/>
              <a:rect l="l" t="t" r="r" b="b"/>
              <a:pathLst>
                <a:path w="7134859" h="0">
                  <a:moveTo>
                    <a:pt x="0" y="0"/>
                  </a:moveTo>
                  <a:lnTo>
                    <a:pt x="7134733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64566" y="4815332"/>
            <a:ext cx="2927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Boehm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gegevensbeveiliging.Crowdstrike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21739" y="4370019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193915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145">
                <a:solidFill>
                  <a:srgbClr val="379C73"/>
                </a:solidFill>
              </a:rPr>
              <a:t>Wanneer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word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ik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geconfronteerd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gevoelige </a:t>
            </a:r>
            <a:r>
              <a:rPr dirty="0" spc="-350">
                <a:solidFill>
                  <a:srgbClr val="379C73"/>
                </a:solidFill>
              </a:rPr>
              <a:t>gegevens?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424685"/>
            <a:ext cx="7515225" cy="253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1112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Rapportage</a:t>
            </a:r>
            <a:r>
              <a:rPr dirty="0" sz="24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24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documentatie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30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melden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incidenten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veranderingen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iemands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gezondheidsstatus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vereist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nauwkeurige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tijdige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documentatie.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Goede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maatregelen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ervoor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dat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alleen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gedeeld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relevante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partijen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veilig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opgeslagen.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193915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145">
                <a:solidFill>
                  <a:srgbClr val="379C73"/>
                </a:solidFill>
              </a:rPr>
              <a:t>Wanneer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word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ik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geconfronteerd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gevoelige </a:t>
            </a:r>
            <a:r>
              <a:rPr dirty="0" spc="-350">
                <a:solidFill>
                  <a:srgbClr val="379C73"/>
                </a:solidFill>
              </a:rPr>
              <a:t>gegevens?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605737"/>
            <a:ext cx="7601584" cy="2356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4671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Interacties</a:t>
            </a:r>
            <a:r>
              <a:rPr dirty="0" sz="24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met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andere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zorgverleners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samenwerkt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zorgverleners,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zoals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verpleegkundigen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artsen,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moet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zorgt.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belangrijk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ervoor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dergelijke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veilig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juiste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toestemming</a:t>
            </a:r>
            <a:r>
              <a:rPr dirty="0" sz="20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gebeurt.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616902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Wanneer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word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ik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geconfronteerd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95">
                <a:solidFill>
                  <a:srgbClr val="379C73"/>
                </a:solidFill>
              </a:rPr>
              <a:t>met </a:t>
            </a:r>
            <a:r>
              <a:rPr dirty="0" sz="2700" spc="-270">
                <a:solidFill>
                  <a:srgbClr val="379C73"/>
                </a:solidFill>
              </a:rPr>
              <a:t>gevoelige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375">
                <a:solidFill>
                  <a:srgbClr val="379C73"/>
                </a:solidFill>
              </a:rPr>
              <a:t>gegevens?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59993" y="1467992"/>
            <a:ext cx="7615555" cy="34150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41148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uit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het</a:t>
            </a:r>
            <a:r>
              <a:rPr dirty="0" sz="22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echte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leven</a:t>
            </a:r>
            <a:endParaRPr sz="22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  <a:spcBef>
                <a:spcPts val="244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zorgassistent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behandel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regelmatig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 persoonlijke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2000" spc="3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20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patiënten</a:t>
            </a:r>
            <a:r>
              <a:rPr dirty="0" sz="20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000" spc="3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cliënten,</a:t>
            </a:r>
            <a:r>
              <a:rPr dirty="0" sz="20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20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2000" spc="3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medische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geschiedenis,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medicijnen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persoonlijke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voorkeuren.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dag,</a:t>
            </a:r>
            <a:r>
              <a:rPr dirty="0" sz="20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terwijl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werkt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verpleegafdeling,</a:t>
            </a:r>
            <a:r>
              <a:rPr dirty="0" sz="20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krijg</a:t>
            </a:r>
            <a:r>
              <a:rPr dirty="0" sz="20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telefoontje</a:t>
            </a:r>
            <a:r>
              <a:rPr dirty="0" sz="20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iemand</a:t>
            </a:r>
            <a:r>
              <a:rPr dirty="0" sz="20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beweert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familielid te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patiënt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assisteert.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update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toestand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patiënt</a:t>
            </a:r>
            <a:r>
              <a:rPr dirty="0" sz="20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eventuele</a:t>
            </a:r>
            <a:r>
              <a:rPr dirty="0" sz="20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recente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veranderingen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behandelplan.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616902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Wanneer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word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ik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geconfronteerd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95">
                <a:solidFill>
                  <a:srgbClr val="379C73"/>
                </a:solidFill>
              </a:rPr>
              <a:t>met </a:t>
            </a:r>
            <a:r>
              <a:rPr dirty="0" sz="2700" spc="-270">
                <a:solidFill>
                  <a:srgbClr val="379C73"/>
                </a:solidFill>
              </a:rPr>
              <a:t>gevoelige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375">
                <a:solidFill>
                  <a:srgbClr val="379C73"/>
                </a:solidFill>
              </a:rPr>
              <a:t>gegevens?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0499" y="1335683"/>
            <a:ext cx="6247130" cy="1353185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2052320">
              <a:lnSpc>
                <a:spcPct val="100000"/>
              </a:lnSpc>
              <a:spcBef>
                <a:spcPts val="136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uit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het</a:t>
            </a:r>
            <a:r>
              <a:rPr dirty="0" sz="22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echte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leven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situatie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krijgt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zorgen</a:t>
            </a:r>
            <a:r>
              <a:rPr dirty="0" sz="22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339966"/>
                </a:solidFill>
                <a:latin typeface="Arial"/>
                <a:cs typeface="Arial"/>
              </a:rPr>
              <a:t>over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gegevensbescherming.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0060" y="2525413"/>
            <a:ext cx="2410594" cy="242107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518285" y="3590340"/>
            <a:ext cx="36601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Zo</a:t>
            </a:r>
            <a:r>
              <a:rPr dirty="0" sz="2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24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400" spc="-10" b="1">
                <a:solidFill>
                  <a:srgbClr val="585858"/>
                </a:solidFill>
                <a:latin typeface="Arial"/>
                <a:cs typeface="Arial"/>
              </a:rPr>
              <a:t> aanpakken!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87971" y="4957673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616902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Wanneer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word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ik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geconfronteerd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95">
                <a:solidFill>
                  <a:srgbClr val="379C73"/>
                </a:solidFill>
              </a:rPr>
              <a:t>met </a:t>
            </a:r>
            <a:r>
              <a:rPr dirty="0" sz="2700" spc="-270">
                <a:solidFill>
                  <a:srgbClr val="379C73"/>
                </a:solidFill>
              </a:rPr>
              <a:t>gevoelige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375">
                <a:solidFill>
                  <a:srgbClr val="379C73"/>
                </a:solidFill>
              </a:rPr>
              <a:t>gegevens?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77770" y="1389379"/>
            <a:ext cx="372491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uit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het</a:t>
            </a:r>
            <a:r>
              <a:rPr dirty="0" sz="22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echte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leven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9195" y="1981962"/>
            <a:ext cx="7616825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Ten</a:t>
            </a:r>
            <a:r>
              <a:rPr dirty="0" sz="14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eerste</a:t>
            </a:r>
            <a:r>
              <a:rPr dirty="0" sz="14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4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je</a:t>
            </a:r>
            <a:r>
              <a:rPr dirty="0" sz="1400" spc="1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400" spc="1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identiteit</a:t>
            </a:r>
            <a:r>
              <a:rPr dirty="0" sz="14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400" spc="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4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beller</a:t>
            </a:r>
            <a:r>
              <a:rPr dirty="0" sz="14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verifiëren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Vraag</a:t>
            </a:r>
            <a:r>
              <a:rPr dirty="0" sz="14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4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4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alleen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familielid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zou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weten,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geboortedatum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patiënt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vooraf overeengekomen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wachtwoord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code.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Denk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plicht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400" spc="2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patiënt</a:t>
            </a:r>
            <a:r>
              <a:rPr dirty="0" sz="14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vertrouwelijk</a:t>
            </a:r>
            <a:r>
              <a:rPr dirty="0" sz="14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14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behandelen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.</a:t>
            </a:r>
            <a:r>
              <a:rPr dirty="0" sz="1400" spc="229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Zelfs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4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beller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legitiem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klinkt,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geef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vrij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via de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telefoon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juiste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verificatie.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Vertel</a:t>
            </a:r>
            <a:r>
              <a:rPr dirty="0" sz="14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beller</a:t>
            </a:r>
            <a:r>
              <a:rPr dirty="0" sz="14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4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procedures</a:t>
            </a:r>
            <a:r>
              <a:rPr dirty="0" sz="14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instelling</a:t>
            </a:r>
            <a:r>
              <a:rPr dirty="0" sz="14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1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15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vrijgeven</a:t>
            </a:r>
            <a:r>
              <a:rPr dirty="0" sz="1400" spc="15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25" b="1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patiëntgegevens</a:t>
            </a:r>
            <a:r>
              <a:rPr dirty="0" sz="1400" spc="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400" spc="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volgen.</a:t>
            </a:r>
            <a:r>
              <a:rPr dirty="0" sz="1400" spc="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Leg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eerst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relatie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patiënt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controleren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identiteit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verifiëren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voordat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vrijgeeft.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616902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Wanneer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word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ik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geconfronteerd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95">
                <a:solidFill>
                  <a:srgbClr val="379C73"/>
                </a:solidFill>
              </a:rPr>
              <a:t>met </a:t>
            </a:r>
            <a:r>
              <a:rPr dirty="0" sz="2700" spc="-270">
                <a:solidFill>
                  <a:srgbClr val="379C73"/>
                </a:solidFill>
              </a:rPr>
              <a:t>gevoelige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375">
                <a:solidFill>
                  <a:srgbClr val="379C73"/>
                </a:solidFill>
              </a:rPr>
              <a:t>gegevens?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87730" y="1400683"/>
            <a:ext cx="7506334" cy="33166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76555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2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uit</a:t>
            </a:r>
            <a:r>
              <a:rPr dirty="0" sz="22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het</a:t>
            </a:r>
            <a:r>
              <a:rPr dirty="0" sz="22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echte</a:t>
            </a:r>
            <a:r>
              <a:rPr dirty="0" sz="22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leven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89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zeker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weet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verder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gaan,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raadpleeg</a:t>
            </a:r>
            <a:r>
              <a:rPr dirty="0" sz="1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je</a:t>
            </a:r>
            <a:r>
              <a:rPr dirty="0" sz="14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supervisor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9966"/>
                </a:solidFill>
                <a:latin typeface="Arial"/>
                <a:cs typeface="Arial"/>
              </a:rPr>
              <a:t>functionaris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voor</a:t>
            </a:r>
            <a:r>
              <a:rPr dirty="0" sz="1400" spc="-1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9966"/>
                </a:solidFill>
                <a:latin typeface="Arial"/>
                <a:cs typeface="Arial"/>
              </a:rPr>
              <a:t>gegevensbescherming</a:t>
            </a:r>
            <a:r>
              <a:rPr dirty="0" sz="1400" spc="-5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instelling.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Zij kunnen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advies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dergelijke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situaties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gaan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tegelijkertijd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wet-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regelgeving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naleven.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69215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Documenteer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details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 het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telefoongesprek,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inclusief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naam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 de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beller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(indien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opgegeven),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doel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gesprek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stappen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ondernomen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identiteit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verifiëren.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documentatie</a:t>
            </a:r>
            <a:r>
              <a:rPr dirty="0" sz="14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dienen</a:t>
            </a:r>
            <a:r>
              <a:rPr dirty="0" sz="14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bewijs</a:t>
            </a:r>
            <a:r>
              <a:rPr dirty="0" sz="14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4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houdt</a:t>
            </a:r>
            <a:r>
              <a:rPr dirty="0" sz="1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protocollen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gegevensbescherming.</a:t>
            </a:r>
            <a:endParaRPr sz="1400">
              <a:latin typeface="Arial"/>
              <a:cs typeface="Arial"/>
            </a:endParaRPr>
          </a:p>
          <a:p>
            <a:pPr marL="12700" marR="46355">
              <a:lnSpc>
                <a:spcPct val="100000"/>
              </a:lnSpc>
              <a:spcBef>
                <a:spcPts val="122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stappen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volgen,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400" spc="-3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9966"/>
                </a:solidFill>
                <a:latin typeface="Arial"/>
                <a:cs typeface="Arial"/>
              </a:rPr>
              <a:t>vertrouwelijkheid</a:t>
            </a:r>
            <a:r>
              <a:rPr dirty="0" sz="1400" spc="-4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400" spc="-1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patiënt</a:t>
            </a:r>
            <a:r>
              <a:rPr dirty="0" sz="1400" spc="-3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beschermen</a:t>
            </a:r>
            <a:r>
              <a:rPr dirty="0" sz="1400" spc="-5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9966"/>
                </a:solidFill>
                <a:latin typeface="Arial"/>
                <a:cs typeface="Arial"/>
              </a:rPr>
              <a:t>ervoor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zorgen</a:t>
            </a:r>
            <a:r>
              <a:rPr dirty="0" sz="1400" spc="-5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dat</a:t>
            </a:r>
            <a:r>
              <a:rPr dirty="0" sz="1400" spc="-2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400" spc="-1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regelgeving</a:t>
            </a:r>
            <a:r>
              <a:rPr dirty="0" sz="1400" spc="-3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voor</a:t>
            </a:r>
            <a:r>
              <a:rPr dirty="0" sz="1400" spc="-1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9966"/>
                </a:solidFill>
                <a:latin typeface="Arial"/>
                <a:cs typeface="Arial"/>
              </a:rPr>
              <a:t>gegevensbescherming</a:t>
            </a:r>
            <a:r>
              <a:rPr dirty="0" sz="1400" spc="-6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wordt</a:t>
            </a:r>
            <a:r>
              <a:rPr dirty="0" sz="1400" spc="-1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nageleefd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terwijl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effectief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communiceert</a:t>
            </a:r>
            <a:r>
              <a:rPr dirty="0" sz="1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bezorgde</a:t>
            </a:r>
            <a:r>
              <a:rPr dirty="0" sz="1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familieleden.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677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GDPR</a:t>
            </a:r>
            <a:r>
              <a:rPr dirty="0" spc="-114"/>
              <a:t> </a:t>
            </a:r>
            <a:r>
              <a:rPr dirty="0" spc="-195"/>
              <a:t>in</a:t>
            </a:r>
            <a:r>
              <a:rPr dirty="0" spc="-125"/>
              <a:t> </a:t>
            </a:r>
            <a:r>
              <a:rPr dirty="0" spc="-254"/>
              <a:t>de</a:t>
            </a:r>
            <a:r>
              <a:rPr dirty="0" spc="-120"/>
              <a:t> </a:t>
            </a:r>
            <a:r>
              <a:rPr dirty="0" spc="-175"/>
              <a:t>ouderenzorg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60908" y="2241931"/>
            <a:ext cx="5588000" cy="1367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4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pas</a:t>
            </a:r>
            <a:r>
              <a:rPr dirty="0" sz="4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ik</a:t>
            </a:r>
            <a:r>
              <a:rPr dirty="0" sz="44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GDPR</a:t>
            </a:r>
            <a:r>
              <a:rPr dirty="0" sz="44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toe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mijn</a:t>
            </a:r>
            <a:r>
              <a:rPr dirty="0" sz="44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werk?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>
                <a:solidFill>
                  <a:srgbClr val="379C73"/>
                </a:solidFill>
              </a:rPr>
              <a:t>GDPR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ouderenzorg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8151" y="2694043"/>
            <a:ext cx="3359773" cy="217038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677161"/>
            <a:ext cx="798512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4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GDPR</a:t>
            </a:r>
            <a:r>
              <a:rPr dirty="0" sz="2400" spc="4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General</a:t>
            </a:r>
            <a:r>
              <a:rPr dirty="0" sz="24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4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Protection</a:t>
            </a:r>
            <a:r>
              <a:rPr dirty="0" sz="24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Regulation)</a:t>
            </a:r>
            <a:r>
              <a:rPr dirty="0" sz="24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2400" spc="4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339966"/>
                </a:solidFill>
                <a:latin typeface="Arial"/>
                <a:cs typeface="Arial"/>
              </a:rPr>
              <a:t>de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EU</a:t>
            </a:r>
            <a:r>
              <a:rPr dirty="0" sz="2400" spc="1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is</a:t>
            </a:r>
            <a:r>
              <a:rPr dirty="0" sz="2400" spc="1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2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2400" spc="1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toepassing</a:t>
            </a:r>
            <a:r>
              <a:rPr dirty="0" sz="2400" spc="1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op</a:t>
            </a:r>
            <a:r>
              <a:rPr dirty="0" sz="2400" spc="1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39966"/>
                </a:solidFill>
                <a:latin typeface="Arial"/>
                <a:cs typeface="Arial"/>
              </a:rPr>
              <a:t>ouderenzorginstellingen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omdat</a:t>
            </a:r>
            <a:r>
              <a:rPr dirty="0" sz="24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zij</a:t>
            </a:r>
            <a:r>
              <a:rPr dirty="0" sz="24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grote</a:t>
            </a:r>
            <a:r>
              <a:rPr dirty="0" sz="24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hoeveelheden</a:t>
            </a:r>
            <a:r>
              <a:rPr dirty="0" sz="24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24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gegevens verwerken.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05193" y="4873853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96823" y="1908028"/>
            <a:ext cx="8028940" cy="2813685"/>
            <a:chOff x="496823" y="1908028"/>
            <a:chExt cx="8028940" cy="28136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57" y="1908028"/>
              <a:ext cx="3755158" cy="281333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15873" y="1962149"/>
              <a:ext cx="3642360" cy="2700655"/>
            </a:xfrm>
            <a:custGeom>
              <a:avLst/>
              <a:gdLst/>
              <a:ahLst/>
              <a:cxnLst/>
              <a:rect l="l" t="t" r="r" b="b"/>
              <a:pathLst>
                <a:path w="3642360" h="2700654">
                  <a:moveTo>
                    <a:pt x="3192272" y="0"/>
                  </a:moveTo>
                  <a:lnTo>
                    <a:pt x="450100" y="0"/>
                  </a:lnTo>
                  <a:lnTo>
                    <a:pt x="401056" y="2641"/>
                  </a:lnTo>
                  <a:lnTo>
                    <a:pt x="353541" y="10382"/>
                  </a:lnTo>
                  <a:lnTo>
                    <a:pt x="307831" y="22949"/>
                  </a:lnTo>
                  <a:lnTo>
                    <a:pt x="264200" y="40066"/>
                  </a:lnTo>
                  <a:lnTo>
                    <a:pt x="222923" y="61458"/>
                  </a:lnTo>
                  <a:lnTo>
                    <a:pt x="184274" y="86851"/>
                  </a:lnTo>
                  <a:lnTo>
                    <a:pt x="148528" y="115970"/>
                  </a:lnTo>
                  <a:lnTo>
                    <a:pt x="115958" y="148541"/>
                  </a:lnTo>
                  <a:lnTo>
                    <a:pt x="86841" y="184288"/>
                  </a:lnTo>
                  <a:lnTo>
                    <a:pt x="61450" y="222936"/>
                  </a:lnTo>
                  <a:lnTo>
                    <a:pt x="40060" y="264212"/>
                  </a:lnTo>
                  <a:lnTo>
                    <a:pt x="22945" y="307839"/>
                  </a:lnTo>
                  <a:lnTo>
                    <a:pt x="10381" y="353544"/>
                  </a:lnTo>
                  <a:lnTo>
                    <a:pt x="2641" y="401052"/>
                  </a:lnTo>
                  <a:lnTo>
                    <a:pt x="0" y="450088"/>
                  </a:lnTo>
                  <a:lnTo>
                    <a:pt x="0" y="2250427"/>
                  </a:lnTo>
                  <a:lnTo>
                    <a:pt x="2641" y="2299471"/>
                  </a:lnTo>
                  <a:lnTo>
                    <a:pt x="10381" y="2346986"/>
                  </a:lnTo>
                  <a:lnTo>
                    <a:pt x="22945" y="2392696"/>
                  </a:lnTo>
                  <a:lnTo>
                    <a:pt x="40060" y="2436327"/>
                  </a:lnTo>
                  <a:lnTo>
                    <a:pt x="61450" y="2477604"/>
                  </a:lnTo>
                  <a:lnTo>
                    <a:pt x="86841" y="2516253"/>
                  </a:lnTo>
                  <a:lnTo>
                    <a:pt x="115958" y="2551999"/>
                  </a:lnTo>
                  <a:lnTo>
                    <a:pt x="148528" y="2584569"/>
                  </a:lnTo>
                  <a:lnTo>
                    <a:pt x="184274" y="2613686"/>
                  </a:lnTo>
                  <a:lnTo>
                    <a:pt x="222923" y="2639077"/>
                  </a:lnTo>
                  <a:lnTo>
                    <a:pt x="264200" y="2660467"/>
                  </a:lnTo>
                  <a:lnTo>
                    <a:pt x="307831" y="2677582"/>
                  </a:lnTo>
                  <a:lnTo>
                    <a:pt x="353541" y="2690146"/>
                  </a:lnTo>
                  <a:lnTo>
                    <a:pt x="401056" y="2697886"/>
                  </a:lnTo>
                  <a:lnTo>
                    <a:pt x="450100" y="2700528"/>
                  </a:lnTo>
                  <a:lnTo>
                    <a:pt x="3192272" y="2700528"/>
                  </a:lnTo>
                  <a:lnTo>
                    <a:pt x="3241307" y="2697886"/>
                  </a:lnTo>
                  <a:lnTo>
                    <a:pt x="3288815" y="2690146"/>
                  </a:lnTo>
                  <a:lnTo>
                    <a:pt x="3334520" y="2677582"/>
                  </a:lnTo>
                  <a:lnTo>
                    <a:pt x="3378147" y="2660467"/>
                  </a:lnTo>
                  <a:lnTo>
                    <a:pt x="3419423" y="2639077"/>
                  </a:lnTo>
                  <a:lnTo>
                    <a:pt x="3458071" y="2613686"/>
                  </a:lnTo>
                  <a:lnTo>
                    <a:pt x="3493818" y="2584569"/>
                  </a:lnTo>
                  <a:lnTo>
                    <a:pt x="3526389" y="2551999"/>
                  </a:lnTo>
                  <a:lnTo>
                    <a:pt x="3555508" y="2516253"/>
                  </a:lnTo>
                  <a:lnTo>
                    <a:pt x="3580901" y="2477604"/>
                  </a:lnTo>
                  <a:lnTo>
                    <a:pt x="3602293" y="2436327"/>
                  </a:lnTo>
                  <a:lnTo>
                    <a:pt x="3619410" y="2392696"/>
                  </a:lnTo>
                  <a:lnTo>
                    <a:pt x="3631977" y="2346986"/>
                  </a:lnTo>
                  <a:lnTo>
                    <a:pt x="3639718" y="2299471"/>
                  </a:lnTo>
                  <a:lnTo>
                    <a:pt x="3642360" y="2250427"/>
                  </a:lnTo>
                  <a:lnTo>
                    <a:pt x="3642360" y="450088"/>
                  </a:lnTo>
                  <a:lnTo>
                    <a:pt x="3639718" y="401052"/>
                  </a:lnTo>
                  <a:lnTo>
                    <a:pt x="3631977" y="353544"/>
                  </a:lnTo>
                  <a:lnTo>
                    <a:pt x="3619410" y="307839"/>
                  </a:lnTo>
                  <a:lnTo>
                    <a:pt x="3602293" y="264212"/>
                  </a:lnTo>
                  <a:lnTo>
                    <a:pt x="3580901" y="222936"/>
                  </a:lnTo>
                  <a:lnTo>
                    <a:pt x="3555508" y="184288"/>
                  </a:lnTo>
                  <a:lnTo>
                    <a:pt x="3526389" y="148541"/>
                  </a:lnTo>
                  <a:lnTo>
                    <a:pt x="3493818" y="115970"/>
                  </a:lnTo>
                  <a:lnTo>
                    <a:pt x="3458071" y="86851"/>
                  </a:lnTo>
                  <a:lnTo>
                    <a:pt x="3419423" y="61458"/>
                  </a:lnTo>
                  <a:lnTo>
                    <a:pt x="3378147" y="40066"/>
                  </a:lnTo>
                  <a:lnTo>
                    <a:pt x="3334520" y="22949"/>
                  </a:lnTo>
                  <a:lnTo>
                    <a:pt x="3288815" y="10382"/>
                  </a:lnTo>
                  <a:lnTo>
                    <a:pt x="3241307" y="2641"/>
                  </a:lnTo>
                  <a:lnTo>
                    <a:pt x="3192272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15873" y="1962149"/>
              <a:ext cx="3642360" cy="2700655"/>
            </a:xfrm>
            <a:custGeom>
              <a:avLst/>
              <a:gdLst/>
              <a:ahLst/>
              <a:cxnLst/>
              <a:rect l="l" t="t" r="r" b="b"/>
              <a:pathLst>
                <a:path w="3642360" h="2700654">
                  <a:moveTo>
                    <a:pt x="0" y="450088"/>
                  </a:moveTo>
                  <a:lnTo>
                    <a:pt x="2641" y="401052"/>
                  </a:lnTo>
                  <a:lnTo>
                    <a:pt x="10381" y="353544"/>
                  </a:lnTo>
                  <a:lnTo>
                    <a:pt x="22945" y="307839"/>
                  </a:lnTo>
                  <a:lnTo>
                    <a:pt x="40060" y="264212"/>
                  </a:lnTo>
                  <a:lnTo>
                    <a:pt x="61450" y="222936"/>
                  </a:lnTo>
                  <a:lnTo>
                    <a:pt x="86841" y="184288"/>
                  </a:lnTo>
                  <a:lnTo>
                    <a:pt x="115958" y="148541"/>
                  </a:lnTo>
                  <a:lnTo>
                    <a:pt x="148528" y="115970"/>
                  </a:lnTo>
                  <a:lnTo>
                    <a:pt x="184274" y="86851"/>
                  </a:lnTo>
                  <a:lnTo>
                    <a:pt x="222923" y="61458"/>
                  </a:lnTo>
                  <a:lnTo>
                    <a:pt x="264200" y="40066"/>
                  </a:lnTo>
                  <a:lnTo>
                    <a:pt x="307831" y="22949"/>
                  </a:lnTo>
                  <a:lnTo>
                    <a:pt x="353541" y="10382"/>
                  </a:lnTo>
                  <a:lnTo>
                    <a:pt x="401056" y="2641"/>
                  </a:lnTo>
                  <a:lnTo>
                    <a:pt x="450100" y="0"/>
                  </a:lnTo>
                  <a:lnTo>
                    <a:pt x="3192272" y="0"/>
                  </a:lnTo>
                  <a:lnTo>
                    <a:pt x="3241307" y="2641"/>
                  </a:lnTo>
                  <a:lnTo>
                    <a:pt x="3288815" y="10382"/>
                  </a:lnTo>
                  <a:lnTo>
                    <a:pt x="3334520" y="22949"/>
                  </a:lnTo>
                  <a:lnTo>
                    <a:pt x="3378147" y="40066"/>
                  </a:lnTo>
                  <a:lnTo>
                    <a:pt x="3419423" y="61458"/>
                  </a:lnTo>
                  <a:lnTo>
                    <a:pt x="3458071" y="86851"/>
                  </a:lnTo>
                  <a:lnTo>
                    <a:pt x="3493818" y="115970"/>
                  </a:lnTo>
                  <a:lnTo>
                    <a:pt x="3526389" y="148541"/>
                  </a:lnTo>
                  <a:lnTo>
                    <a:pt x="3555508" y="184288"/>
                  </a:lnTo>
                  <a:lnTo>
                    <a:pt x="3580901" y="222936"/>
                  </a:lnTo>
                  <a:lnTo>
                    <a:pt x="3602293" y="264212"/>
                  </a:lnTo>
                  <a:lnTo>
                    <a:pt x="3619410" y="307839"/>
                  </a:lnTo>
                  <a:lnTo>
                    <a:pt x="3631977" y="353544"/>
                  </a:lnTo>
                  <a:lnTo>
                    <a:pt x="3639718" y="401052"/>
                  </a:lnTo>
                  <a:lnTo>
                    <a:pt x="3642360" y="450088"/>
                  </a:lnTo>
                  <a:lnTo>
                    <a:pt x="3642360" y="2250427"/>
                  </a:lnTo>
                  <a:lnTo>
                    <a:pt x="3639718" y="2299471"/>
                  </a:lnTo>
                  <a:lnTo>
                    <a:pt x="3631977" y="2346986"/>
                  </a:lnTo>
                  <a:lnTo>
                    <a:pt x="3619410" y="2392696"/>
                  </a:lnTo>
                  <a:lnTo>
                    <a:pt x="3602293" y="2436327"/>
                  </a:lnTo>
                  <a:lnTo>
                    <a:pt x="3580901" y="2477604"/>
                  </a:lnTo>
                  <a:lnTo>
                    <a:pt x="3555508" y="2516253"/>
                  </a:lnTo>
                  <a:lnTo>
                    <a:pt x="3526389" y="2551999"/>
                  </a:lnTo>
                  <a:lnTo>
                    <a:pt x="3493818" y="2584569"/>
                  </a:lnTo>
                  <a:lnTo>
                    <a:pt x="3458071" y="2613686"/>
                  </a:lnTo>
                  <a:lnTo>
                    <a:pt x="3419423" y="2639077"/>
                  </a:lnTo>
                  <a:lnTo>
                    <a:pt x="3378147" y="2660467"/>
                  </a:lnTo>
                  <a:lnTo>
                    <a:pt x="3334520" y="2677582"/>
                  </a:lnTo>
                  <a:lnTo>
                    <a:pt x="3288815" y="2690146"/>
                  </a:lnTo>
                  <a:lnTo>
                    <a:pt x="3241307" y="2697886"/>
                  </a:lnTo>
                  <a:lnTo>
                    <a:pt x="3192272" y="2700528"/>
                  </a:lnTo>
                  <a:lnTo>
                    <a:pt x="450100" y="2700528"/>
                  </a:lnTo>
                  <a:lnTo>
                    <a:pt x="401056" y="2697886"/>
                  </a:lnTo>
                  <a:lnTo>
                    <a:pt x="353541" y="2690146"/>
                  </a:lnTo>
                  <a:lnTo>
                    <a:pt x="307831" y="2677582"/>
                  </a:lnTo>
                  <a:lnTo>
                    <a:pt x="264200" y="2660467"/>
                  </a:lnTo>
                  <a:lnTo>
                    <a:pt x="222923" y="2639077"/>
                  </a:lnTo>
                  <a:lnTo>
                    <a:pt x="184274" y="2613686"/>
                  </a:lnTo>
                  <a:lnTo>
                    <a:pt x="148528" y="2584569"/>
                  </a:lnTo>
                  <a:lnTo>
                    <a:pt x="115958" y="2551999"/>
                  </a:lnTo>
                  <a:lnTo>
                    <a:pt x="86841" y="2516253"/>
                  </a:lnTo>
                  <a:lnTo>
                    <a:pt x="61450" y="2477604"/>
                  </a:lnTo>
                  <a:lnTo>
                    <a:pt x="40060" y="2436327"/>
                  </a:lnTo>
                  <a:lnTo>
                    <a:pt x="22945" y="2392696"/>
                  </a:lnTo>
                  <a:lnTo>
                    <a:pt x="10381" y="2346986"/>
                  </a:lnTo>
                  <a:lnTo>
                    <a:pt x="2641" y="2299471"/>
                  </a:lnTo>
                  <a:lnTo>
                    <a:pt x="0" y="2250427"/>
                  </a:lnTo>
                  <a:lnTo>
                    <a:pt x="0" y="45008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5706" y="1908028"/>
              <a:ext cx="3779563" cy="281333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761738" y="1962149"/>
              <a:ext cx="3667125" cy="2700655"/>
            </a:xfrm>
            <a:custGeom>
              <a:avLst/>
              <a:gdLst/>
              <a:ahLst/>
              <a:cxnLst/>
              <a:rect l="l" t="t" r="r" b="b"/>
              <a:pathLst>
                <a:path w="3667125" h="2700654">
                  <a:moveTo>
                    <a:pt x="3216656" y="0"/>
                  </a:moveTo>
                  <a:lnTo>
                    <a:pt x="450088" y="0"/>
                  </a:lnTo>
                  <a:lnTo>
                    <a:pt x="401052" y="2641"/>
                  </a:lnTo>
                  <a:lnTo>
                    <a:pt x="353544" y="10382"/>
                  </a:lnTo>
                  <a:lnTo>
                    <a:pt x="307839" y="22949"/>
                  </a:lnTo>
                  <a:lnTo>
                    <a:pt x="264212" y="40066"/>
                  </a:lnTo>
                  <a:lnTo>
                    <a:pt x="222936" y="61458"/>
                  </a:lnTo>
                  <a:lnTo>
                    <a:pt x="184288" y="86851"/>
                  </a:lnTo>
                  <a:lnTo>
                    <a:pt x="148541" y="115970"/>
                  </a:lnTo>
                  <a:lnTo>
                    <a:pt x="115970" y="148541"/>
                  </a:lnTo>
                  <a:lnTo>
                    <a:pt x="86851" y="184288"/>
                  </a:lnTo>
                  <a:lnTo>
                    <a:pt x="61458" y="222936"/>
                  </a:lnTo>
                  <a:lnTo>
                    <a:pt x="40066" y="264212"/>
                  </a:lnTo>
                  <a:lnTo>
                    <a:pt x="22949" y="307839"/>
                  </a:lnTo>
                  <a:lnTo>
                    <a:pt x="10382" y="353544"/>
                  </a:lnTo>
                  <a:lnTo>
                    <a:pt x="2641" y="401052"/>
                  </a:lnTo>
                  <a:lnTo>
                    <a:pt x="0" y="450088"/>
                  </a:lnTo>
                  <a:lnTo>
                    <a:pt x="0" y="2250427"/>
                  </a:lnTo>
                  <a:lnTo>
                    <a:pt x="2641" y="2299471"/>
                  </a:lnTo>
                  <a:lnTo>
                    <a:pt x="10382" y="2346986"/>
                  </a:lnTo>
                  <a:lnTo>
                    <a:pt x="22949" y="2392696"/>
                  </a:lnTo>
                  <a:lnTo>
                    <a:pt x="40066" y="2436327"/>
                  </a:lnTo>
                  <a:lnTo>
                    <a:pt x="61458" y="2477604"/>
                  </a:lnTo>
                  <a:lnTo>
                    <a:pt x="86851" y="2516253"/>
                  </a:lnTo>
                  <a:lnTo>
                    <a:pt x="115970" y="2551999"/>
                  </a:lnTo>
                  <a:lnTo>
                    <a:pt x="148541" y="2584569"/>
                  </a:lnTo>
                  <a:lnTo>
                    <a:pt x="184288" y="2613686"/>
                  </a:lnTo>
                  <a:lnTo>
                    <a:pt x="222936" y="2639077"/>
                  </a:lnTo>
                  <a:lnTo>
                    <a:pt x="264212" y="2660467"/>
                  </a:lnTo>
                  <a:lnTo>
                    <a:pt x="307839" y="2677582"/>
                  </a:lnTo>
                  <a:lnTo>
                    <a:pt x="353544" y="2690146"/>
                  </a:lnTo>
                  <a:lnTo>
                    <a:pt x="401052" y="2697886"/>
                  </a:lnTo>
                  <a:lnTo>
                    <a:pt x="450088" y="2700528"/>
                  </a:lnTo>
                  <a:lnTo>
                    <a:pt x="3216656" y="2700528"/>
                  </a:lnTo>
                  <a:lnTo>
                    <a:pt x="3265691" y="2697886"/>
                  </a:lnTo>
                  <a:lnTo>
                    <a:pt x="3313199" y="2690146"/>
                  </a:lnTo>
                  <a:lnTo>
                    <a:pt x="3358904" y="2677582"/>
                  </a:lnTo>
                  <a:lnTo>
                    <a:pt x="3402531" y="2660467"/>
                  </a:lnTo>
                  <a:lnTo>
                    <a:pt x="3443807" y="2639077"/>
                  </a:lnTo>
                  <a:lnTo>
                    <a:pt x="3482455" y="2613686"/>
                  </a:lnTo>
                  <a:lnTo>
                    <a:pt x="3518202" y="2584569"/>
                  </a:lnTo>
                  <a:lnTo>
                    <a:pt x="3550773" y="2551999"/>
                  </a:lnTo>
                  <a:lnTo>
                    <a:pt x="3579892" y="2516253"/>
                  </a:lnTo>
                  <a:lnTo>
                    <a:pt x="3605285" y="2477604"/>
                  </a:lnTo>
                  <a:lnTo>
                    <a:pt x="3626677" y="2436327"/>
                  </a:lnTo>
                  <a:lnTo>
                    <a:pt x="3643794" y="2392696"/>
                  </a:lnTo>
                  <a:lnTo>
                    <a:pt x="3656361" y="2346986"/>
                  </a:lnTo>
                  <a:lnTo>
                    <a:pt x="3664102" y="2299471"/>
                  </a:lnTo>
                  <a:lnTo>
                    <a:pt x="3666743" y="2250427"/>
                  </a:lnTo>
                  <a:lnTo>
                    <a:pt x="3666743" y="450088"/>
                  </a:lnTo>
                  <a:lnTo>
                    <a:pt x="3664102" y="401052"/>
                  </a:lnTo>
                  <a:lnTo>
                    <a:pt x="3656361" y="353544"/>
                  </a:lnTo>
                  <a:lnTo>
                    <a:pt x="3643794" y="307839"/>
                  </a:lnTo>
                  <a:lnTo>
                    <a:pt x="3626677" y="264212"/>
                  </a:lnTo>
                  <a:lnTo>
                    <a:pt x="3605285" y="222936"/>
                  </a:lnTo>
                  <a:lnTo>
                    <a:pt x="3579892" y="184288"/>
                  </a:lnTo>
                  <a:lnTo>
                    <a:pt x="3550773" y="148541"/>
                  </a:lnTo>
                  <a:lnTo>
                    <a:pt x="3518202" y="115970"/>
                  </a:lnTo>
                  <a:lnTo>
                    <a:pt x="3482455" y="86851"/>
                  </a:lnTo>
                  <a:lnTo>
                    <a:pt x="3443807" y="61458"/>
                  </a:lnTo>
                  <a:lnTo>
                    <a:pt x="3402531" y="40066"/>
                  </a:lnTo>
                  <a:lnTo>
                    <a:pt x="3358904" y="22949"/>
                  </a:lnTo>
                  <a:lnTo>
                    <a:pt x="3313199" y="10382"/>
                  </a:lnTo>
                  <a:lnTo>
                    <a:pt x="3265691" y="2641"/>
                  </a:lnTo>
                  <a:lnTo>
                    <a:pt x="3216656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761738" y="1962149"/>
              <a:ext cx="3667125" cy="2700655"/>
            </a:xfrm>
            <a:custGeom>
              <a:avLst/>
              <a:gdLst/>
              <a:ahLst/>
              <a:cxnLst/>
              <a:rect l="l" t="t" r="r" b="b"/>
              <a:pathLst>
                <a:path w="3667125" h="2700654">
                  <a:moveTo>
                    <a:pt x="0" y="450088"/>
                  </a:moveTo>
                  <a:lnTo>
                    <a:pt x="2641" y="401052"/>
                  </a:lnTo>
                  <a:lnTo>
                    <a:pt x="10382" y="353544"/>
                  </a:lnTo>
                  <a:lnTo>
                    <a:pt x="22949" y="307839"/>
                  </a:lnTo>
                  <a:lnTo>
                    <a:pt x="40066" y="264212"/>
                  </a:lnTo>
                  <a:lnTo>
                    <a:pt x="61458" y="222936"/>
                  </a:lnTo>
                  <a:lnTo>
                    <a:pt x="86851" y="184288"/>
                  </a:lnTo>
                  <a:lnTo>
                    <a:pt x="115970" y="148541"/>
                  </a:lnTo>
                  <a:lnTo>
                    <a:pt x="148541" y="115970"/>
                  </a:lnTo>
                  <a:lnTo>
                    <a:pt x="184288" y="86851"/>
                  </a:lnTo>
                  <a:lnTo>
                    <a:pt x="222936" y="61458"/>
                  </a:lnTo>
                  <a:lnTo>
                    <a:pt x="264212" y="40066"/>
                  </a:lnTo>
                  <a:lnTo>
                    <a:pt x="307839" y="22949"/>
                  </a:lnTo>
                  <a:lnTo>
                    <a:pt x="353544" y="10382"/>
                  </a:lnTo>
                  <a:lnTo>
                    <a:pt x="401052" y="2641"/>
                  </a:lnTo>
                  <a:lnTo>
                    <a:pt x="450088" y="0"/>
                  </a:lnTo>
                  <a:lnTo>
                    <a:pt x="3216656" y="0"/>
                  </a:lnTo>
                  <a:lnTo>
                    <a:pt x="3265691" y="2641"/>
                  </a:lnTo>
                  <a:lnTo>
                    <a:pt x="3313199" y="10382"/>
                  </a:lnTo>
                  <a:lnTo>
                    <a:pt x="3358904" y="22949"/>
                  </a:lnTo>
                  <a:lnTo>
                    <a:pt x="3402531" y="40066"/>
                  </a:lnTo>
                  <a:lnTo>
                    <a:pt x="3443807" y="61458"/>
                  </a:lnTo>
                  <a:lnTo>
                    <a:pt x="3482455" y="86851"/>
                  </a:lnTo>
                  <a:lnTo>
                    <a:pt x="3518202" y="115970"/>
                  </a:lnTo>
                  <a:lnTo>
                    <a:pt x="3550773" y="148541"/>
                  </a:lnTo>
                  <a:lnTo>
                    <a:pt x="3579892" y="184288"/>
                  </a:lnTo>
                  <a:lnTo>
                    <a:pt x="3605285" y="222936"/>
                  </a:lnTo>
                  <a:lnTo>
                    <a:pt x="3626677" y="264212"/>
                  </a:lnTo>
                  <a:lnTo>
                    <a:pt x="3643794" y="307839"/>
                  </a:lnTo>
                  <a:lnTo>
                    <a:pt x="3656361" y="353544"/>
                  </a:lnTo>
                  <a:lnTo>
                    <a:pt x="3664102" y="401052"/>
                  </a:lnTo>
                  <a:lnTo>
                    <a:pt x="3666743" y="450088"/>
                  </a:lnTo>
                  <a:lnTo>
                    <a:pt x="3666743" y="2250427"/>
                  </a:lnTo>
                  <a:lnTo>
                    <a:pt x="3664102" y="2299471"/>
                  </a:lnTo>
                  <a:lnTo>
                    <a:pt x="3656361" y="2346986"/>
                  </a:lnTo>
                  <a:lnTo>
                    <a:pt x="3643794" y="2392696"/>
                  </a:lnTo>
                  <a:lnTo>
                    <a:pt x="3626677" y="2436327"/>
                  </a:lnTo>
                  <a:lnTo>
                    <a:pt x="3605285" y="2477604"/>
                  </a:lnTo>
                  <a:lnTo>
                    <a:pt x="3579892" y="2516253"/>
                  </a:lnTo>
                  <a:lnTo>
                    <a:pt x="3550773" y="2551999"/>
                  </a:lnTo>
                  <a:lnTo>
                    <a:pt x="3518202" y="2584569"/>
                  </a:lnTo>
                  <a:lnTo>
                    <a:pt x="3482455" y="2613686"/>
                  </a:lnTo>
                  <a:lnTo>
                    <a:pt x="3443807" y="2639077"/>
                  </a:lnTo>
                  <a:lnTo>
                    <a:pt x="3402531" y="2660467"/>
                  </a:lnTo>
                  <a:lnTo>
                    <a:pt x="3358904" y="2677582"/>
                  </a:lnTo>
                  <a:lnTo>
                    <a:pt x="3313199" y="2690146"/>
                  </a:lnTo>
                  <a:lnTo>
                    <a:pt x="3265691" y="2697886"/>
                  </a:lnTo>
                  <a:lnTo>
                    <a:pt x="3216656" y="2700528"/>
                  </a:lnTo>
                  <a:lnTo>
                    <a:pt x="450088" y="2700528"/>
                  </a:lnTo>
                  <a:lnTo>
                    <a:pt x="401052" y="2697886"/>
                  </a:lnTo>
                  <a:lnTo>
                    <a:pt x="353544" y="2690146"/>
                  </a:lnTo>
                  <a:lnTo>
                    <a:pt x="307839" y="2677582"/>
                  </a:lnTo>
                  <a:lnTo>
                    <a:pt x="264212" y="2660467"/>
                  </a:lnTo>
                  <a:lnTo>
                    <a:pt x="222936" y="2639077"/>
                  </a:lnTo>
                  <a:lnTo>
                    <a:pt x="184288" y="2613686"/>
                  </a:lnTo>
                  <a:lnTo>
                    <a:pt x="148541" y="2584569"/>
                  </a:lnTo>
                  <a:lnTo>
                    <a:pt x="115970" y="2551999"/>
                  </a:lnTo>
                  <a:lnTo>
                    <a:pt x="86851" y="2516253"/>
                  </a:lnTo>
                  <a:lnTo>
                    <a:pt x="61458" y="2477604"/>
                  </a:lnTo>
                  <a:lnTo>
                    <a:pt x="40066" y="2436327"/>
                  </a:lnTo>
                  <a:lnTo>
                    <a:pt x="22949" y="2392696"/>
                  </a:lnTo>
                  <a:lnTo>
                    <a:pt x="10382" y="2346986"/>
                  </a:lnTo>
                  <a:lnTo>
                    <a:pt x="2641" y="2299471"/>
                  </a:lnTo>
                  <a:lnTo>
                    <a:pt x="0" y="2250427"/>
                  </a:lnTo>
                  <a:lnTo>
                    <a:pt x="0" y="45008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30">
                <a:solidFill>
                  <a:srgbClr val="379C73"/>
                </a:solidFill>
              </a:rPr>
              <a:t>GDPR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ouderenzorg</a:t>
            </a:r>
            <a:endParaRPr sz="2700"/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027929" y="2089530"/>
            <a:ext cx="2869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7034" marR="30480" indent="-36957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Verwerking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gevoelige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gegevens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volksgezondheidssector</a:t>
            </a:r>
            <a:r>
              <a:rPr dirty="0" baseline="24305" sz="1200" spc="-1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baseline="24305"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81355" y="4777232"/>
            <a:ext cx="5259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Overweging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53: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Verwerking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gezondheids-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sector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Overweging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54: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Verwerking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volksgezondheidssector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33172" y="4759452"/>
            <a:ext cx="4795520" cy="8890"/>
          </a:xfrm>
          <a:custGeom>
            <a:avLst/>
            <a:gdLst/>
            <a:ahLst/>
            <a:cxnLst/>
            <a:rect l="l" t="t" r="r" b="b"/>
            <a:pathLst>
              <a:path w="4795520" h="8889">
                <a:moveTo>
                  <a:pt x="0" y="0"/>
                </a:moveTo>
                <a:lnTo>
                  <a:pt x="4795266" y="8839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39749" y="2060829"/>
            <a:ext cx="3263900" cy="2630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23850" marR="3175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Verwerking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gevoelige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gegevens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gezondheids-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sociale sector</a:t>
            </a:r>
            <a:r>
              <a:rPr dirty="0" baseline="24305" sz="1200" spc="-1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 algn="ctr" marL="133350" indent="-133350">
              <a:lnSpc>
                <a:spcPct val="100000"/>
              </a:lnSpc>
              <a:spcBef>
                <a:spcPts val="345"/>
              </a:spcBef>
              <a:buFont typeface="Courier New"/>
              <a:buChar char="o"/>
              <a:tabLst>
                <a:tab pos="133350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Speciale</a:t>
            </a:r>
            <a:r>
              <a:rPr dirty="0" sz="90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categorieën</a:t>
            </a:r>
            <a:r>
              <a:rPr dirty="0" sz="9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90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persoonlijke</a:t>
            </a:r>
            <a:r>
              <a:rPr dirty="0" sz="9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gegevens,</a:t>
            </a:r>
            <a:r>
              <a:rPr dirty="0" sz="9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endParaRPr sz="900">
              <a:latin typeface="Arial"/>
              <a:cs typeface="Arial"/>
            </a:endParaRPr>
          </a:p>
          <a:p>
            <a:pPr algn="ctr" marR="26034">
              <a:lnSpc>
                <a:spcPct val="100000"/>
              </a:lnSpc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gezondheidsinformatie,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vereisen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verhoogde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waarborgen.</a:t>
            </a:r>
            <a:endParaRPr sz="900">
              <a:latin typeface="Arial"/>
              <a:cs typeface="Arial"/>
            </a:endParaRPr>
          </a:p>
          <a:p>
            <a:pPr algn="just" marL="170815" marR="31115" indent="-133350">
              <a:lnSpc>
                <a:spcPct val="100000"/>
              </a:lnSpc>
              <a:spcBef>
                <a:spcPts val="605"/>
              </a:spcBef>
              <a:buFont typeface="Courier New"/>
              <a:buChar char="o"/>
              <a:tabLst>
                <a:tab pos="1720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verwerking</a:t>
            </a:r>
            <a:r>
              <a:rPr dirty="0" sz="9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9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gezondheidsgegevens</a:t>
            </a:r>
            <a:r>
              <a:rPr dirty="0" sz="9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moet</a:t>
            </a:r>
            <a:r>
              <a:rPr dirty="0" sz="9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individuele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maatschappelijke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belangen</a:t>
            </a:r>
            <a:r>
              <a:rPr dirty="0" sz="9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dienen,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vooral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9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beheer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9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gezondheidsdiensten</a:t>
            </a:r>
            <a:r>
              <a:rPr dirty="0" sz="9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9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9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mogelijk</a:t>
            </a:r>
            <a:r>
              <a:rPr dirty="0" sz="9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maken</a:t>
            </a:r>
            <a:r>
              <a:rPr dirty="0" sz="9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onderzoek.</a:t>
            </a:r>
            <a:endParaRPr sz="900">
              <a:latin typeface="Arial"/>
              <a:cs typeface="Arial"/>
            </a:endParaRPr>
          </a:p>
          <a:p>
            <a:pPr algn="just" marL="170815" marR="31115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720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verordening</a:t>
            </a:r>
            <a:r>
              <a:rPr dirty="0" sz="9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9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bedoeld</a:t>
            </a:r>
            <a:r>
              <a:rPr dirty="0" sz="9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9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consistente</a:t>
            </a:r>
            <a:r>
              <a:rPr dirty="0" sz="9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regels</a:t>
            </a:r>
            <a:r>
              <a:rPr dirty="0" sz="9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9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te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stellen</a:t>
            </a:r>
            <a:r>
              <a:rPr dirty="0" sz="9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9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9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omgaan</a:t>
            </a:r>
            <a:r>
              <a:rPr dirty="0" sz="9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9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gezondheidsgegevens,</a:t>
            </a:r>
            <a:r>
              <a:rPr dirty="0" sz="9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terwijl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beroepsgeheim</a:t>
            </a:r>
            <a:r>
              <a:rPr dirty="0" sz="9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wordt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gehandhaafd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grondrechten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worden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gewaarborgd.</a:t>
            </a:r>
            <a:endParaRPr sz="900">
              <a:latin typeface="Arial"/>
              <a:cs typeface="Arial"/>
            </a:endParaRPr>
          </a:p>
          <a:p>
            <a:pPr algn="just" marL="170815" marR="30480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720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lidstaten</a:t>
            </a:r>
            <a:r>
              <a:rPr dirty="0" sz="9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mogen</a:t>
            </a:r>
            <a:r>
              <a:rPr dirty="0" sz="9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aanvullende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voorwaarden</a:t>
            </a:r>
            <a:r>
              <a:rPr dirty="0" sz="9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stellen,</a:t>
            </a:r>
            <a:r>
              <a:rPr dirty="0" sz="9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maar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9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mogen</a:t>
            </a:r>
            <a:r>
              <a:rPr dirty="0" sz="9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gegevensstroom</a:t>
            </a:r>
            <a:r>
              <a:rPr dirty="0" sz="900" spc="4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binnen</a:t>
            </a:r>
            <a:r>
              <a:rPr dirty="0" sz="9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4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9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niet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belemmeren.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49325" y="1235709"/>
            <a:ext cx="784796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beschrijft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zelfs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regels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belang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omgang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algemeen.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035677" y="2653664"/>
            <a:ext cx="3056890" cy="78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45415" marR="508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Speciale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categorieën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persoonsgegevens</a:t>
            </a:r>
            <a:r>
              <a:rPr dirty="0" sz="9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zonder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toestemming</a:t>
            </a:r>
            <a:r>
              <a:rPr dirty="0" sz="900" spc="2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worden</a:t>
            </a:r>
            <a:r>
              <a:rPr dirty="0" sz="900" spc="2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verwerkt</a:t>
            </a:r>
            <a:r>
              <a:rPr dirty="0" sz="900" spc="2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900" spc="2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redenen</a:t>
            </a:r>
            <a:r>
              <a:rPr dirty="0" sz="900" spc="2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volksgezondheid.</a:t>
            </a:r>
            <a:endParaRPr sz="900">
              <a:latin typeface="Arial"/>
              <a:cs typeface="Arial"/>
            </a:endParaRPr>
          </a:p>
          <a:p>
            <a:pPr algn="just" marL="145415" marR="5715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Strenge</a:t>
            </a:r>
            <a:r>
              <a:rPr dirty="0" sz="900" spc="4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maatregelen</a:t>
            </a:r>
            <a:r>
              <a:rPr dirty="0" sz="9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9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nodig</a:t>
            </a:r>
            <a:r>
              <a:rPr dirty="0" sz="9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900" spc="4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rechten</a:t>
            </a:r>
            <a:r>
              <a:rPr dirty="0" sz="9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vrijheden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individuen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beschermen.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035677" y="3492246"/>
            <a:ext cx="305625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45415" marR="508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685" algn="l"/>
                <a:tab pos="1553210" algn="l"/>
                <a:tab pos="2378075" algn="l"/>
              </a:tabLst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Volksgezondheid'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omvat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verschillende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gezondheidsgerelateerde</a:t>
            </a:r>
            <a:r>
              <a:rPr dirty="0" sz="9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elementen</a:t>
            </a:r>
            <a:r>
              <a:rPr dirty="0" sz="9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9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gedefinieerd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Verordening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(EG)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nr.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1338/2008.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035677" y="3980179"/>
            <a:ext cx="30575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45415" marR="508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verwerken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900" spc="2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gezondheidsgegevens</a:t>
            </a:r>
            <a:r>
              <a:rPr dirty="0" sz="900" spc="22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900" spc="2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het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algemeen</a:t>
            </a:r>
            <a:r>
              <a:rPr dirty="0" sz="9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belang</a:t>
            </a:r>
            <a:r>
              <a:rPr dirty="0" sz="9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mag</a:t>
            </a:r>
            <a:r>
              <a:rPr dirty="0" sz="9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derden</a:t>
            </a:r>
            <a:r>
              <a:rPr dirty="0" sz="9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niet</a:t>
            </a:r>
            <a:r>
              <a:rPr dirty="0" sz="9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toestaan</a:t>
            </a:r>
            <a:r>
              <a:rPr dirty="0" sz="9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9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gegevens</a:t>
            </a:r>
            <a:r>
              <a:rPr dirty="0" sz="9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gebruiken</a:t>
            </a:r>
            <a:r>
              <a:rPr dirty="0" sz="9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9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ongerelateerde</a:t>
            </a:r>
            <a:r>
              <a:rPr dirty="0" sz="9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doeleinden,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werkgevers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verzekeringsmaatschappijen.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>
                <a:solidFill>
                  <a:srgbClr val="379C73"/>
                </a:solidFill>
              </a:rPr>
              <a:t>GDPR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ouderenzorg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01218" y="1633220"/>
            <a:ext cx="818769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016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voldoen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voorschriften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voorschriften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EU,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ben</a:t>
            </a:r>
            <a:r>
              <a:rPr dirty="0" sz="1800" spc="1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je</a:t>
            </a:r>
            <a:r>
              <a:rPr dirty="0" sz="18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verplicht</a:t>
            </a:r>
            <a:r>
              <a:rPr dirty="0" sz="18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800" spc="1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800" spc="1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training</a:t>
            </a:r>
            <a:r>
              <a:rPr dirty="0" sz="18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over</a:t>
            </a:r>
            <a:r>
              <a:rPr dirty="0" sz="1800" spc="1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dit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onderwerp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volgen</a:t>
            </a:r>
            <a:r>
              <a:rPr dirty="0" sz="1800" spc="-10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just" marL="12700" marR="1206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Bovendien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elke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iets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regels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hebben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algemene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aanvullen.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geen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training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gevolgd,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neem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contact</a:t>
            </a:r>
            <a:r>
              <a:rPr dirty="0" sz="18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</a:t>
            </a:r>
            <a:r>
              <a:rPr dirty="0" sz="1800" spc="2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met</a:t>
            </a:r>
            <a:r>
              <a:rPr dirty="0" sz="1800" spc="2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25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DPO</a:t>
            </a:r>
            <a:r>
              <a:rPr dirty="0" sz="1800" spc="2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uw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werkplek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zal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informeren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procedures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bijzonderheden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betrekking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organisatie.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4098" y="1701901"/>
            <a:ext cx="7822565" cy="87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9400" marR="5080" indent="-266700">
              <a:lnSpc>
                <a:spcPct val="140100"/>
              </a:lnSpc>
              <a:spcBef>
                <a:spcPts val="9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Persoonlijke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gegevens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zijn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alle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informatie</a:t>
            </a:r>
            <a:r>
              <a:rPr dirty="0" sz="20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betrekking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hebben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op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geïdentificeerde</a:t>
            </a:r>
            <a:r>
              <a:rPr dirty="0" sz="20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of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identificeerbare</a:t>
            </a:r>
            <a:r>
              <a:rPr dirty="0" sz="2000" spc="-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levende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persoon.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0202" y="3329635"/>
            <a:ext cx="819404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Verschillende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stukjes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informatie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samen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kunnen</a:t>
            </a:r>
            <a:r>
              <a:rPr dirty="0" sz="18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leiden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tot de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identificatie 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bepaalde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persoon,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vormen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ook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E3E3E"/>
                </a:solidFill>
                <a:latin typeface="Arial"/>
                <a:cs typeface="Arial"/>
              </a:rPr>
              <a:t>persoonsgegevens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.</a:t>
            </a:r>
            <a:r>
              <a:rPr dirty="0" baseline="25462" sz="1800" spc="-15">
                <a:solidFill>
                  <a:srgbClr val="3E3E3E"/>
                </a:solidFill>
                <a:latin typeface="Arial"/>
                <a:cs typeface="Arial"/>
              </a:rPr>
              <a:t>3</a:t>
            </a:r>
            <a:endParaRPr baseline="25462"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379C73"/>
                </a:solidFill>
              </a:rPr>
              <a:t>Wat</a:t>
            </a:r>
            <a:r>
              <a:rPr dirty="0" sz="2700" spc="-160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zijn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39966"/>
                </a:solidFill>
              </a:rPr>
              <a:t>persoonlijke</a:t>
            </a:r>
            <a:r>
              <a:rPr dirty="0" sz="2700" spc="-150">
                <a:solidFill>
                  <a:srgbClr val="339966"/>
                </a:solidFill>
              </a:rPr>
              <a:t> </a:t>
            </a:r>
            <a:r>
              <a:rPr dirty="0" sz="2700" spc="-380">
                <a:solidFill>
                  <a:srgbClr val="339966"/>
                </a:solidFill>
              </a:rPr>
              <a:t>gegevens</a:t>
            </a:r>
            <a:r>
              <a:rPr dirty="0" sz="2700" spc="-380">
                <a:solidFill>
                  <a:srgbClr val="379C73"/>
                </a:solidFill>
              </a:rPr>
              <a:t>?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257556" y="4806696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64566" y="4815332"/>
            <a:ext cx="29089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Europese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Commissie.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9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gegevens?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hulpmiddelen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gegevensbescherming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617717" y="2062544"/>
            <a:ext cx="229997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kwaliteit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zorg.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4896" y="2074164"/>
            <a:ext cx="2814828" cy="281482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60654" y="1479296"/>
            <a:ext cx="8181975" cy="17265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steeds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geïntegreerd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ouderenzorg,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29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hulpmiddelen</a:t>
            </a:r>
            <a:r>
              <a:rPr dirty="0" sz="1800" spc="29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talloze</a:t>
            </a:r>
            <a:r>
              <a:rPr dirty="0" sz="1800" spc="28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voordelen</a:t>
            </a:r>
            <a:r>
              <a:rPr dirty="0" sz="1800" spc="29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bij</a:t>
            </a:r>
            <a:r>
              <a:rPr dirty="0" sz="1800" spc="28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het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verbeteren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van de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efficiëntie,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communicatie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800">
              <a:latin typeface="Arial"/>
              <a:cs typeface="Arial"/>
            </a:endParaRPr>
          </a:p>
          <a:p>
            <a:pPr marL="12700" marR="3335654">
              <a:lnSpc>
                <a:spcPct val="100000"/>
              </a:lnSpc>
              <a:spcBef>
                <a:spcPts val="5"/>
              </a:spcBef>
              <a:tabLst>
                <a:tab pos="794385" algn="l"/>
                <a:tab pos="1309370" algn="l"/>
                <a:tab pos="1711960" algn="l"/>
                <a:tab pos="4142740" algn="l"/>
                <a:tab pos="463105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komt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echter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verantwoordelijkheid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60654" y="3180333"/>
            <a:ext cx="48482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941705" algn="l"/>
                <a:tab pos="1624330" algn="l"/>
                <a:tab pos="2792095" algn="l"/>
                <a:tab pos="4328795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zorgen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voor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robuuste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maatregelen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voor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gaat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0654" y="3455034"/>
            <a:ext cx="42500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05735" algn="l"/>
                <a:tab pos="3477260" algn="l"/>
                <a:tab pos="3920490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gegevensbescherming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vooral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ouderen.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563359" y="4898542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hulpmiddelen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gegevensbescherming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85494" y="2229104"/>
            <a:ext cx="6782434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volgen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voorbeelden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20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hulpmiddelen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vaak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ouderenzorg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worden</a:t>
            </a:r>
            <a:r>
              <a:rPr dirty="0" sz="20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gebruikt,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evenals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risico's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ervan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overweging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moet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nemen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ethisch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verantwoord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gebruiken.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hulpmiddelen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gegevensbescherming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4324" y="4141723"/>
            <a:ext cx="8045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gedeeld.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4324" y="1089152"/>
            <a:ext cx="8182609" cy="307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07640" marR="3128645" indent="75565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Digitale gezondheidsdossiers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  <a:spcBef>
                <a:spcPts val="50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patiëntendossiers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patiëntgegevens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efficiënt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vastleggen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raadplegen,</a:t>
            </a:r>
            <a:r>
              <a:rPr dirty="0" sz="16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waardoor</a:t>
            </a:r>
            <a:r>
              <a:rPr dirty="0" sz="1600" spc="45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ze</a:t>
            </a:r>
            <a:r>
              <a:rPr dirty="0" sz="1600" spc="4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minder</a:t>
            </a:r>
            <a:r>
              <a:rPr dirty="0" sz="1600" spc="4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tijd</a:t>
            </a:r>
            <a:r>
              <a:rPr dirty="0" sz="1600" spc="45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hoeven</a:t>
            </a:r>
            <a:r>
              <a:rPr dirty="0" sz="1600" spc="4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1600" spc="4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besteden</a:t>
            </a:r>
            <a:r>
              <a:rPr dirty="0" sz="1600" spc="4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aan</a:t>
            </a:r>
            <a:r>
              <a:rPr dirty="0" sz="1600" spc="45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papierwerk</a:t>
            </a:r>
            <a:r>
              <a:rPr dirty="0" sz="1600" spc="4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en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administratieve</a:t>
            </a:r>
            <a:r>
              <a:rPr dirty="0" sz="1600" spc="-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taken.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dossiers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geraadpleegd,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zorgverleners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patiëntengegevens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opvragen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is,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tijdige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geïnformeerde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besluitvorming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vergemakkelijkt.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dossiers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naadloze</a:t>
            </a:r>
            <a:r>
              <a:rPr dirty="0" sz="16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communicatie</a:t>
            </a:r>
            <a:r>
              <a:rPr dirty="0" sz="1600" spc="1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leden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zorgteams</a:t>
            </a:r>
            <a:r>
              <a:rPr dirty="0" sz="16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mogelijk,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6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6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beter</a:t>
            </a:r>
            <a:r>
              <a:rPr dirty="0" sz="16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gecoördineerd</a:t>
            </a:r>
            <a:r>
              <a:rPr dirty="0" sz="16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vitale</a:t>
            </a:r>
            <a:r>
              <a:rPr dirty="0" sz="16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16835" y="4248099"/>
            <a:ext cx="37788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Maar</a:t>
            </a:r>
            <a:r>
              <a:rPr dirty="0" sz="3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zijn er</a:t>
            </a:r>
            <a:r>
              <a:rPr dirty="0" sz="3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39966"/>
                </a:solidFill>
                <a:latin typeface="Arial"/>
                <a:cs typeface="Arial"/>
              </a:rPr>
              <a:t>risico's?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hulpmiddelen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gegevensbescherming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089152"/>
            <a:ext cx="8182609" cy="302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54300" marR="3181985" indent="75565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Digitale gezondheidsdossiers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2014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dossiers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vatbaar</a:t>
            </a:r>
            <a:r>
              <a:rPr dirty="0" sz="16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voor</a:t>
            </a:r>
            <a:r>
              <a:rPr dirty="0" sz="16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onbevoegde</a:t>
            </a:r>
            <a:r>
              <a:rPr dirty="0" sz="16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toegang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leiden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tot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inbreuken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patiënten.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Hackers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kwaadwillende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insiders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kunnen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kwetsbaarheden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misbruiken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krijgen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medische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leiden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identiteitsdiefstal,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fraude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privacyschendingen.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Daarnaast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onnauwkeurige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onvolledige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documentatie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patiëntendossiers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kwaliteit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patiënten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gevaar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brengen.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Fouten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vastleggen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patiëntinformatie,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medicatiedoseringen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voorgeschiedenis,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kunnen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leiden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verkeerde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diagnoses,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onjuiste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behandeling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nadelige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gezondheidsresultaten.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hulpmiddelen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gegevensbescherming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089152"/>
            <a:ext cx="8183880" cy="3391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54300" marR="3183255" indent="75565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Digitale gezondheidsdossiers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201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Als zorgverleners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cruciaal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ervoor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zorgen dat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werkwijzen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 overeenstemming zijn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General</a:t>
            </a:r>
            <a:r>
              <a:rPr dirty="0" sz="14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Data</a:t>
            </a:r>
            <a:r>
              <a:rPr dirty="0" sz="1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Protection</a:t>
            </a:r>
            <a:r>
              <a:rPr dirty="0" sz="1400" spc="-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Regulation</a:t>
            </a:r>
            <a:r>
              <a:rPr dirty="0" sz="14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(GDPR).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4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betekent</a:t>
            </a:r>
            <a:r>
              <a:rPr dirty="0" sz="14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4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4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geïnformeerde</a:t>
            </a:r>
            <a:r>
              <a:rPr dirty="0" sz="14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toestemming</a:t>
            </a:r>
            <a:r>
              <a:rPr dirty="0" sz="14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patiënten</a:t>
            </a:r>
            <a:r>
              <a:rPr dirty="0" sz="14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moeten</a:t>
            </a:r>
            <a:r>
              <a:rPr dirty="0" sz="14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krijgen</a:t>
            </a:r>
            <a:r>
              <a:rPr dirty="0" sz="14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voordat</a:t>
            </a:r>
            <a:r>
              <a:rPr dirty="0" sz="14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4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4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verzamelen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4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4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verzamelen</a:t>
            </a:r>
            <a:r>
              <a:rPr dirty="0" sz="14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onnodige</a:t>
            </a:r>
            <a:r>
              <a:rPr dirty="0" sz="14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4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4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minimum</a:t>
            </a:r>
            <a:r>
              <a:rPr dirty="0" sz="14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moeten beperken.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houden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principes</a:t>
            </a:r>
            <a:r>
              <a:rPr dirty="0" sz="14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bescherm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alleen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14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patiënten,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maar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bevorder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4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vertrouwen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transparantie</a:t>
            </a:r>
            <a:r>
              <a:rPr dirty="0" sz="14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zorgpraktijk.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Daarnaast</a:t>
            </a:r>
            <a:r>
              <a:rPr dirty="0" sz="14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helpt</a:t>
            </a:r>
            <a:r>
              <a:rPr dirty="0" sz="14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implementeren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robuuste</a:t>
            </a:r>
            <a:r>
              <a:rPr dirty="0" sz="14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beveiligingsmaatregelen,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4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versleuteling</a:t>
            </a:r>
            <a:r>
              <a:rPr dirty="0" sz="14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toegangscontroles,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patiëntgegevens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14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tegen</a:t>
            </a:r>
            <a:r>
              <a:rPr dirty="0" sz="14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ongeautoriseerde</a:t>
            </a:r>
            <a:r>
              <a:rPr dirty="0" sz="14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4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openbaarmaking,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toewijding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ethische</a:t>
            </a:r>
            <a:r>
              <a:rPr dirty="0" sz="14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verantwoordelijke</a:t>
            </a:r>
            <a:r>
              <a:rPr dirty="0" sz="1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zorg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versterkt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hulpmiddelen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gegevensbescherming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233881"/>
            <a:ext cx="8181975" cy="214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2575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Tools</a:t>
            </a:r>
            <a:r>
              <a:rPr dirty="0" sz="18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C000"/>
                </a:solidFill>
                <a:latin typeface="Arial"/>
                <a:cs typeface="Arial"/>
              </a:rPr>
              <a:t>voor</a:t>
            </a:r>
            <a:endParaRPr sz="1800">
              <a:latin typeface="Arial"/>
              <a:cs typeface="Arial"/>
            </a:endParaRPr>
          </a:p>
          <a:p>
            <a:pPr algn="ctr" marR="32829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personenzoeker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87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lokaliseren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waardevolle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hulp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snel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lokaliseren</a:t>
            </a:r>
            <a:r>
              <a:rPr dirty="0" sz="1600" spc="2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6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ouderen</a:t>
            </a:r>
            <a:r>
              <a:rPr dirty="0" sz="16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6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verdwaald</a:t>
            </a:r>
            <a:r>
              <a:rPr dirty="0" sz="16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zijn</a:t>
            </a:r>
            <a:r>
              <a:rPr dirty="0" sz="16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of</a:t>
            </a:r>
            <a:r>
              <a:rPr dirty="0" sz="1600" spc="22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16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nood</a:t>
            </a:r>
            <a:r>
              <a:rPr dirty="0" sz="1600" spc="2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verkeren,</a:t>
            </a:r>
            <a:r>
              <a:rPr dirty="0" sz="1600" spc="22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vooral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situaties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noodgevallen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gevallen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dwalen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verband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aandoeningen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zoals dementie.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snelle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reactievermogen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levens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redden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risico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schade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verminderen.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16835" y="4248099"/>
            <a:ext cx="37788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Maar</a:t>
            </a:r>
            <a:r>
              <a:rPr dirty="0" sz="3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zijn er</a:t>
            </a:r>
            <a:r>
              <a:rPr dirty="0" sz="3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39966"/>
                </a:solidFill>
                <a:latin typeface="Arial"/>
                <a:cs typeface="Arial"/>
              </a:rPr>
              <a:t>risico's?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hulpmiddelen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gegevensbescherming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233881"/>
            <a:ext cx="8183245" cy="3369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2702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Tools</a:t>
            </a:r>
            <a:r>
              <a:rPr dirty="0" sz="18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C000"/>
                </a:solidFill>
                <a:latin typeface="Arial"/>
                <a:cs typeface="Arial"/>
              </a:rPr>
              <a:t>voor</a:t>
            </a:r>
            <a:endParaRPr sz="1800">
              <a:latin typeface="Arial"/>
              <a:cs typeface="Arial"/>
            </a:endParaRPr>
          </a:p>
          <a:p>
            <a:pPr algn="ctr" marR="32956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personenzoeker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87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Voortdurende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controle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behulp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people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locator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600" spc="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6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inbreuk</a:t>
            </a:r>
            <a:r>
              <a:rPr dirty="0" sz="16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vormen</a:t>
            </a:r>
            <a:r>
              <a:rPr dirty="0" sz="1600" spc="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op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6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privacy</a:t>
            </a:r>
            <a:r>
              <a:rPr dirty="0" sz="1600" spc="22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600" spc="2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ouderen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omdat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bewegingen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verblijfplaats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voortdurend</a:t>
            </a:r>
            <a:r>
              <a:rPr dirty="0" sz="16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worden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gevolgd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gemonitord.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inbreuk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leiden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gevoelens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ongemak</a:t>
            </a:r>
            <a:r>
              <a:rPr dirty="0" sz="16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verlies</a:t>
            </a:r>
            <a:r>
              <a:rPr dirty="0" sz="16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autonomie,</a:t>
            </a:r>
            <a:r>
              <a:rPr dirty="0" sz="16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vooral</a:t>
            </a:r>
            <a:r>
              <a:rPr dirty="0" sz="16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6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persoon</a:t>
            </a:r>
            <a:r>
              <a:rPr dirty="0" sz="16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gevoel</a:t>
            </a:r>
            <a:r>
              <a:rPr dirty="0" sz="16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6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elke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beweging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gecontroleerd.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vertrouwen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lokaliseren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leiden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verminderde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nadruk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menselijke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interactie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zorg.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familieleden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afhankelijk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veiligheid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oudere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garanderen,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belang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regelmatige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check-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ins,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emotionele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steun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verwaarloosd.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hulpmiddelen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gegevensbescherming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4746" y="1233881"/>
            <a:ext cx="8184515" cy="344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6225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Tools</a:t>
            </a:r>
            <a:r>
              <a:rPr dirty="0" sz="18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C000"/>
                </a:solidFill>
                <a:latin typeface="Arial"/>
                <a:cs typeface="Arial"/>
              </a:rPr>
              <a:t>voor</a:t>
            </a:r>
            <a:endParaRPr sz="1800">
              <a:latin typeface="Arial"/>
              <a:cs typeface="Arial"/>
            </a:endParaRPr>
          </a:p>
          <a:p>
            <a:pPr algn="ctr" marR="26543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personenzoeker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4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essentieel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lokaliseren</a:t>
            </a:r>
            <a:r>
              <a:rPr dirty="0" sz="14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implementeren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zorgvuldige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balans</a:t>
            </a:r>
            <a:r>
              <a:rPr dirty="0" sz="1400" spc="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tussen</a:t>
            </a:r>
            <a:r>
              <a:rPr dirty="0" sz="14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privacy-</a:t>
            </a:r>
            <a:r>
              <a:rPr dirty="0" sz="1400" spc="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veiligheidsoverwegingen.</a:t>
            </a:r>
            <a:r>
              <a:rPr dirty="0" sz="1400" spc="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houdt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geïnformeerde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toestemming</a:t>
            </a:r>
            <a:r>
              <a:rPr dirty="0" sz="14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4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4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oudere</a:t>
            </a:r>
            <a:r>
              <a:rPr dirty="0" sz="14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persoon</a:t>
            </a:r>
            <a:r>
              <a:rPr dirty="0" sz="1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wettelijke</a:t>
            </a:r>
            <a:r>
              <a:rPr dirty="0" sz="14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voogd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voordat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dergelijke</a:t>
            </a:r>
            <a:r>
              <a:rPr dirty="0" sz="14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hulpmiddelen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4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transparantie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werkt</a:t>
            </a:r>
            <a:r>
              <a:rPr dirty="0" sz="14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omgegaan.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duidelijk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beleid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trackinginformatie</a:t>
            </a:r>
            <a:r>
              <a:rPr dirty="0" sz="14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welke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doeleinden,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maatregelen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tegen</a:t>
            </a:r>
            <a:r>
              <a:rPr dirty="0" sz="14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ongeoorloofde</a:t>
            </a:r>
            <a:r>
              <a:rPr dirty="0" sz="14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4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misbruik.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Hoewel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hulpprogramma's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lokaliseren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waardevolle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veiligheidsvoordelen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bieden,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cruciaal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menselijke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benadering</a:t>
            </a:r>
            <a:r>
              <a:rPr dirty="0" sz="14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behouden.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1400" spc="1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moeten</a:t>
            </a:r>
            <a:r>
              <a:rPr dirty="0" sz="1400" spc="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prioriteit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blijven</a:t>
            </a:r>
            <a:r>
              <a:rPr dirty="0" sz="14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4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4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regelmatige</a:t>
            </a:r>
            <a:r>
              <a:rPr dirty="0" sz="1400" spc="2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check-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ins,</a:t>
            </a:r>
            <a:r>
              <a:rPr dirty="0" sz="14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400" spc="2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emotionele</a:t>
            </a:r>
            <a:r>
              <a:rPr dirty="0" sz="14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ondersteuning,</a:t>
            </a:r>
            <a:r>
              <a:rPr dirty="0" sz="14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besef</a:t>
            </a:r>
            <a:r>
              <a:rPr dirty="0" sz="1400" spc="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400" spc="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400" spc="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alleen</a:t>
            </a:r>
            <a:r>
              <a:rPr dirty="0" sz="1400" spc="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400" spc="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voorzien</a:t>
            </a:r>
            <a:r>
              <a:rPr dirty="0" sz="1400" spc="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complexe</a:t>
            </a:r>
            <a:r>
              <a:rPr dirty="0" sz="1400" spc="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emotionele</a:t>
            </a:r>
            <a:r>
              <a:rPr dirty="0" sz="1400" spc="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400" spc="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behoeften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404431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en </a:t>
            </a:r>
            <a:r>
              <a:rPr dirty="0" sz="2700" spc="-305">
                <a:solidFill>
                  <a:srgbClr val="379C73"/>
                </a:solidFill>
              </a:rPr>
              <a:t>gegevensbescherming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66089" y="1383537"/>
            <a:ext cx="7616190" cy="3097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246379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uit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het</a:t>
            </a:r>
            <a:r>
              <a:rPr dirty="0" sz="22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echte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leven</a:t>
            </a: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235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zorginstelling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besluit</a:t>
            </a:r>
            <a:r>
              <a:rPr dirty="0" sz="20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personeel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hulpmiddel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lokaliseren</a:t>
            </a:r>
            <a:r>
              <a:rPr dirty="0" sz="20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20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implementeren</a:t>
            </a:r>
            <a:r>
              <a:rPr dirty="0" sz="20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veiligheid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bewoners</a:t>
            </a:r>
            <a:r>
              <a:rPr dirty="0" sz="20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garanderen,</a:t>
            </a:r>
            <a:r>
              <a:rPr dirty="0" sz="20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vooral</a:t>
            </a:r>
            <a:r>
              <a:rPr dirty="0" sz="20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degenen</a:t>
            </a:r>
            <a:r>
              <a:rPr dirty="0" sz="20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die 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snel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afdwalen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gedesoriënteerd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raken.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Echter,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juiste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training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toezicht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besluit</a:t>
            </a:r>
            <a:r>
              <a:rPr dirty="0" sz="2000" spc="4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personeelslid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2000" spc="1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locatietool</a:t>
            </a:r>
            <a:r>
              <a:rPr dirty="0" sz="20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2000" spc="1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gebruiken</a:t>
            </a:r>
            <a:r>
              <a:rPr dirty="0" sz="20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bewegingen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bewoner,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dhr.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404431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en </a:t>
            </a:r>
            <a:r>
              <a:rPr dirty="0" sz="2700" spc="-305">
                <a:solidFill>
                  <a:srgbClr val="379C73"/>
                </a:solidFill>
              </a:rPr>
              <a:t>gegevensbescherming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3948" y="1329687"/>
            <a:ext cx="8368030" cy="3089275"/>
          </a:xfrm>
          <a:prstGeom prst="rect">
            <a:avLst/>
          </a:prstGeom>
        </p:spPr>
        <p:txBody>
          <a:bodyPr wrap="square" lIns="0" tIns="163195" rIns="0" bIns="0" rtlCol="0" vert="horz">
            <a:spAutoFit/>
          </a:bodyPr>
          <a:lstStyle/>
          <a:p>
            <a:pPr algn="just" marL="1702435">
              <a:lnSpc>
                <a:spcPct val="100000"/>
              </a:lnSpc>
              <a:spcBef>
                <a:spcPts val="128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uit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het</a:t>
            </a:r>
            <a:r>
              <a:rPr dirty="0" sz="22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echte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leven</a:t>
            </a: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09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Mr.</a:t>
            </a:r>
            <a:r>
              <a:rPr dirty="0" sz="20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Johnson,</a:t>
            </a:r>
            <a:r>
              <a:rPr dirty="0" sz="20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onafhankelijk</a:t>
            </a:r>
            <a:r>
              <a:rPr dirty="0" sz="20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persoon,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wandelt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graag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tuin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instelling</a:t>
            </a:r>
            <a:r>
              <a:rPr dirty="0" sz="20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ontspannen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denken.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0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hij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weet,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activeert</a:t>
            </a:r>
            <a:r>
              <a:rPr dirty="0" sz="20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medewerker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opsporingshulpmiddel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0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hem,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overtuiging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extra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beveiligingslaag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biedt.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Deze</a:t>
            </a:r>
            <a:r>
              <a:rPr dirty="0" sz="2000" spc="25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actie</a:t>
            </a:r>
            <a:r>
              <a:rPr dirty="0" sz="20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echter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20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strijd</a:t>
            </a:r>
            <a:r>
              <a:rPr dirty="0" sz="2000" spc="2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met</a:t>
            </a:r>
            <a:r>
              <a:rPr dirty="0" sz="20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20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privacy</a:t>
            </a:r>
            <a:r>
              <a:rPr dirty="0" sz="2000" spc="25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2000" spc="2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autonomie</a:t>
            </a:r>
            <a:r>
              <a:rPr dirty="0" sz="20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20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dhr.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Johnson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0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aangezien</a:t>
            </a:r>
            <a:r>
              <a:rPr dirty="0" sz="20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hij</a:t>
            </a:r>
            <a:r>
              <a:rPr dirty="0" sz="20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2000" spc="10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niet</a:t>
            </a:r>
            <a:r>
              <a:rPr dirty="0" sz="2000" spc="9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mee</a:t>
            </a:r>
            <a:r>
              <a:rPr dirty="0" sz="2000" spc="10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heeft</a:t>
            </a:r>
            <a:r>
              <a:rPr dirty="0" sz="2000" spc="10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ingestemd</a:t>
            </a:r>
            <a:r>
              <a:rPr dirty="0" sz="2000" spc="9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continu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gemonitord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worden.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31519" y="893031"/>
            <a:ext cx="3447415" cy="3377565"/>
            <a:chOff x="731519" y="893031"/>
            <a:chExt cx="3447415" cy="33775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551" y="893031"/>
              <a:ext cx="3444264" cy="337723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50569" y="947166"/>
              <a:ext cx="3331845" cy="3264535"/>
            </a:xfrm>
            <a:custGeom>
              <a:avLst/>
              <a:gdLst/>
              <a:ahLst/>
              <a:cxnLst/>
              <a:rect l="l" t="t" r="r" b="b"/>
              <a:pathLst>
                <a:path w="3331845" h="3264535">
                  <a:moveTo>
                    <a:pt x="2787396" y="0"/>
                  </a:moveTo>
                  <a:lnTo>
                    <a:pt x="544068" y="0"/>
                  </a:lnTo>
                  <a:lnTo>
                    <a:pt x="497123" y="1997"/>
                  </a:lnTo>
                  <a:lnTo>
                    <a:pt x="451287" y="7879"/>
                  </a:lnTo>
                  <a:lnTo>
                    <a:pt x="406724" y="17483"/>
                  </a:lnTo>
                  <a:lnTo>
                    <a:pt x="363596" y="30646"/>
                  </a:lnTo>
                  <a:lnTo>
                    <a:pt x="322068" y="47204"/>
                  </a:lnTo>
                  <a:lnTo>
                    <a:pt x="282301" y="66994"/>
                  </a:lnTo>
                  <a:lnTo>
                    <a:pt x="244460" y="89852"/>
                  </a:lnTo>
                  <a:lnTo>
                    <a:pt x="208708" y="115616"/>
                  </a:lnTo>
                  <a:lnTo>
                    <a:pt x="175207" y="144122"/>
                  </a:lnTo>
                  <a:lnTo>
                    <a:pt x="144122" y="175207"/>
                  </a:lnTo>
                  <a:lnTo>
                    <a:pt x="115616" y="208708"/>
                  </a:lnTo>
                  <a:lnTo>
                    <a:pt x="89852" y="244460"/>
                  </a:lnTo>
                  <a:lnTo>
                    <a:pt x="66994" y="282301"/>
                  </a:lnTo>
                  <a:lnTo>
                    <a:pt x="47204" y="322068"/>
                  </a:lnTo>
                  <a:lnTo>
                    <a:pt x="30646" y="363596"/>
                  </a:lnTo>
                  <a:lnTo>
                    <a:pt x="17483" y="406724"/>
                  </a:lnTo>
                  <a:lnTo>
                    <a:pt x="7879" y="451287"/>
                  </a:lnTo>
                  <a:lnTo>
                    <a:pt x="1997" y="497123"/>
                  </a:lnTo>
                  <a:lnTo>
                    <a:pt x="0" y="544068"/>
                  </a:lnTo>
                  <a:lnTo>
                    <a:pt x="0" y="2720340"/>
                  </a:lnTo>
                  <a:lnTo>
                    <a:pt x="1997" y="2767284"/>
                  </a:lnTo>
                  <a:lnTo>
                    <a:pt x="7879" y="2813120"/>
                  </a:lnTo>
                  <a:lnTo>
                    <a:pt x="17483" y="2857683"/>
                  </a:lnTo>
                  <a:lnTo>
                    <a:pt x="30646" y="2900811"/>
                  </a:lnTo>
                  <a:lnTo>
                    <a:pt x="47204" y="2942339"/>
                  </a:lnTo>
                  <a:lnTo>
                    <a:pt x="66994" y="2982106"/>
                  </a:lnTo>
                  <a:lnTo>
                    <a:pt x="89852" y="3019947"/>
                  </a:lnTo>
                  <a:lnTo>
                    <a:pt x="115616" y="3055699"/>
                  </a:lnTo>
                  <a:lnTo>
                    <a:pt x="144122" y="3089200"/>
                  </a:lnTo>
                  <a:lnTo>
                    <a:pt x="175207" y="3120285"/>
                  </a:lnTo>
                  <a:lnTo>
                    <a:pt x="208708" y="3148791"/>
                  </a:lnTo>
                  <a:lnTo>
                    <a:pt x="244460" y="3174555"/>
                  </a:lnTo>
                  <a:lnTo>
                    <a:pt x="282301" y="3197413"/>
                  </a:lnTo>
                  <a:lnTo>
                    <a:pt x="322068" y="3217203"/>
                  </a:lnTo>
                  <a:lnTo>
                    <a:pt x="363596" y="3233761"/>
                  </a:lnTo>
                  <a:lnTo>
                    <a:pt x="406724" y="3246924"/>
                  </a:lnTo>
                  <a:lnTo>
                    <a:pt x="451287" y="3256528"/>
                  </a:lnTo>
                  <a:lnTo>
                    <a:pt x="497123" y="3262410"/>
                  </a:lnTo>
                  <a:lnTo>
                    <a:pt x="544068" y="3264408"/>
                  </a:lnTo>
                  <a:lnTo>
                    <a:pt x="2787396" y="3264408"/>
                  </a:lnTo>
                  <a:lnTo>
                    <a:pt x="2834340" y="3262410"/>
                  </a:lnTo>
                  <a:lnTo>
                    <a:pt x="2880176" y="3256528"/>
                  </a:lnTo>
                  <a:lnTo>
                    <a:pt x="2924739" y="3246924"/>
                  </a:lnTo>
                  <a:lnTo>
                    <a:pt x="2967867" y="3233761"/>
                  </a:lnTo>
                  <a:lnTo>
                    <a:pt x="3009395" y="3217203"/>
                  </a:lnTo>
                  <a:lnTo>
                    <a:pt x="3049162" y="3197413"/>
                  </a:lnTo>
                  <a:lnTo>
                    <a:pt x="3087003" y="3174555"/>
                  </a:lnTo>
                  <a:lnTo>
                    <a:pt x="3122755" y="3148791"/>
                  </a:lnTo>
                  <a:lnTo>
                    <a:pt x="3156256" y="3120285"/>
                  </a:lnTo>
                  <a:lnTo>
                    <a:pt x="3187341" y="3089200"/>
                  </a:lnTo>
                  <a:lnTo>
                    <a:pt x="3215847" y="3055699"/>
                  </a:lnTo>
                  <a:lnTo>
                    <a:pt x="3241611" y="3019947"/>
                  </a:lnTo>
                  <a:lnTo>
                    <a:pt x="3264469" y="2982106"/>
                  </a:lnTo>
                  <a:lnTo>
                    <a:pt x="3284259" y="2942339"/>
                  </a:lnTo>
                  <a:lnTo>
                    <a:pt x="3300817" y="2900811"/>
                  </a:lnTo>
                  <a:lnTo>
                    <a:pt x="3313980" y="2857683"/>
                  </a:lnTo>
                  <a:lnTo>
                    <a:pt x="3323584" y="2813120"/>
                  </a:lnTo>
                  <a:lnTo>
                    <a:pt x="3329466" y="2767284"/>
                  </a:lnTo>
                  <a:lnTo>
                    <a:pt x="3331464" y="2720340"/>
                  </a:lnTo>
                  <a:lnTo>
                    <a:pt x="3331464" y="544068"/>
                  </a:lnTo>
                  <a:lnTo>
                    <a:pt x="3329466" y="497123"/>
                  </a:lnTo>
                  <a:lnTo>
                    <a:pt x="3323584" y="451287"/>
                  </a:lnTo>
                  <a:lnTo>
                    <a:pt x="3313980" y="406724"/>
                  </a:lnTo>
                  <a:lnTo>
                    <a:pt x="3300817" y="363596"/>
                  </a:lnTo>
                  <a:lnTo>
                    <a:pt x="3284259" y="322068"/>
                  </a:lnTo>
                  <a:lnTo>
                    <a:pt x="3264469" y="282301"/>
                  </a:lnTo>
                  <a:lnTo>
                    <a:pt x="3241611" y="244460"/>
                  </a:lnTo>
                  <a:lnTo>
                    <a:pt x="3215847" y="208708"/>
                  </a:lnTo>
                  <a:lnTo>
                    <a:pt x="3187341" y="175207"/>
                  </a:lnTo>
                  <a:lnTo>
                    <a:pt x="3156256" y="144122"/>
                  </a:lnTo>
                  <a:lnTo>
                    <a:pt x="3122755" y="115616"/>
                  </a:lnTo>
                  <a:lnTo>
                    <a:pt x="3087003" y="89852"/>
                  </a:lnTo>
                  <a:lnTo>
                    <a:pt x="3049162" y="66994"/>
                  </a:lnTo>
                  <a:lnTo>
                    <a:pt x="3009395" y="47204"/>
                  </a:lnTo>
                  <a:lnTo>
                    <a:pt x="2967867" y="30646"/>
                  </a:lnTo>
                  <a:lnTo>
                    <a:pt x="2924739" y="17483"/>
                  </a:lnTo>
                  <a:lnTo>
                    <a:pt x="2880176" y="7879"/>
                  </a:lnTo>
                  <a:lnTo>
                    <a:pt x="2834340" y="1997"/>
                  </a:lnTo>
                  <a:lnTo>
                    <a:pt x="2787396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50569" y="947166"/>
              <a:ext cx="3331845" cy="3264535"/>
            </a:xfrm>
            <a:custGeom>
              <a:avLst/>
              <a:gdLst/>
              <a:ahLst/>
              <a:cxnLst/>
              <a:rect l="l" t="t" r="r" b="b"/>
              <a:pathLst>
                <a:path w="3331845" h="3264535">
                  <a:moveTo>
                    <a:pt x="0" y="544068"/>
                  </a:moveTo>
                  <a:lnTo>
                    <a:pt x="1997" y="497123"/>
                  </a:lnTo>
                  <a:lnTo>
                    <a:pt x="7879" y="451287"/>
                  </a:lnTo>
                  <a:lnTo>
                    <a:pt x="17483" y="406724"/>
                  </a:lnTo>
                  <a:lnTo>
                    <a:pt x="30646" y="363596"/>
                  </a:lnTo>
                  <a:lnTo>
                    <a:pt x="47204" y="322068"/>
                  </a:lnTo>
                  <a:lnTo>
                    <a:pt x="66994" y="282301"/>
                  </a:lnTo>
                  <a:lnTo>
                    <a:pt x="89852" y="244460"/>
                  </a:lnTo>
                  <a:lnTo>
                    <a:pt x="115616" y="208708"/>
                  </a:lnTo>
                  <a:lnTo>
                    <a:pt x="144122" y="175207"/>
                  </a:lnTo>
                  <a:lnTo>
                    <a:pt x="175207" y="144122"/>
                  </a:lnTo>
                  <a:lnTo>
                    <a:pt x="208708" y="115616"/>
                  </a:lnTo>
                  <a:lnTo>
                    <a:pt x="244460" y="89852"/>
                  </a:lnTo>
                  <a:lnTo>
                    <a:pt x="282301" y="66994"/>
                  </a:lnTo>
                  <a:lnTo>
                    <a:pt x="322068" y="47204"/>
                  </a:lnTo>
                  <a:lnTo>
                    <a:pt x="363596" y="30646"/>
                  </a:lnTo>
                  <a:lnTo>
                    <a:pt x="406724" y="17483"/>
                  </a:lnTo>
                  <a:lnTo>
                    <a:pt x="451287" y="7879"/>
                  </a:lnTo>
                  <a:lnTo>
                    <a:pt x="497123" y="1997"/>
                  </a:lnTo>
                  <a:lnTo>
                    <a:pt x="544068" y="0"/>
                  </a:lnTo>
                  <a:lnTo>
                    <a:pt x="2787396" y="0"/>
                  </a:lnTo>
                  <a:lnTo>
                    <a:pt x="2834340" y="1997"/>
                  </a:lnTo>
                  <a:lnTo>
                    <a:pt x="2880176" y="7879"/>
                  </a:lnTo>
                  <a:lnTo>
                    <a:pt x="2924739" y="17483"/>
                  </a:lnTo>
                  <a:lnTo>
                    <a:pt x="2967867" y="30646"/>
                  </a:lnTo>
                  <a:lnTo>
                    <a:pt x="3009395" y="47204"/>
                  </a:lnTo>
                  <a:lnTo>
                    <a:pt x="3049162" y="66994"/>
                  </a:lnTo>
                  <a:lnTo>
                    <a:pt x="3087003" y="89852"/>
                  </a:lnTo>
                  <a:lnTo>
                    <a:pt x="3122755" y="115616"/>
                  </a:lnTo>
                  <a:lnTo>
                    <a:pt x="3156256" y="144122"/>
                  </a:lnTo>
                  <a:lnTo>
                    <a:pt x="3187341" y="175207"/>
                  </a:lnTo>
                  <a:lnTo>
                    <a:pt x="3215847" y="208708"/>
                  </a:lnTo>
                  <a:lnTo>
                    <a:pt x="3241611" y="244460"/>
                  </a:lnTo>
                  <a:lnTo>
                    <a:pt x="3264469" y="282301"/>
                  </a:lnTo>
                  <a:lnTo>
                    <a:pt x="3284259" y="322068"/>
                  </a:lnTo>
                  <a:lnTo>
                    <a:pt x="3300817" y="363596"/>
                  </a:lnTo>
                  <a:lnTo>
                    <a:pt x="3313980" y="406724"/>
                  </a:lnTo>
                  <a:lnTo>
                    <a:pt x="3323584" y="451287"/>
                  </a:lnTo>
                  <a:lnTo>
                    <a:pt x="3329466" y="497123"/>
                  </a:lnTo>
                  <a:lnTo>
                    <a:pt x="3331464" y="544068"/>
                  </a:lnTo>
                  <a:lnTo>
                    <a:pt x="3331464" y="2720340"/>
                  </a:lnTo>
                  <a:lnTo>
                    <a:pt x="3329466" y="2767284"/>
                  </a:lnTo>
                  <a:lnTo>
                    <a:pt x="3323584" y="2813120"/>
                  </a:lnTo>
                  <a:lnTo>
                    <a:pt x="3313980" y="2857683"/>
                  </a:lnTo>
                  <a:lnTo>
                    <a:pt x="3300817" y="2900811"/>
                  </a:lnTo>
                  <a:lnTo>
                    <a:pt x="3284259" y="2942339"/>
                  </a:lnTo>
                  <a:lnTo>
                    <a:pt x="3264469" y="2982106"/>
                  </a:lnTo>
                  <a:lnTo>
                    <a:pt x="3241611" y="3019947"/>
                  </a:lnTo>
                  <a:lnTo>
                    <a:pt x="3215847" y="3055699"/>
                  </a:lnTo>
                  <a:lnTo>
                    <a:pt x="3187341" y="3089200"/>
                  </a:lnTo>
                  <a:lnTo>
                    <a:pt x="3156256" y="3120285"/>
                  </a:lnTo>
                  <a:lnTo>
                    <a:pt x="3122755" y="3148791"/>
                  </a:lnTo>
                  <a:lnTo>
                    <a:pt x="3087003" y="3174555"/>
                  </a:lnTo>
                  <a:lnTo>
                    <a:pt x="3049162" y="3197413"/>
                  </a:lnTo>
                  <a:lnTo>
                    <a:pt x="3009395" y="3217203"/>
                  </a:lnTo>
                  <a:lnTo>
                    <a:pt x="2967867" y="3233761"/>
                  </a:lnTo>
                  <a:lnTo>
                    <a:pt x="2924739" y="3246924"/>
                  </a:lnTo>
                  <a:lnTo>
                    <a:pt x="2880176" y="3256528"/>
                  </a:lnTo>
                  <a:lnTo>
                    <a:pt x="2834340" y="3262410"/>
                  </a:lnTo>
                  <a:lnTo>
                    <a:pt x="2787396" y="3264408"/>
                  </a:lnTo>
                  <a:lnTo>
                    <a:pt x="544068" y="3264408"/>
                  </a:lnTo>
                  <a:lnTo>
                    <a:pt x="497123" y="3262410"/>
                  </a:lnTo>
                  <a:lnTo>
                    <a:pt x="451287" y="3256528"/>
                  </a:lnTo>
                  <a:lnTo>
                    <a:pt x="406724" y="3246924"/>
                  </a:lnTo>
                  <a:lnTo>
                    <a:pt x="363596" y="3233761"/>
                  </a:lnTo>
                  <a:lnTo>
                    <a:pt x="322068" y="3217203"/>
                  </a:lnTo>
                  <a:lnTo>
                    <a:pt x="282301" y="3197413"/>
                  </a:lnTo>
                  <a:lnTo>
                    <a:pt x="244460" y="3174555"/>
                  </a:lnTo>
                  <a:lnTo>
                    <a:pt x="208708" y="3148791"/>
                  </a:lnTo>
                  <a:lnTo>
                    <a:pt x="175207" y="3120285"/>
                  </a:lnTo>
                  <a:lnTo>
                    <a:pt x="144122" y="3089200"/>
                  </a:lnTo>
                  <a:lnTo>
                    <a:pt x="115616" y="3055699"/>
                  </a:lnTo>
                  <a:lnTo>
                    <a:pt x="89852" y="3019947"/>
                  </a:lnTo>
                  <a:lnTo>
                    <a:pt x="66994" y="2982106"/>
                  </a:lnTo>
                  <a:lnTo>
                    <a:pt x="47204" y="2942339"/>
                  </a:lnTo>
                  <a:lnTo>
                    <a:pt x="30646" y="2900811"/>
                  </a:lnTo>
                  <a:lnTo>
                    <a:pt x="17483" y="2857683"/>
                  </a:lnTo>
                  <a:lnTo>
                    <a:pt x="7879" y="2813120"/>
                  </a:lnTo>
                  <a:lnTo>
                    <a:pt x="1997" y="2767284"/>
                  </a:lnTo>
                  <a:lnTo>
                    <a:pt x="0" y="2720340"/>
                  </a:lnTo>
                  <a:lnTo>
                    <a:pt x="0" y="54406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82446" y="1377441"/>
            <a:ext cx="2434590" cy="12795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04165" indent="-291465">
              <a:lnSpc>
                <a:spcPct val="100000"/>
              </a:lnSpc>
              <a:spcBef>
                <a:spcPts val="85"/>
              </a:spcBef>
              <a:buSzPct val="150000"/>
              <a:buFont typeface="Courier New"/>
              <a:buChar char="o"/>
              <a:tabLst>
                <a:tab pos="30416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naam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achternaam</a:t>
            </a:r>
            <a:endParaRPr sz="1200">
              <a:latin typeface="Arial"/>
              <a:cs typeface="Arial"/>
            </a:endParaRPr>
          </a:p>
          <a:p>
            <a:pPr marL="304165" indent="-291465">
              <a:lnSpc>
                <a:spcPct val="100000"/>
              </a:lnSpc>
              <a:spcBef>
                <a:spcPts val="755"/>
              </a:spcBef>
              <a:buSzPct val="150000"/>
              <a:buFont typeface="Courier New"/>
              <a:buChar char="o"/>
              <a:tabLst>
                <a:tab pos="304165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thuisadres</a:t>
            </a:r>
            <a:endParaRPr sz="1200">
              <a:latin typeface="Arial"/>
              <a:cs typeface="Arial"/>
            </a:endParaRPr>
          </a:p>
          <a:p>
            <a:pPr marL="303530" marR="5080" indent="-291465">
              <a:lnSpc>
                <a:spcPct val="121100"/>
              </a:lnSpc>
              <a:spcBef>
                <a:spcPts val="300"/>
              </a:spcBef>
              <a:buSzPct val="150000"/>
              <a:buFont typeface="Courier New"/>
              <a:buChar char="o"/>
              <a:tabLst>
                <a:tab pos="30480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mailadres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zoals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name.surname@company.com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82446" y="2745740"/>
            <a:ext cx="2289810" cy="53784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03530" marR="5080" indent="-291465">
              <a:lnSpc>
                <a:spcPts val="2020"/>
              </a:lnSpc>
              <a:spcBef>
                <a:spcPts val="190"/>
              </a:spcBef>
              <a:buSzPct val="150000"/>
              <a:buFont typeface="Courier New"/>
              <a:buChar char="o"/>
              <a:tabLst>
                <a:tab pos="30480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identificatienummer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van</a:t>
            </a: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kaart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82446" y="3372358"/>
            <a:ext cx="2624455" cy="7937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03530" marR="5080" indent="-291465">
              <a:lnSpc>
                <a:spcPts val="2020"/>
              </a:lnSpc>
              <a:spcBef>
                <a:spcPts val="185"/>
              </a:spcBef>
              <a:buSzPct val="150000"/>
              <a:buFont typeface="Courier New"/>
              <a:buChar char="o"/>
              <a:tabLst>
                <a:tab pos="3048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locatiegegevens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(bijvoorbeeld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locatiegegevensfunctie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een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mobiele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telefoon)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Voorbeelden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persoonlijke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gegevens</a:t>
            </a:r>
            <a:r>
              <a:rPr dirty="0" baseline="25252" sz="2475" spc="-442">
                <a:solidFill>
                  <a:srgbClr val="379C73"/>
                </a:solidFill>
                <a:latin typeface="Arial"/>
                <a:cs typeface="Arial"/>
              </a:rPr>
              <a:t>4</a:t>
            </a:r>
            <a:endParaRPr baseline="25252" sz="2475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4649723" y="893031"/>
            <a:ext cx="3599815" cy="3377565"/>
            <a:chOff x="4649723" y="893031"/>
            <a:chExt cx="3599815" cy="3377565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2741" y="893031"/>
              <a:ext cx="3596686" cy="337723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668773" y="947166"/>
              <a:ext cx="3484245" cy="3264535"/>
            </a:xfrm>
            <a:custGeom>
              <a:avLst/>
              <a:gdLst/>
              <a:ahLst/>
              <a:cxnLst/>
              <a:rect l="l" t="t" r="r" b="b"/>
              <a:pathLst>
                <a:path w="3484245" h="3264535">
                  <a:moveTo>
                    <a:pt x="2939796" y="0"/>
                  </a:moveTo>
                  <a:lnTo>
                    <a:pt x="544067" y="0"/>
                  </a:lnTo>
                  <a:lnTo>
                    <a:pt x="497123" y="1997"/>
                  </a:lnTo>
                  <a:lnTo>
                    <a:pt x="451287" y="7879"/>
                  </a:lnTo>
                  <a:lnTo>
                    <a:pt x="406724" y="17483"/>
                  </a:lnTo>
                  <a:lnTo>
                    <a:pt x="363596" y="30646"/>
                  </a:lnTo>
                  <a:lnTo>
                    <a:pt x="322068" y="47204"/>
                  </a:lnTo>
                  <a:lnTo>
                    <a:pt x="282301" y="66994"/>
                  </a:lnTo>
                  <a:lnTo>
                    <a:pt x="244460" y="89852"/>
                  </a:lnTo>
                  <a:lnTo>
                    <a:pt x="208708" y="115616"/>
                  </a:lnTo>
                  <a:lnTo>
                    <a:pt x="175207" y="144122"/>
                  </a:lnTo>
                  <a:lnTo>
                    <a:pt x="144122" y="175207"/>
                  </a:lnTo>
                  <a:lnTo>
                    <a:pt x="115616" y="208708"/>
                  </a:lnTo>
                  <a:lnTo>
                    <a:pt x="89852" y="244460"/>
                  </a:lnTo>
                  <a:lnTo>
                    <a:pt x="66994" y="282301"/>
                  </a:lnTo>
                  <a:lnTo>
                    <a:pt x="47204" y="322068"/>
                  </a:lnTo>
                  <a:lnTo>
                    <a:pt x="30646" y="363596"/>
                  </a:lnTo>
                  <a:lnTo>
                    <a:pt x="17483" y="406724"/>
                  </a:lnTo>
                  <a:lnTo>
                    <a:pt x="7879" y="451287"/>
                  </a:lnTo>
                  <a:lnTo>
                    <a:pt x="1997" y="497123"/>
                  </a:lnTo>
                  <a:lnTo>
                    <a:pt x="0" y="544068"/>
                  </a:lnTo>
                  <a:lnTo>
                    <a:pt x="0" y="2720340"/>
                  </a:lnTo>
                  <a:lnTo>
                    <a:pt x="1997" y="2767282"/>
                  </a:lnTo>
                  <a:lnTo>
                    <a:pt x="7879" y="2813116"/>
                  </a:lnTo>
                  <a:lnTo>
                    <a:pt x="17483" y="2857679"/>
                  </a:lnTo>
                  <a:lnTo>
                    <a:pt x="30646" y="2900806"/>
                  </a:lnTo>
                  <a:lnTo>
                    <a:pt x="47204" y="2942334"/>
                  </a:lnTo>
                  <a:lnTo>
                    <a:pt x="66994" y="2982100"/>
                  </a:lnTo>
                  <a:lnTo>
                    <a:pt x="89852" y="3019942"/>
                  </a:lnTo>
                  <a:lnTo>
                    <a:pt x="115616" y="3055694"/>
                  </a:lnTo>
                  <a:lnTo>
                    <a:pt x="144122" y="3089195"/>
                  </a:lnTo>
                  <a:lnTo>
                    <a:pt x="175207" y="3120280"/>
                  </a:lnTo>
                  <a:lnTo>
                    <a:pt x="208708" y="3148787"/>
                  </a:lnTo>
                  <a:lnTo>
                    <a:pt x="244460" y="3174551"/>
                  </a:lnTo>
                  <a:lnTo>
                    <a:pt x="282301" y="3197411"/>
                  </a:lnTo>
                  <a:lnTo>
                    <a:pt x="322068" y="3217201"/>
                  </a:lnTo>
                  <a:lnTo>
                    <a:pt x="363596" y="3233760"/>
                  </a:lnTo>
                  <a:lnTo>
                    <a:pt x="406724" y="3246923"/>
                  </a:lnTo>
                  <a:lnTo>
                    <a:pt x="451287" y="3256528"/>
                  </a:lnTo>
                  <a:lnTo>
                    <a:pt x="497123" y="3262410"/>
                  </a:lnTo>
                  <a:lnTo>
                    <a:pt x="544067" y="3264408"/>
                  </a:lnTo>
                  <a:lnTo>
                    <a:pt x="2939796" y="3264408"/>
                  </a:lnTo>
                  <a:lnTo>
                    <a:pt x="2986740" y="3262410"/>
                  </a:lnTo>
                  <a:lnTo>
                    <a:pt x="3032576" y="3256528"/>
                  </a:lnTo>
                  <a:lnTo>
                    <a:pt x="3077139" y="3246923"/>
                  </a:lnTo>
                  <a:lnTo>
                    <a:pt x="3120267" y="3233760"/>
                  </a:lnTo>
                  <a:lnTo>
                    <a:pt x="3161795" y="3217201"/>
                  </a:lnTo>
                  <a:lnTo>
                    <a:pt x="3201562" y="3197411"/>
                  </a:lnTo>
                  <a:lnTo>
                    <a:pt x="3239403" y="3174551"/>
                  </a:lnTo>
                  <a:lnTo>
                    <a:pt x="3275155" y="3148787"/>
                  </a:lnTo>
                  <a:lnTo>
                    <a:pt x="3308656" y="3120280"/>
                  </a:lnTo>
                  <a:lnTo>
                    <a:pt x="3339741" y="3089195"/>
                  </a:lnTo>
                  <a:lnTo>
                    <a:pt x="3368247" y="3055694"/>
                  </a:lnTo>
                  <a:lnTo>
                    <a:pt x="3394011" y="3019942"/>
                  </a:lnTo>
                  <a:lnTo>
                    <a:pt x="3416869" y="2982100"/>
                  </a:lnTo>
                  <a:lnTo>
                    <a:pt x="3436659" y="2942334"/>
                  </a:lnTo>
                  <a:lnTo>
                    <a:pt x="3453217" y="2900806"/>
                  </a:lnTo>
                  <a:lnTo>
                    <a:pt x="3466380" y="2857679"/>
                  </a:lnTo>
                  <a:lnTo>
                    <a:pt x="3475984" y="2813116"/>
                  </a:lnTo>
                  <a:lnTo>
                    <a:pt x="3481866" y="2767282"/>
                  </a:lnTo>
                  <a:lnTo>
                    <a:pt x="3483864" y="2720340"/>
                  </a:lnTo>
                  <a:lnTo>
                    <a:pt x="3483864" y="544068"/>
                  </a:lnTo>
                  <a:lnTo>
                    <a:pt x="3481866" y="497123"/>
                  </a:lnTo>
                  <a:lnTo>
                    <a:pt x="3475984" y="451287"/>
                  </a:lnTo>
                  <a:lnTo>
                    <a:pt x="3466380" y="406724"/>
                  </a:lnTo>
                  <a:lnTo>
                    <a:pt x="3453217" y="363596"/>
                  </a:lnTo>
                  <a:lnTo>
                    <a:pt x="3436659" y="322068"/>
                  </a:lnTo>
                  <a:lnTo>
                    <a:pt x="3416869" y="282301"/>
                  </a:lnTo>
                  <a:lnTo>
                    <a:pt x="3394011" y="244460"/>
                  </a:lnTo>
                  <a:lnTo>
                    <a:pt x="3368247" y="208708"/>
                  </a:lnTo>
                  <a:lnTo>
                    <a:pt x="3339741" y="175207"/>
                  </a:lnTo>
                  <a:lnTo>
                    <a:pt x="3308656" y="144122"/>
                  </a:lnTo>
                  <a:lnTo>
                    <a:pt x="3275155" y="115616"/>
                  </a:lnTo>
                  <a:lnTo>
                    <a:pt x="3239403" y="89852"/>
                  </a:lnTo>
                  <a:lnTo>
                    <a:pt x="3201562" y="66994"/>
                  </a:lnTo>
                  <a:lnTo>
                    <a:pt x="3161795" y="47204"/>
                  </a:lnTo>
                  <a:lnTo>
                    <a:pt x="3120267" y="30646"/>
                  </a:lnTo>
                  <a:lnTo>
                    <a:pt x="3077139" y="17483"/>
                  </a:lnTo>
                  <a:lnTo>
                    <a:pt x="3032576" y="7879"/>
                  </a:lnTo>
                  <a:lnTo>
                    <a:pt x="2986740" y="1997"/>
                  </a:lnTo>
                  <a:lnTo>
                    <a:pt x="2939796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668773" y="947166"/>
              <a:ext cx="3484245" cy="3264535"/>
            </a:xfrm>
            <a:custGeom>
              <a:avLst/>
              <a:gdLst/>
              <a:ahLst/>
              <a:cxnLst/>
              <a:rect l="l" t="t" r="r" b="b"/>
              <a:pathLst>
                <a:path w="3484245" h="3264535">
                  <a:moveTo>
                    <a:pt x="0" y="544068"/>
                  </a:moveTo>
                  <a:lnTo>
                    <a:pt x="1997" y="497123"/>
                  </a:lnTo>
                  <a:lnTo>
                    <a:pt x="7879" y="451287"/>
                  </a:lnTo>
                  <a:lnTo>
                    <a:pt x="17483" y="406724"/>
                  </a:lnTo>
                  <a:lnTo>
                    <a:pt x="30646" y="363596"/>
                  </a:lnTo>
                  <a:lnTo>
                    <a:pt x="47204" y="322068"/>
                  </a:lnTo>
                  <a:lnTo>
                    <a:pt x="66994" y="282301"/>
                  </a:lnTo>
                  <a:lnTo>
                    <a:pt x="89852" y="244460"/>
                  </a:lnTo>
                  <a:lnTo>
                    <a:pt x="115616" y="208708"/>
                  </a:lnTo>
                  <a:lnTo>
                    <a:pt x="144122" y="175207"/>
                  </a:lnTo>
                  <a:lnTo>
                    <a:pt x="175207" y="144122"/>
                  </a:lnTo>
                  <a:lnTo>
                    <a:pt x="208708" y="115616"/>
                  </a:lnTo>
                  <a:lnTo>
                    <a:pt x="244460" y="89852"/>
                  </a:lnTo>
                  <a:lnTo>
                    <a:pt x="282301" y="66994"/>
                  </a:lnTo>
                  <a:lnTo>
                    <a:pt x="322068" y="47204"/>
                  </a:lnTo>
                  <a:lnTo>
                    <a:pt x="363596" y="30646"/>
                  </a:lnTo>
                  <a:lnTo>
                    <a:pt x="406724" y="17483"/>
                  </a:lnTo>
                  <a:lnTo>
                    <a:pt x="451287" y="7879"/>
                  </a:lnTo>
                  <a:lnTo>
                    <a:pt x="497123" y="1997"/>
                  </a:lnTo>
                  <a:lnTo>
                    <a:pt x="544067" y="0"/>
                  </a:lnTo>
                  <a:lnTo>
                    <a:pt x="2939796" y="0"/>
                  </a:lnTo>
                  <a:lnTo>
                    <a:pt x="2986740" y="1997"/>
                  </a:lnTo>
                  <a:lnTo>
                    <a:pt x="3032576" y="7879"/>
                  </a:lnTo>
                  <a:lnTo>
                    <a:pt x="3077139" y="17483"/>
                  </a:lnTo>
                  <a:lnTo>
                    <a:pt x="3120267" y="30646"/>
                  </a:lnTo>
                  <a:lnTo>
                    <a:pt x="3161795" y="47204"/>
                  </a:lnTo>
                  <a:lnTo>
                    <a:pt x="3201562" y="66994"/>
                  </a:lnTo>
                  <a:lnTo>
                    <a:pt x="3239403" y="89852"/>
                  </a:lnTo>
                  <a:lnTo>
                    <a:pt x="3275155" y="115616"/>
                  </a:lnTo>
                  <a:lnTo>
                    <a:pt x="3308656" y="144122"/>
                  </a:lnTo>
                  <a:lnTo>
                    <a:pt x="3339741" y="175207"/>
                  </a:lnTo>
                  <a:lnTo>
                    <a:pt x="3368247" y="208708"/>
                  </a:lnTo>
                  <a:lnTo>
                    <a:pt x="3394011" y="244460"/>
                  </a:lnTo>
                  <a:lnTo>
                    <a:pt x="3416869" y="282301"/>
                  </a:lnTo>
                  <a:lnTo>
                    <a:pt x="3436659" y="322068"/>
                  </a:lnTo>
                  <a:lnTo>
                    <a:pt x="3453217" y="363596"/>
                  </a:lnTo>
                  <a:lnTo>
                    <a:pt x="3466380" y="406724"/>
                  </a:lnTo>
                  <a:lnTo>
                    <a:pt x="3475984" y="451287"/>
                  </a:lnTo>
                  <a:lnTo>
                    <a:pt x="3481866" y="497123"/>
                  </a:lnTo>
                  <a:lnTo>
                    <a:pt x="3483864" y="544068"/>
                  </a:lnTo>
                  <a:lnTo>
                    <a:pt x="3483864" y="2720340"/>
                  </a:lnTo>
                  <a:lnTo>
                    <a:pt x="3481866" y="2767282"/>
                  </a:lnTo>
                  <a:lnTo>
                    <a:pt x="3475984" y="2813116"/>
                  </a:lnTo>
                  <a:lnTo>
                    <a:pt x="3466380" y="2857679"/>
                  </a:lnTo>
                  <a:lnTo>
                    <a:pt x="3453217" y="2900806"/>
                  </a:lnTo>
                  <a:lnTo>
                    <a:pt x="3436659" y="2942334"/>
                  </a:lnTo>
                  <a:lnTo>
                    <a:pt x="3416869" y="2982100"/>
                  </a:lnTo>
                  <a:lnTo>
                    <a:pt x="3394011" y="3019942"/>
                  </a:lnTo>
                  <a:lnTo>
                    <a:pt x="3368247" y="3055694"/>
                  </a:lnTo>
                  <a:lnTo>
                    <a:pt x="3339741" y="3089195"/>
                  </a:lnTo>
                  <a:lnTo>
                    <a:pt x="3308656" y="3120280"/>
                  </a:lnTo>
                  <a:lnTo>
                    <a:pt x="3275155" y="3148787"/>
                  </a:lnTo>
                  <a:lnTo>
                    <a:pt x="3239403" y="3174551"/>
                  </a:lnTo>
                  <a:lnTo>
                    <a:pt x="3201562" y="3197411"/>
                  </a:lnTo>
                  <a:lnTo>
                    <a:pt x="3161795" y="3217201"/>
                  </a:lnTo>
                  <a:lnTo>
                    <a:pt x="3120267" y="3233760"/>
                  </a:lnTo>
                  <a:lnTo>
                    <a:pt x="3077139" y="3246923"/>
                  </a:lnTo>
                  <a:lnTo>
                    <a:pt x="3032576" y="3256528"/>
                  </a:lnTo>
                  <a:lnTo>
                    <a:pt x="2986740" y="3262410"/>
                  </a:lnTo>
                  <a:lnTo>
                    <a:pt x="2939796" y="3264408"/>
                  </a:lnTo>
                  <a:lnTo>
                    <a:pt x="544067" y="3264408"/>
                  </a:lnTo>
                  <a:lnTo>
                    <a:pt x="497123" y="3262410"/>
                  </a:lnTo>
                  <a:lnTo>
                    <a:pt x="451287" y="3256528"/>
                  </a:lnTo>
                  <a:lnTo>
                    <a:pt x="406724" y="3246923"/>
                  </a:lnTo>
                  <a:lnTo>
                    <a:pt x="363596" y="3233760"/>
                  </a:lnTo>
                  <a:lnTo>
                    <a:pt x="322068" y="3217201"/>
                  </a:lnTo>
                  <a:lnTo>
                    <a:pt x="282301" y="3197411"/>
                  </a:lnTo>
                  <a:lnTo>
                    <a:pt x="244460" y="3174551"/>
                  </a:lnTo>
                  <a:lnTo>
                    <a:pt x="208708" y="3148787"/>
                  </a:lnTo>
                  <a:lnTo>
                    <a:pt x="175207" y="3120280"/>
                  </a:lnTo>
                  <a:lnTo>
                    <a:pt x="144122" y="3089195"/>
                  </a:lnTo>
                  <a:lnTo>
                    <a:pt x="115616" y="3055694"/>
                  </a:lnTo>
                  <a:lnTo>
                    <a:pt x="89852" y="3019942"/>
                  </a:lnTo>
                  <a:lnTo>
                    <a:pt x="66994" y="2982100"/>
                  </a:lnTo>
                  <a:lnTo>
                    <a:pt x="47204" y="2942334"/>
                  </a:lnTo>
                  <a:lnTo>
                    <a:pt x="30646" y="2900806"/>
                  </a:lnTo>
                  <a:lnTo>
                    <a:pt x="17483" y="2857679"/>
                  </a:lnTo>
                  <a:lnTo>
                    <a:pt x="7879" y="2813116"/>
                  </a:lnTo>
                  <a:lnTo>
                    <a:pt x="1997" y="2767282"/>
                  </a:lnTo>
                  <a:lnTo>
                    <a:pt x="0" y="2720340"/>
                  </a:lnTo>
                  <a:lnTo>
                    <a:pt x="0" y="54406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963414" y="1465326"/>
            <a:ext cx="22809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Protocol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(IP)-adres*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63414" y="1853945"/>
            <a:ext cx="1060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cookie-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ID**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963414" y="2151380"/>
            <a:ext cx="24720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reclame-identificatie</a:t>
            </a:r>
            <a:r>
              <a:rPr dirty="0" sz="12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uw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telefoon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963414" y="2814806"/>
            <a:ext cx="2841625" cy="1122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8600">
              <a:lnSpc>
                <a:spcPct val="150100"/>
              </a:lnSpc>
              <a:spcBef>
                <a:spcPts val="95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gegevens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bezit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een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ziekenhuis</a:t>
            </a:r>
            <a:r>
              <a:rPr dirty="0" sz="1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arts,</a:t>
            </a:r>
            <a:r>
              <a:rPr dirty="0" sz="1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bijvoorbeeld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een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symbool dat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persoon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uniek identificeert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71678" y="4430369"/>
            <a:ext cx="7007225" cy="640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*Een</a:t>
            </a:r>
            <a:r>
              <a:rPr dirty="0" sz="800" spc="-1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800" spc="-2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Protocol</a:t>
            </a:r>
            <a:r>
              <a:rPr dirty="0" sz="800" spc="-2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b="1" i="1">
                <a:solidFill>
                  <a:srgbClr val="585858"/>
                </a:solidFill>
                <a:latin typeface="Arial"/>
                <a:cs typeface="Arial"/>
              </a:rPr>
              <a:t>(IP)-</a:t>
            </a: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adres</a:t>
            </a:r>
            <a:r>
              <a:rPr dirty="0" sz="800" spc="-1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800" spc="-2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unieke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identificatienummer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dat wordt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toegewezen</a:t>
            </a:r>
            <a:r>
              <a:rPr dirty="0" sz="8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elk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apparaat</a:t>
            </a:r>
            <a:r>
              <a:rPr dirty="0" sz="8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aangesloten</a:t>
            </a:r>
            <a:r>
              <a:rPr dirty="0" sz="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internet.</a:t>
            </a:r>
            <a:endParaRPr sz="800">
              <a:latin typeface="Arial"/>
              <a:cs typeface="Arial"/>
            </a:endParaRPr>
          </a:p>
          <a:p>
            <a:pPr marL="50800" marR="17780">
              <a:lnSpc>
                <a:spcPct val="100000"/>
              </a:lnSpc>
            </a:pP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**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800" spc="-3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b="1" i="1">
                <a:solidFill>
                  <a:srgbClr val="585858"/>
                </a:solidFill>
                <a:latin typeface="Arial"/>
                <a:cs typeface="Arial"/>
              </a:rPr>
              <a:t>cookie-</a:t>
            </a:r>
            <a:r>
              <a:rPr dirty="0" sz="800" b="1" i="1">
                <a:solidFill>
                  <a:srgbClr val="585858"/>
                </a:solidFill>
                <a:latin typeface="Arial"/>
                <a:cs typeface="Arial"/>
              </a:rPr>
              <a:t>ID</a:t>
            </a:r>
            <a:r>
              <a:rPr dirty="0" sz="800" spc="-1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unieke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identificatie</a:t>
            </a:r>
            <a:r>
              <a:rPr dirty="0" sz="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door de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server</a:t>
            </a:r>
            <a:r>
              <a:rPr dirty="0" sz="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website</a:t>
            </a:r>
            <a:r>
              <a:rPr dirty="0" sz="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toegewezen.</a:t>
            </a:r>
            <a:r>
              <a:rPr dirty="0" sz="8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helpt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website</a:t>
            </a:r>
            <a:r>
              <a:rPr dirty="0" sz="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browser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herkennen en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zijn activiteiten,</a:t>
            </a:r>
            <a:r>
              <a:rPr dirty="0" sz="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voorkeuren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instellingen</a:t>
            </a:r>
            <a:r>
              <a:rPr dirty="0" sz="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verschillende</a:t>
            </a:r>
            <a:r>
              <a:rPr dirty="0" sz="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pagina's</a:t>
            </a:r>
            <a:r>
              <a:rPr dirty="0" sz="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bezoeken</a:t>
            </a:r>
            <a:r>
              <a:rPr dirty="0" sz="8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aan de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site</a:t>
            </a:r>
            <a:r>
              <a:rPr dirty="0" sz="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volgen.</a:t>
            </a:r>
            <a:endParaRPr sz="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875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Europese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Commissie.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gegevens?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79831" y="4404359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404431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en </a:t>
            </a:r>
            <a:r>
              <a:rPr dirty="0" sz="2700" spc="-305">
                <a:solidFill>
                  <a:srgbClr val="379C73"/>
                </a:solidFill>
              </a:rPr>
              <a:t>gegevensbescherming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0783" y="1298327"/>
            <a:ext cx="8367395" cy="3145155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 algn="just" marL="1828800">
              <a:lnSpc>
                <a:spcPct val="100000"/>
              </a:lnSpc>
              <a:spcBef>
                <a:spcPts val="151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uit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het</a:t>
            </a:r>
            <a:r>
              <a:rPr dirty="0" sz="22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echte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leven</a:t>
            </a: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3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gevolg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hiervan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voelt</a:t>
            </a:r>
            <a:r>
              <a:rPr dirty="0" sz="20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Mr.</a:t>
            </a:r>
            <a:r>
              <a:rPr dirty="0" sz="20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Johnson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opdringerig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wantrouwig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tegenover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personeel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instelling.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Hij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aarzelt</a:t>
            </a:r>
            <a:r>
              <a:rPr dirty="0" sz="20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gebruikelijke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activiteiten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voeren,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omdat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hij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gevoel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20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alles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hij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doet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toestemming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gecontroleerd.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20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misbruik</a:t>
            </a:r>
            <a:r>
              <a:rPr dirty="0" sz="2000" spc="2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people</a:t>
            </a:r>
            <a:r>
              <a:rPr dirty="0" sz="20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locator</a:t>
            </a:r>
            <a:r>
              <a:rPr dirty="0" sz="20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tool</a:t>
            </a:r>
            <a:r>
              <a:rPr dirty="0" sz="20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tast</a:t>
            </a:r>
            <a:r>
              <a:rPr dirty="0" sz="2000" spc="25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2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vertrouwen</a:t>
            </a:r>
            <a:r>
              <a:rPr dirty="0" sz="2000" spc="2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tussen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bewoners</a:t>
            </a:r>
            <a:r>
              <a:rPr dirty="0" sz="2000" spc="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2000" spc="1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2000" spc="1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ondermijnt</a:t>
            </a:r>
            <a:r>
              <a:rPr dirty="0" sz="2000" spc="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2000" spc="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ethische</a:t>
            </a:r>
            <a:r>
              <a:rPr dirty="0" sz="2000" spc="1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principes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privacy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individuele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autonomie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ouderenzorg.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8456" y="1184909"/>
            <a:ext cx="7757159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28340" marR="5080" indent="-321627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Prioriteit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geven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aan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gegevensbescherming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ouderenzorg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is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essentieel.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5680" y="2099564"/>
            <a:ext cx="798322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autonomie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waarborgen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geïnformeerde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toestemming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veilige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praktijken,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houden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we</a:t>
            </a:r>
            <a:r>
              <a:rPr dirty="0" sz="20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waardigheid</a:t>
            </a:r>
            <a:r>
              <a:rPr dirty="0" sz="20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het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vertrouwen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zorg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hoog!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8452" y="3133344"/>
            <a:ext cx="1607128" cy="161542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14386" y="4789423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896874"/>
            <a:ext cx="8061325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gegevensbescherming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ouderenzorg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biedt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uitgebreid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inzicht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belangrijkste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principes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praktijken.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begint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belang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gegevensbescherming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context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ouderenzorg,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waarbij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gevoeligheid</a:t>
            </a:r>
            <a:r>
              <a:rPr dirty="0" sz="12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ouderenzorggegevens</a:t>
            </a:r>
            <a:r>
              <a:rPr dirty="0" sz="12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wordt</a:t>
            </a:r>
            <a:r>
              <a:rPr dirty="0" sz="12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benadrukt.</a:t>
            </a:r>
            <a:r>
              <a:rPr dirty="0" sz="12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2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behandelt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essentiële</a:t>
            </a:r>
            <a:r>
              <a:rPr dirty="0" sz="12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termen,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concepten</a:t>
            </a:r>
            <a:r>
              <a:rPr dirty="0" sz="12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regelgeving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betrekking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tot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gegevensbescherming,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waaronder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Regulation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(GDPR)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overwegingen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betrekking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tot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mensenrechten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ethisch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technologiegebruik.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Leerlingen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verkennen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belang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compliance,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beveiligingsmaatregelen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verdiepen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zich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casestudy's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praktische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inzichten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verwerven.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67532" y="1172252"/>
            <a:ext cx="5536565" cy="3610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0" marR="163195" indent="-368935">
              <a:lnSpc>
                <a:spcPct val="140000"/>
              </a:lnSpc>
              <a:spcBef>
                <a:spcPts val="95"/>
              </a:spcBef>
              <a:buSzPct val="128571"/>
              <a:buChar char="•"/>
              <a:tabLst>
                <a:tab pos="3810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principes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gegevensbescherming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deze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presentatie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besproken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toepassen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mijn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ouderenzorg?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specifieke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stappen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nemen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ethisch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garanderen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privacy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en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waardigheid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mensen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onder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mijn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zorg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waarborgen?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381000" marR="5080" indent="-3689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3810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bestuderen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materiaal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proactief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omgaan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mogelijke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uitdagingen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gebied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gegevensbescherming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mijn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werk?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verbeteringen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ik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mijn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organisatie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aanbevelen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onze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aanpak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gegevensbeveiliging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ethisch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versterken,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vooral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context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ouderenzorg?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15085" y="4928717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40510" y="1873453"/>
            <a:ext cx="6533515" cy="30200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857625" marR="5080" indent="332105">
              <a:lnSpc>
                <a:spcPct val="100600"/>
              </a:lnSpc>
              <a:spcBef>
                <a:spcPts val="5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2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058" y="633806"/>
            <a:ext cx="653986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3335" marR="5080" indent="-2541270">
              <a:lnSpc>
                <a:spcPct val="100000"/>
              </a:lnSpc>
              <a:spcBef>
                <a:spcPts val="100"/>
              </a:spcBef>
            </a:pPr>
            <a:r>
              <a:rPr dirty="0" sz="3000" spc="-100">
                <a:solidFill>
                  <a:srgbClr val="339966"/>
                </a:solidFill>
                <a:latin typeface="Arial"/>
                <a:cs typeface="Arial"/>
              </a:rPr>
              <a:t>Gefeliciteerd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Unit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6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5 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afgerond.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3039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Lijst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referenties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1351279"/>
            <a:ext cx="776859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marR="215900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Porsdam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Mann,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Savulescu,Sahakian.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vergemakkelijken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het ethisch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gezondheidsgegevens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ten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behoeve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samenleving: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patiëntendossiers,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toestemming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plicht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gemakkelijke</a:t>
            </a:r>
            <a:r>
              <a:rPr dirty="0" sz="10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redding.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https://www.ncbi.nlm.nih.gov/pmc/articles/PMC5124071/</a:t>
            </a:r>
            <a:endParaRPr sz="1000">
              <a:latin typeface="Arial"/>
              <a:cs typeface="Arial"/>
            </a:endParaRPr>
          </a:p>
          <a:p>
            <a:pPr marL="190500" marR="367665" indent="-17843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Overweging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53: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Verwerking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gezondheids-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sector.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https://gdpr.eu/Recital-</a:t>
            </a:r>
            <a:r>
              <a:rPr dirty="0" u="sng" sz="1000" spc="-25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53-</a:t>
            </a:r>
            <a:r>
              <a:rPr dirty="0" u="none" sz="1000" spc="-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Processing-of-sensitive-data-in-health-and-social-sector/</a:t>
            </a:r>
            <a:endParaRPr sz="1000">
              <a:latin typeface="Arial"/>
              <a:cs typeface="Arial"/>
            </a:endParaRPr>
          </a:p>
          <a:p>
            <a:pPr marL="190500" marR="5080" indent="-17843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Overweging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54: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Verwerking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in de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volksgezondheidssector.</a:t>
            </a:r>
            <a:r>
              <a:rPr dirty="0" sz="10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https://gdpr.eu/recital-54-processing-</a:t>
            </a:r>
            <a:r>
              <a:rPr dirty="0" u="sng" sz="1000" spc="-25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of-</a:t>
            </a:r>
            <a:r>
              <a:rPr dirty="0" u="none" sz="1000" spc="-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sensitive-data-in-public-health-sector/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94689" y="4313631"/>
            <a:ext cx="531685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73990" marR="5080" indent="-161925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Opvattingen 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uitsluitend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komen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0">
                <a:latin typeface="Arial"/>
                <a:cs typeface="Arial"/>
              </a:rPr>
              <a:t> 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instantie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gehouden.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3859" y="1329689"/>
            <a:ext cx="767397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project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-10">
                <a:latin typeface="Arial"/>
                <a:cs typeface="Arial"/>
              </a:rPr>
              <a:t> 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bedoeld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 educatieve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Naamsvermelding-NietCommercieel-GelijkDelen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Internationale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DiMiCare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2024-11-14T13:21:55Z</dcterms:created>
  <dcterms:modified xsi:type="dcterms:W3CDTF">2024-11-14T13:21:55Z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2024-11-14T00:00:00Z</vt:filetime>
  </property>
  <property fmtid="{D5CDD505-2E9C-101B-9397-08002B2CF9AE}" pid="5" name="Producer">
    <vt:lpwstr>3-Heights(TM) PDF Security Shell 4.8.25.2 (http://www.pdf-tools.com)</vt:lpwstr>
  </property>
</Properties>
</file>