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671959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127" y="2733294"/>
            <a:ext cx="5187950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5667" y="0"/>
            <a:ext cx="3418840" cy="5143500"/>
          </a:xfrm>
          <a:custGeom>
            <a:avLst/>
            <a:gdLst/>
            <a:ahLst/>
            <a:cxnLst/>
            <a:rect l="l" t="t" r="r" b="b"/>
            <a:pathLst>
              <a:path w="3418840" h="5143500">
                <a:moveTo>
                  <a:pt x="3418332" y="0"/>
                </a:moveTo>
                <a:lnTo>
                  <a:pt x="0" y="0"/>
                </a:lnTo>
                <a:lnTo>
                  <a:pt x="0" y="5143500"/>
                </a:lnTo>
                <a:lnTo>
                  <a:pt x="3418332" y="5143500"/>
                </a:lnTo>
                <a:lnTo>
                  <a:pt x="3418332" y="0"/>
                </a:lnTo>
                <a:close/>
              </a:path>
            </a:pathLst>
          </a:custGeom>
          <a:solidFill>
            <a:srgbClr val="339966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8851" y="1094359"/>
            <a:ext cx="3613150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698500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823" y="1855470"/>
            <a:ext cx="7494270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4qYMWiSyIOk" TargetMode="External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Assdm6fIHlE" TargetMode="External"/><Relationship Id="rId4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NcHSD3fWJiQ" TargetMode="External"/><Relationship Id="rId4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crowdstrike.com/" TargetMode="External"/><Relationship Id="rId4" Type="http://schemas.openxmlformats.org/officeDocument/2006/relationships/hyperlink" Target="https://commission.europa.eu/law/law-topic/data-protection/reform/what-personal-data_en" TargetMode="External"/><Relationship Id="rId5" Type="http://schemas.openxmlformats.org/officeDocument/2006/relationships/hyperlink" Target="https://gdpr.eu/what-is-gdpr/" TargetMode="External"/><Relationship Id="rId6" Type="http://schemas.openxmlformats.org/officeDocument/2006/relationships/hyperlink" Target="https://gdpr-info.eu/art-1-gdpr/#%3A~%3Atext%3D1%20GDPR%20Subject%2Dmatter%20and%2Cfree%20movement%20of%20personal%20data" TargetMode="External"/><Relationship Id="rId7" Type="http://schemas.openxmlformats.org/officeDocument/2006/relationships/hyperlink" Target="https://ico.org.uk/for-organisations/uk-gdpr-guidance-and-resources/data-protection-principles/a-guide-to-the-data-protection-principles/" TargetMode="External"/><Relationship Id="rId8" Type="http://schemas.openxmlformats.org/officeDocument/2006/relationships/hyperlink" Target="https://commission.europa.eu/law/law-topic/data-protection/reform/rules-business-and-organisations/obligations/what-data-breach-and-what-do-we-have-do-case-data-breach_en#%3A~%3Atext%3DA%20data%20breach%20occurs%20when%2Cof%20confidentiality%2C%20availability%20or%20integrity" TargetMode="External"/><Relationship Id="rId9" Type="http://schemas.openxmlformats.org/officeDocument/2006/relationships/hyperlink" Target="https://www.edps.europa.eu/data-protection/data-protection/reference-library/data-protection-officer-dpo_en" TargetMode="External"/><Relationship Id="rId10" Type="http://schemas.openxmlformats.org/officeDocument/2006/relationships/hyperlink" Target="https://www.youtube.com/watch?v=4qYMWiSyIOk" TargetMode="External"/><Relationship Id="rId11" Type="http://schemas.openxmlformats.org/officeDocument/2006/relationships/hyperlink" Target="https://www.youtube.com/watch?v=Assdm6fIHlE" TargetMode="External"/><Relationship Id="rId12" Type="http://schemas.openxmlformats.org/officeDocument/2006/relationships/hyperlink" Target="https://www.youtube.com/watch?v=NcHSD3fWJiQ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7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8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39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.jpg"/><Relationship Id="rId4" Type="http://schemas.openxmlformats.org/officeDocument/2006/relationships/image" Target="../media/image4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2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name.surname@compan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ncbi.nlm.nih.gov/pmc/articles/PMC5124071/" TargetMode="External"/><Relationship Id="rId4" Type="http://schemas.openxmlformats.org/officeDocument/2006/relationships/hyperlink" Target="https://gdpr.eu/Recital-53-Processing-of-sensitive-data-in-health-and-social-sector/" TargetMode="External"/><Relationship Id="rId5" Type="http://schemas.openxmlformats.org/officeDocument/2006/relationships/hyperlink" Target="https://gdpr.eu/recital-54-processing-of-sensitive-data-in-public-health-sector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936" y="1549882"/>
            <a:ext cx="7813040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676275" indent="-228600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personoplysninger,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afslører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race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etnisk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oprindelse,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politiske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meninger,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religiøs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filosofisk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overbevisning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Medlemskab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fagforening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50000"/>
              </a:lnSpc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genetiske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biometriske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udelukkende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menneske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sundhedsrelaterede</a:t>
            </a:r>
            <a:r>
              <a:rPr dirty="0" sz="2000" spc="-10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sexliv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seksuelle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orientering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39966"/>
                </a:solidFill>
              </a:rPr>
              <a:t>følsomme</a:t>
            </a:r>
            <a:r>
              <a:rPr dirty="0" spc="-80">
                <a:solidFill>
                  <a:srgbClr val="339966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personoplysninger?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0" y="862584"/>
                  </a:moveTo>
                  <a:lnTo>
                    <a:pt x="9144000" y="8625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2583"/>
              <a:ext cx="9141460" cy="4281170"/>
            </a:xfrm>
            <a:custGeom>
              <a:avLst/>
              <a:gdLst/>
              <a:ahLst/>
              <a:cxnLst/>
              <a:rect l="l" t="t" r="r" b="b"/>
              <a:pathLst>
                <a:path w="9141460" h="4281170">
                  <a:moveTo>
                    <a:pt x="9140952" y="4280914"/>
                  </a:moveTo>
                  <a:lnTo>
                    <a:pt x="9140952" y="0"/>
                  </a:lnTo>
                  <a:lnTo>
                    <a:pt x="0" y="0"/>
                  </a:lnTo>
                  <a:lnTo>
                    <a:pt x="0" y="4280914"/>
                  </a:lnTo>
                  <a:lnTo>
                    <a:pt x="9140952" y="4280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092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VIDEO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88794" y="3985056"/>
            <a:ext cx="393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denne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video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personlige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følsomme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data!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544" y="1312163"/>
            <a:ext cx="4387596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0295" y="3161157"/>
            <a:ext cx="7848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13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82795" y="3161157"/>
            <a:ext cx="38906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205865" algn="l"/>
                <a:tab pos="2768600" algn="l"/>
                <a:tab pos="3256279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præsenteret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30295" y="3465652"/>
            <a:ext cx="484378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scenarier,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støde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hverdag.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802" y="515823"/>
            <a:ext cx="7826375" cy="1779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85"/>
              </a:spcBef>
            </a:pPr>
            <a:endParaRPr sz="2500">
              <a:latin typeface="Arial Black"/>
              <a:cs typeface="Arial Black"/>
            </a:endParaRPr>
          </a:p>
          <a:p>
            <a:pPr marL="1695450" marR="5080" indent="-135699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liv,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klar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390" y="2447867"/>
            <a:ext cx="2491463" cy="230826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80871" y="473395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508" y="1698117"/>
            <a:ext cx="8281034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Sundhedsvæsen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98120" marR="19240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hospital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apotek,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sygehistorie,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symptomer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forsikringsoplysninger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marL="1583690" marR="5080" indent="-1571625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lægebehandling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skal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fortroligt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9427" y="1636014"/>
            <a:ext cx="8526780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Finansielle</a:t>
            </a:r>
            <a:r>
              <a:rPr dirty="0" sz="18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transaktioner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36830" marR="22860" indent="-254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kreditkort,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ansøger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bankkonto,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økonomiske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navn,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adresse,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CPR-nummer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indkomstoplysninger.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identitetstyveri og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svindel.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4726" y="1610995"/>
            <a:ext cx="8484870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Sociale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interaktioner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venner,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samtaler,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marL="800100" marR="84455" indent="-70866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relationer,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respektere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andres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grænser.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Vigtigheden</a:t>
            </a:r>
            <a:r>
              <a:rPr dirty="0" spc="-114"/>
              <a:t> </a:t>
            </a:r>
            <a:r>
              <a:rPr dirty="0" spc="-295"/>
              <a:t>af</a:t>
            </a:r>
            <a:r>
              <a:rPr dirty="0" spc="-125"/>
              <a:t> </a:t>
            </a:r>
            <a:r>
              <a:rPr dirty="0" spc="-280"/>
              <a:t>databeskyttelse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0255" y="1718894"/>
            <a:ext cx="560197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Hvorfor</a:t>
            </a:r>
            <a:r>
              <a:rPr dirty="0" sz="5800" spc="-2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databesk</a:t>
            </a:r>
            <a:r>
              <a:rPr dirty="0" sz="5800" spc="5" b="1">
                <a:solidFill>
                  <a:srgbClr val="339966"/>
                </a:solidFill>
                <a:latin typeface="Arial"/>
                <a:cs typeface="Arial"/>
              </a:rPr>
              <a:t>y</a:t>
            </a:r>
            <a:r>
              <a:rPr dirty="0" sz="5800" spc="-65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baseline="197916" sz="1200" spc="-494">
                <a:latin typeface="Carlito"/>
                <a:cs typeface="Carlito"/>
              </a:rPr>
              <a:t>?</a:t>
            </a:r>
            <a:r>
              <a:rPr dirty="0" sz="5800" spc="-15" b="1">
                <a:solidFill>
                  <a:srgbClr val="339966"/>
                </a:solidFill>
                <a:latin typeface="Arial"/>
                <a:cs typeface="Arial"/>
              </a:rPr>
              <a:t>telse</a:t>
            </a:r>
            <a:r>
              <a:rPr dirty="0" sz="5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så</a:t>
            </a:r>
            <a:r>
              <a:rPr dirty="0" sz="5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vigtigt?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4715"/>
            </a:xfrm>
            <a:custGeom>
              <a:avLst/>
              <a:gdLst/>
              <a:ahLst/>
              <a:cxnLst/>
              <a:rect l="l" t="t" r="r" b="b"/>
              <a:pathLst>
                <a:path w="9144000" h="894715">
                  <a:moveTo>
                    <a:pt x="0" y="894588"/>
                  </a:moveTo>
                  <a:lnTo>
                    <a:pt x="9144000" y="8945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4588"/>
              <a:ext cx="9144000" cy="4249420"/>
            </a:xfrm>
            <a:custGeom>
              <a:avLst/>
              <a:gdLst/>
              <a:ahLst/>
              <a:cxnLst/>
              <a:rect l="l" t="t" r="r" b="b"/>
              <a:pathLst>
                <a:path w="9144000" h="4249420">
                  <a:moveTo>
                    <a:pt x="9144000" y="0"/>
                  </a:moveTo>
                  <a:lnTo>
                    <a:pt x="0" y="0"/>
                  </a:lnTo>
                  <a:lnTo>
                    <a:pt x="0" y="4248910"/>
                  </a:lnTo>
                  <a:lnTo>
                    <a:pt x="9144000" y="42489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67992" y="2311400"/>
            <a:ext cx="5969000" cy="117792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anerkendt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700" b="1">
                <a:solidFill>
                  <a:srgbClr val="339966"/>
                </a:solidFill>
                <a:latin typeface="Arial"/>
                <a:cs typeface="Arial"/>
              </a:rPr>
              <a:t>grundlæggende</a:t>
            </a:r>
            <a:r>
              <a:rPr dirty="0" sz="2700" spc="-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39966"/>
                </a:solidFill>
                <a:latin typeface="Arial"/>
                <a:cs typeface="Arial"/>
              </a:rPr>
              <a:t>menneskerettighed!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279" y="205231"/>
            <a:ext cx="40163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95"/>
              <a:t>Vigtigheden</a:t>
            </a:r>
            <a:r>
              <a:rPr dirty="0" sz="2200" spc="-90"/>
              <a:t> </a:t>
            </a:r>
            <a:r>
              <a:rPr dirty="0" sz="2200" spc="-250"/>
              <a:t>af</a:t>
            </a:r>
            <a:r>
              <a:rPr dirty="0" sz="2200" spc="-105"/>
              <a:t> </a:t>
            </a:r>
            <a:r>
              <a:rPr dirty="0" sz="2200" spc="-225"/>
              <a:t>databeskyttelse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49286" y="3480794"/>
            <a:ext cx="141605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3936" y="1728977"/>
            <a:ext cx="5057775" cy="2617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Opbygning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brugere/klienter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enkeltpersoners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rettigheder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Undgå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omdømmet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lovgivningsmæssig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overholdels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perspektiver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databeskyttelse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vigtig?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7547" y="1450847"/>
            <a:ext cx="3288792" cy="328879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80961" y="454802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Opbygning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tillid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hos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brugerne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00321" y="1702688"/>
            <a:ext cx="4037329" cy="260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4351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opbygge tillid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tilbøjelige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håndteres ansvarligt.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502" y="1627986"/>
            <a:ext cx="2919293" cy="29330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783842" y="4612335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6279" y="1496059"/>
            <a:ext cx="26104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Beskyttelse</a:t>
            </a:r>
            <a:r>
              <a:rPr dirty="0" sz="2600" spc="90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85">
                <a:latin typeface="Liberation Sans Narrow"/>
                <a:cs typeface="Liberation Sans Narrow"/>
              </a:rPr>
              <a:t>data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5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08605" y="2164842"/>
            <a:ext cx="4119879" cy="156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79295" marR="156337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8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ąenerelt: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du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skal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vide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Beskyttelse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enkeltpersoners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rettigheder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808" y="2601524"/>
            <a:ext cx="2497776" cy="241853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85035"/>
            <a:ext cx="5586730" cy="178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2451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 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44688" y="4815636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Undgå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skade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omdømmet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70859" y="1476857"/>
            <a:ext cx="46208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forhindrer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datasikkerheden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mindsker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omdømmet.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70859" y="3420617"/>
            <a:ext cx="49168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robuste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databeskyttelsesforanstaltninger</a:t>
            </a:r>
            <a:r>
              <a:rPr dirty="0" sz="2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følsomme oplysninger.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530096"/>
            <a:ext cx="3067812" cy="306781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07922" y="4607458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Juridisk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lovgivningsmæssig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overholdelse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427" y="1638421"/>
            <a:ext cx="2864487" cy="28945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301851"/>
            <a:ext cx="4906010" cy="3341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8895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databeskyttelsesregler,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Protection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Regulation),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organisationer.</a:t>
            </a:r>
            <a:endParaRPr sz="20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Compliance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lever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standarder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persondata.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55281" y="460380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Globale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perspektiver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9971" y="1880362"/>
            <a:ext cx="4986655" cy="219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287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anliggende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over.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jurisdiktioner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plan.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70" y="1611222"/>
            <a:ext cx="2855255" cy="286440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02841" y="469219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>
                <a:solidFill>
                  <a:srgbClr val="379C73"/>
                </a:solidFill>
              </a:rPr>
              <a:t>VIGTIGE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KONKLUSIONER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56259" y="1347978"/>
            <a:ext cx="7986395" cy="325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Etablering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grundlaget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individuelle rettigheder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prioritet.</a:t>
            </a: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ts val="4320"/>
              </a:lnSpc>
              <a:spcBef>
                <a:spcPts val="72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afbøde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omdømmet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praksis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lovgivningen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obligatorisk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4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perspektiver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overvejelser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2538" y="1859991"/>
            <a:ext cx="3832860" cy="2557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83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8300" spc="-3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8300" spc="-1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-34722" sz="1200" spc="-37">
                <a:latin typeface="Carlito"/>
                <a:cs typeface="Carlito"/>
              </a:rPr>
              <a:t>?</a:t>
            </a:r>
            <a:r>
              <a:rPr dirty="0" baseline="-34722" sz="1200" spc="750">
                <a:latin typeface="Carlito"/>
                <a:cs typeface="Carlito"/>
              </a:rPr>
              <a:t> </a:t>
            </a:r>
            <a:r>
              <a:rPr dirty="0" sz="8300" spc="-2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endParaRPr sz="8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41730"/>
            </a:xfrm>
            <a:custGeom>
              <a:avLst/>
              <a:gdLst/>
              <a:ahLst/>
              <a:cxnLst/>
              <a:rect l="l" t="t" r="r" b="b"/>
              <a:pathLst>
                <a:path w="9144000" h="1141730">
                  <a:moveTo>
                    <a:pt x="0" y="1141476"/>
                  </a:moveTo>
                  <a:lnTo>
                    <a:pt x="9144000" y="1141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41475"/>
              <a:ext cx="9144000" cy="4002404"/>
            </a:xfrm>
            <a:custGeom>
              <a:avLst/>
              <a:gdLst/>
              <a:ahLst/>
              <a:cxnLst/>
              <a:rect l="l" t="t" r="r" b="b"/>
              <a:pathLst>
                <a:path w="9144000" h="4002404">
                  <a:moveTo>
                    <a:pt x="9144000" y="0"/>
                  </a:moveTo>
                  <a:lnTo>
                    <a:pt x="0" y="0"/>
                  </a:lnTo>
                  <a:lnTo>
                    <a:pt x="0" y="4002024"/>
                  </a:lnTo>
                  <a:lnTo>
                    <a:pt x="9144000" y="400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6592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37816"/>
            <a:ext cx="3843527" cy="25659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100" y="1119749"/>
            <a:ext cx="8672830" cy="220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Regulation),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vedtaget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2018,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 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800">
              <a:latin typeface="Arial"/>
              <a:cs typeface="Arial"/>
            </a:endParaRPr>
          </a:p>
          <a:p>
            <a:pPr marL="4201795" marR="1052195" indent="-292735">
              <a:lnSpc>
                <a:spcPct val="140000"/>
              </a:lnSpc>
              <a:buClr>
                <a:srgbClr val="000000"/>
              </a:buClr>
              <a:buSzPct val="112500"/>
              <a:buChar char="•"/>
              <a:tabLst>
                <a:tab pos="420179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verdens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strengeste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lov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63314" y="3644900"/>
            <a:ext cx="438848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0" marR="431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30200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Gælder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EU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,</a:t>
            </a:r>
            <a:r>
              <a:rPr dirty="0" sz="1600" spc="-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pålægger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forpligtelser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overalt,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længe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målretter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indsamler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EU.</a:t>
            </a:r>
            <a:r>
              <a:rPr dirty="0" baseline="26455" sz="1575" spc="-3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73736" y="49027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81660" y="4913172"/>
            <a:ext cx="1496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GDPR.EU.Hvad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GDPR?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88110" y="4689144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402" y="383540"/>
            <a:ext cx="38481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GDPR's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genstand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60">
                <a:solidFill>
                  <a:srgbClr val="379C73"/>
                </a:solidFill>
              </a:rPr>
              <a:t>mål</a:t>
            </a:r>
            <a:r>
              <a:rPr dirty="0" baseline="25252" sz="2475" spc="-89">
                <a:solidFill>
                  <a:srgbClr val="379C73"/>
                </a:solidFill>
                <a:latin typeface="Liberation Sans Narrow"/>
                <a:cs typeface="Liberation Sans Narrow"/>
              </a:rPr>
              <a:t>6</a:t>
            </a:r>
            <a:endParaRPr baseline="25252" sz="2475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73505" y="1425194"/>
            <a:ext cx="2209800" cy="3058160"/>
            <a:chOff x="873505" y="1425194"/>
            <a:chExt cx="2209800" cy="3058160"/>
          </a:xfrm>
        </p:grpSpPr>
        <p:sp>
          <p:nvSpPr>
            <p:cNvPr id="5" name="object 5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1819910" y="0"/>
                  </a:moveTo>
                  <a:lnTo>
                    <a:pt x="363981" y="0"/>
                  </a:lnTo>
                  <a:lnTo>
                    <a:pt x="314593" y="3322"/>
                  </a:lnTo>
                  <a:lnTo>
                    <a:pt x="267223" y="13000"/>
                  </a:lnTo>
                  <a:lnTo>
                    <a:pt x="222306" y="28600"/>
                  </a:lnTo>
                  <a:lnTo>
                    <a:pt x="180276" y="49689"/>
                  </a:lnTo>
                  <a:lnTo>
                    <a:pt x="141566" y="75834"/>
                  </a:lnTo>
                  <a:lnTo>
                    <a:pt x="106610" y="106600"/>
                  </a:lnTo>
                  <a:lnTo>
                    <a:pt x="75842" y="141555"/>
                  </a:lnTo>
                  <a:lnTo>
                    <a:pt x="49695" y="180264"/>
                  </a:lnTo>
                  <a:lnTo>
                    <a:pt x="28604" y="222295"/>
                  </a:lnTo>
                  <a:lnTo>
                    <a:pt x="13002" y="267214"/>
                  </a:lnTo>
                  <a:lnTo>
                    <a:pt x="3322" y="314587"/>
                  </a:lnTo>
                  <a:lnTo>
                    <a:pt x="0" y="363981"/>
                  </a:lnTo>
                  <a:lnTo>
                    <a:pt x="0" y="2668778"/>
                  </a:lnTo>
                  <a:lnTo>
                    <a:pt x="3322" y="2718166"/>
                  </a:lnTo>
                  <a:lnTo>
                    <a:pt x="13002" y="2765536"/>
                  </a:lnTo>
                  <a:lnTo>
                    <a:pt x="28604" y="2810453"/>
                  </a:lnTo>
                  <a:lnTo>
                    <a:pt x="49695" y="2852483"/>
                  </a:lnTo>
                  <a:lnTo>
                    <a:pt x="75842" y="2891193"/>
                  </a:lnTo>
                  <a:lnTo>
                    <a:pt x="106610" y="2926149"/>
                  </a:lnTo>
                  <a:lnTo>
                    <a:pt x="141566" y="2956917"/>
                  </a:lnTo>
                  <a:lnTo>
                    <a:pt x="180276" y="2983064"/>
                  </a:lnTo>
                  <a:lnTo>
                    <a:pt x="222306" y="3004155"/>
                  </a:lnTo>
                  <a:lnTo>
                    <a:pt x="267223" y="3019757"/>
                  </a:lnTo>
                  <a:lnTo>
                    <a:pt x="314593" y="3029437"/>
                  </a:lnTo>
                  <a:lnTo>
                    <a:pt x="363981" y="3032760"/>
                  </a:lnTo>
                  <a:lnTo>
                    <a:pt x="1819910" y="3032760"/>
                  </a:lnTo>
                  <a:lnTo>
                    <a:pt x="1869304" y="3029437"/>
                  </a:lnTo>
                  <a:lnTo>
                    <a:pt x="1916677" y="3019757"/>
                  </a:lnTo>
                  <a:lnTo>
                    <a:pt x="1961596" y="3004155"/>
                  </a:lnTo>
                  <a:lnTo>
                    <a:pt x="2003627" y="2983064"/>
                  </a:lnTo>
                  <a:lnTo>
                    <a:pt x="2042336" y="2956917"/>
                  </a:lnTo>
                  <a:lnTo>
                    <a:pt x="2077291" y="2926149"/>
                  </a:lnTo>
                  <a:lnTo>
                    <a:pt x="2108057" y="2891193"/>
                  </a:lnTo>
                  <a:lnTo>
                    <a:pt x="2134202" y="2852483"/>
                  </a:lnTo>
                  <a:lnTo>
                    <a:pt x="2155291" y="2810453"/>
                  </a:lnTo>
                  <a:lnTo>
                    <a:pt x="2170891" y="2765536"/>
                  </a:lnTo>
                  <a:lnTo>
                    <a:pt x="2180569" y="2718166"/>
                  </a:lnTo>
                  <a:lnTo>
                    <a:pt x="2183892" y="2668778"/>
                  </a:lnTo>
                  <a:lnTo>
                    <a:pt x="2183892" y="363981"/>
                  </a:lnTo>
                  <a:lnTo>
                    <a:pt x="2180569" y="314587"/>
                  </a:lnTo>
                  <a:lnTo>
                    <a:pt x="2170891" y="267214"/>
                  </a:lnTo>
                  <a:lnTo>
                    <a:pt x="2155291" y="222295"/>
                  </a:lnTo>
                  <a:lnTo>
                    <a:pt x="2134202" y="180264"/>
                  </a:lnTo>
                  <a:lnTo>
                    <a:pt x="2108057" y="141555"/>
                  </a:lnTo>
                  <a:lnTo>
                    <a:pt x="2077291" y="106600"/>
                  </a:lnTo>
                  <a:lnTo>
                    <a:pt x="2042336" y="75834"/>
                  </a:lnTo>
                  <a:lnTo>
                    <a:pt x="2003627" y="49689"/>
                  </a:lnTo>
                  <a:lnTo>
                    <a:pt x="1961596" y="28600"/>
                  </a:lnTo>
                  <a:lnTo>
                    <a:pt x="1916677" y="13000"/>
                  </a:lnTo>
                  <a:lnTo>
                    <a:pt x="1869304" y="3322"/>
                  </a:lnTo>
                  <a:lnTo>
                    <a:pt x="181991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0" y="363981"/>
                  </a:moveTo>
                  <a:lnTo>
                    <a:pt x="3322" y="314587"/>
                  </a:lnTo>
                  <a:lnTo>
                    <a:pt x="13002" y="267214"/>
                  </a:lnTo>
                  <a:lnTo>
                    <a:pt x="28604" y="222295"/>
                  </a:lnTo>
                  <a:lnTo>
                    <a:pt x="49695" y="180264"/>
                  </a:lnTo>
                  <a:lnTo>
                    <a:pt x="75842" y="141555"/>
                  </a:lnTo>
                  <a:lnTo>
                    <a:pt x="106610" y="106600"/>
                  </a:lnTo>
                  <a:lnTo>
                    <a:pt x="141566" y="75834"/>
                  </a:lnTo>
                  <a:lnTo>
                    <a:pt x="180276" y="49689"/>
                  </a:lnTo>
                  <a:lnTo>
                    <a:pt x="222306" y="28600"/>
                  </a:lnTo>
                  <a:lnTo>
                    <a:pt x="267223" y="13000"/>
                  </a:lnTo>
                  <a:lnTo>
                    <a:pt x="314593" y="3322"/>
                  </a:lnTo>
                  <a:lnTo>
                    <a:pt x="363981" y="0"/>
                  </a:lnTo>
                  <a:lnTo>
                    <a:pt x="1819910" y="0"/>
                  </a:lnTo>
                  <a:lnTo>
                    <a:pt x="1869304" y="3322"/>
                  </a:lnTo>
                  <a:lnTo>
                    <a:pt x="1916677" y="13000"/>
                  </a:lnTo>
                  <a:lnTo>
                    <a:pt x="1961596" y="28600"/>
                  </a:lnTo>
                  <a:lnTo>
                    <a:pt x="2003627" y="49689"/>
                  </a:lnTo>
                  <a:lnTo>
                    <a:pt x="2042336" y="75834"/>
                  </a:lnTo>
                  <a:lnTo>
                    <a:pt x="2077291" y="106600"/>
                  </a:lnTo>
                  <a:lnTo>
                    <a:pt x="2108057" y="141555"/>
                  </a:lnTo>
                  <a:lnTo>
                    <a:pt x="2134202" y="180264"/>
                  </a:lnTo>
                  <a:lnTo>
                    <a:pt x="2155291" y="222295"/>
                  </a:lnTo>
                  <a:lnTo>
                    <a:pt x="2170891" y="267214"/>
                  </a:lnTo>
                  <a:lnTo>
                    <a:pt x="2180569" y="314587"/>
                  </a:lnTo>
                  <a:lnTo>
                    <a:pt x="2183892" y="363981"/>
                  </a:lnTo>
                  <a:lnTo>
                    <a:pt x="2183892" y="2668778"/>
                  </a:lnTo>
                  <a:lnTo>
                    <a:pt x="2180569" y="2718166"/>
                  </a:lnTo>
                  <a:lnTo>
                    <a:pt x="2170891" y="2765536"/>
                  </a:lnTo>
                  <a:lnTo>
                    <a:pt x="2155291" y="2810453"/>
                  </a:lnTo>
                  <a:lnTo>
                    <a:pt x="2134202" y="2852483"/>
                  </a:lnTo>
                  <a:lnTo>
                    <a:pt x="2108057" y="2891193"/>
                  </a:lnTo>
                  <a:lnTo>
                    <a:pt x="2077291" y="2926149"/>
                  </a:lnTo>
                  <a:lnTo>
                    <a:pt x="2042336" y="2956917"/>
                  </a:lnTo>
                  <a:lnTo>
                    <a:pt x="2003627" y="2983064"/>
                  </a:lnTo>
                  <a:lnTo>
                    <a:pt x="1961596" y="3004155"/>
                  </a:lnTo>
                  <a:lnTo>
                    <a:pt x="1916677" y="3019757"/>
                  </a:lnTo>
                  <a:lnTo>
                    <a:pt x="1869304" y="3029437"/>
                  </a:lnTo>
                  <a:lnTo>
                    <a:pt x="1819910" y="3032760"/>
                  </a:lnTo>
                  <a:lnTo>
                    <a:pt x="363981" y="3032760"/>
                  </a:lnTo>
                  <a:lnTo>
                    <a:pt x="314593" y="3029437"/>
                  </a:lnTo>
                  <a:lnTo>
                    <a:pt x="267223" y="3019757"/>
                  </a:lnTo>
                  <a:lnTo>
                    <a:pt x="222306" y="3004155"/>
                  </a:lnTo>
                  <a:lnTo>
                    <a:pt x="180276" y="2983064"/>
                  </a:lnTo>
                  <a:lnTo>
                    <a:pt x="141566" y="2956917"/>
                  </a:lnTo>
                  <a:lnTo>
                    <a:pt x="106610" y="2926149"/>
                  </a:lnTo>
                  <a:lnTo>
                    <a:pt x="75842" y="2891193"/>
                  </a:lnTo>
                  <a:lnTo>
                    <a:pt x="49695" y="2852483"/>
                  </a:lnTo>
                  <a:lnTo>
                    <a:pt x="28604" y="2810453"/>
                  </a:lnTo>
                  <a:lnTo>
                    <a:pt x="13002" y="2765536"/>
                  </a:lnTo>
                  <a:lnTo>
                    <a:pt x="3322" y="2718166"/>
                  </a:lnTo>
                  <a:lnTo>
                    <a:pt x="0" y="2668778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3478021" y="1425194"/>
            <a:ext cx="2232660" cy="3058160"/>
            <a:chOff x="3478021" y="1425194"/>
            <a:chExt cx="2232660" cy="3058160"/>
          </a:xfrm>
        </p:grpSpPr>
        <p:sp>
          <p:nvSpPr>
            <p:cNvPr id="8" name="object 8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1838960" y="0"/>
                  </a:moveTo>
                  <a:lnTo>
                    <a:pt x="367791" y="0"/>
                  </a:lnTo>
                  <a:lnTo>
                    <a:pt x="321667" y="2866"/>
                  </a:lnTo>
                  <a:lnTo>
                    <a:pt x="277249" y="11235"/>
                  </a:lnTo>
                  <a:lnTo>
                    <a:pt x="234883" y="24763"/>
                  </a:lnTo>
                  <a:lnTo>
                    <a:pt x="194914" y="43103"/>
                  </a:lnTo>
                  <a:lnTo>
                    <a:pt x="157687" y="65910"/>
                  </a:lnTo>
                  <a:lnTo>
                    <a:pt x="123547" y="92840"/>
                  </a:lnTo>
                  <a:lnTo>
                    <a:pt x="92840" y="123547"/>
                  </a:lnTo>
                  <a:lnTo>
                    <a:pt x="65910" y="157687"/>
                  </a:lnTo>
                  <a:lnTo>
                    <a:pt x="43103" y="194914"/>
                  </a:lnTo>
                  <a:lnTo>
                    <a:pt x="24763" y="234883"/>
                  </a:lnTo>
                  <a:lnTo>
                    <a:pt x="11235" y="277249"/>
                  </a:lnTo>
                  <a:lnTo>
                    <a:pt x="2866" y="321667"/>
                  </a:lnTo>
                  <a:lnTo>
                    <a:pt x="0" y="367791"/>
                  </a:lnTo>
                  <a:lnTo>
                    <a:pt x="0" y="2664955"/>
                  </a:lnTo>
                  <a:lnTo>
                    <a:pt x="2866" y="2711092"/>
                  </a:lnTo>
                  <a:lnTo>
                    <a:pt x="11235" y="2755519"/>
                  </a:lnTo>
                  <a:lnTo>
                    <a:pt x="24763" y="2797891"/>
                  </a:lnTo>
                  <a:lnTo>
                    <a:pt x="43103" y="2837863"/>
                  </a:lnTo>
                  <a:lnTo>
                    <a:pt x="65910" y="2875091"/>
                  </a:lnTo>
                  <a:lnTo>
                    <a:pt x="92840" y="2909230"/>
                  </a:lnTo>
                  <a:lnTo>
                    <a:pt x="123547" y="2939935"/>
                  </a:lnTo>
                  <a:lnTo>
                    <a:pt x="157687" y="2966862"/>
                  </a:lnTo>
                  <a:lnTo>
                    <a:pt x="194914" y="2989666"/>
                  </a:lnTo>
                  <a:lnTo>
                    <a:pt x="234883" y="3008002"/>
                  </a:lnTo>
                  <a:lnTo>
                    <a:pt x="277249" y="3021527"/>
                  </a:lnTo>
                  <a:lnTo>
                    <a:pt x="321667" y="3029894"/>
                  </a:lnTo>
                  <a:lnTo>
                    <a:pt x="367791" y="3032760"/>
                  </a:lnTo>
                  <a:lnTo>
                    <a:pt x="1838960" y="3032760"/>
                  </a:lnTo>
                  <a:lnTo>
                    <a:pt x="1885084" y="3029894"/>
                  </a:lnTo>
                  <a:lnTo>
                    <a:pt x="1929502" y="3021527"/>
                  </a:lnTo>
                  <a:lnTo>
                    <a:pt x="1971868" y="3008002"/>
                  </a:lnTo>
                  <a:lnTo>
                    <a:pt x="2011837" y="2989666"/>
                  </a:lnTo>
                  <a:lnTo>
                    <a:pt x="2049064" y="2966862"/>
                  </a:lnTo>
                  <a:lnTo>
                    <a:pt x="2083204" y="2939935"/>
                  </a:lnTo>
                  <a:lnTo>
                    <a:pt x="2113911" y="2909230"/>
                  </a:lnTo>
                  <a:lnTo>
                    <a:pt x="2140841" y="2875091"/>
                  </a:lnTo>
                  <a:lnTo>
                    <a:pt x="2163648" y="2837863"/>
                  </a:lnTo>
                  <a:lnTo>
                    <a:pt x="2181988" y="2797891"/>
                  </a:lnTo>
                  <a:lnTo>
                    <a:pt x="2195516" y="2755519"/>
                  </a:lnTo>
                  <a:lnTo>
                    <a:pt x="2203885" y="2711092"/>
                  </a:lnTo>
                  <a:lnTo>
                    <a:pt x="2206752" y="2664955"/>
                  </a:lnTo>
                  <a:lnTo>
                    <a:pt x="2206752" y="367791"/>
                  </a:lnTo>
                  <a:lnTo>
                    <a:pt x="2203885" y="321667"/>
                  </a:lnTo>
                  <a:lnTo>
                    <a:pt x="2195516" y="277249"/>
                  </a:lnTo>
                  <a:lnTo>
                    <a:pt x="2181988" y="234883"/>
                  </a:lnTo>
                  <a:lnTo>
                    <a:pt x="2163648" y="194914"/>
                  </a:lnTo>
                  <a:lnTo>
                    <a:pt x="2140841" y="157687"/>
                  </a:lnTo>
                  <a:lnTo>
                    <a:pt x="2113911" y="123547"/>
                  </a:lnTo>
                  <a:lnTo>
                    <a:pt x="2083204" y="92840"/>
                  </a:lnTo>
                  <a:lnTo>
                    <a:pt x="2049064" y="65910"/>
                  </a:lnTo>
                  <a:lnTo>
                    <a:pt x="2011837" y="43103"/>
                  </a:lnTo>
                  <a:lnTo>
                    <a:pt x="1971868" y="24763"/>
                  </a:lnTo>
                  <a:lnTo>
                    <a:pt x="1929502" y="11235"/>
                  </a:lnTo>
                  <a:lnTo>
                    <a:pt x="1885084" y="2866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0" y="367791"/>
                  </a:moveTo>
                  <a:lnTo>
                    <a:pt x="2866" y="321667"/>
                  </a:lnTo>
                  <a:lnTo>
                    <a:pt x="11235" y="277249"/>
                  </a:lnTo>
                  <a:lnTo>
                    <a:pt x="24763" y="234883"/>
                  </a:lnTo>
                  <a:lnTo>
                    <a:pt x="43103" y="194914"/>
                  </a:lnTo>
                  <a:lnTo>
                    <a:pt x="65910" y="157687"/>
                  </a:lnTo>
                  <a:lnTo>
                    <a:pt x="92840" y="123547"/>
                  </a:lnTo>
                  <a:lnTo>
                    <a:pt x="123547" y="92840"/>
                  </a:lnTo>
                  <a:lnTo>
                    <a:pt x="157687" y="65910"/>
                  </a:lnTo>
                  <a:lnTo>
                    <a:pt x="194914" y="43103"/>
                  </a:lnTo>
                  <a:lnTo>
                    <a:pt x="234883" y="24763"/>
                  </a:lnTo>
                  <a:lnTo>
                    <a:pt x="277249" y="11235"/>
                  </a:lnTo>
                  <a:lnTo>
                    <a:pt x="321667" y="2866"/>
                  </a:lnTo>
                  <a:lnTo>
                    <a:pt x="367791" y="0"/>
                  </a:lnTo>
                  <a:lnTo>
                    <a:pt x="1838960" y="0"/>
                  </a:lnTo>
                  <a:lnTo>
                    <a:pt x="1885084" y="2866"/>
                  </a:lnTo>
                  <a:lnTo>
                    <a:pt x="1929502" y="11235"/>
                  </a:lnTo>
                  <a:lnTo>
                    <a:pt x="1971868" y="24763"/>
                  </a:lnTo>
                  <a:lnTo>
                    <a:pt x="2011837" y="43103"/>
                  </a:lnTo>
                  <a:lnTo>
                    <a:pt x="2049064" y="65910"/>
                  </a:lnTo>
                  <a:lnTo>
                    <a:pt x="2083204" y="92840"/>
                  </a:lnTo>
                  <a:lnTo>
                    <a:pt x="2113911" y="123547"/>
                  </a:lnTo>
                  <a:lnTo>
                    <a:pt x="2140841" y="157687"/>
                  </a:lnTo>
                  <a:lnTo>
                    <a:pt x="2163648" y="194914"/>
                  </a:lnTo>
                  <a:lnTo>
                    <a:pt x="2181988" y="234883"/>
                  </a:lnTo>
                  <a:lnTo>
                    <a:pt x="2195516" y="277249"/>
                  </a:lnTo>
                  <a:lnTo>
                    <a:pt x="2203885" y="321667"/>
                  </a:lnTo>
                  <a:lnTo>
                    <a:pt x="2206752" y="367791"/>
                  </a:lnTo>
                  <a:lnTo>
                    <a:pt x="2206752" y="2664955"/>
                  </a:lnTo>
                  <a:lnTo>
                    <a:pt x="2203885" y="2711092"/>
                  </a:lnTo>
                  <a:lnTo>
                    <a:pt x="2195516" y="2755519"/>
                  </a:lnTo>
                  <a:lnTo>
                    <a:pt x="2181988" y="2797891"/>
                  </a:lnTo>
                  <a:lnTo>
                    <a:pt x="2163648" y="2837863"/>
                  </a:lnTo>
                  <a:lnTo>
                    <a:pt x="2140841" y="2875091"/>
                  </a:lnTo>
                  <a:lnTo>
                    <a:pt x="2113911" y="2909230"/>
                  </a:lnTo>
                  <a:lnTo>
                    <a:pt x="2083204" y="2939935"/>
                  </a:lnTo>
                  <a:lnTo>
                    <a:pt x="2049064" y="2966862"/>
                  </a:lnTo>
                  <a:lnTo>
                    <a:pt x="2011837" y="2989666"/>
                  </a:lnTo>
                  <a:lnTo>
                    <a:pt x="1971868" y="3008002"/>
                  </a:lnTo>
                  <a:lnTo>
                    <a:pt x="1929502" y="3021527"/>
                  </a:lnTo>
                  <a:lnTo>
                    <a:pt x="1885084" y="3029894"/>
                  </a:lnTo>
                  <a:lnTo>
                    <a:pt x="1838960" y="3032760"/>
                  </a:lnTo>
                  <a:lnTo>
                    <a:pt x="367791" y="3032760"/>
                  </a:lnTo>
                  <a:lnTo>
                    <a:pt x="321667" y="3029894"/>
                  </a:lnTo>
                  <a:lnTo>
                    <a:pt x="277249" y="3021527"/>
                  </a:lnTo>
                  <a:lnTo>
                    <a:pt x="234883" y="3008002"/>
                  </a:lnTo>
                  <a:lnTo>
                    <a:pt x="194914" y="2989666"/>
                  </a:lnTo>
                  <a:lnTo>
                    <a:pt x="157687" y="2966862"/>
                  </a:lnTo>
                  <a:lnTo>
                    <a:pt x="123547" y="2939935"/>
                  </a:lnTo>
                  <a:lnTo>
                    <a:pt x="92840" y="2909230"/>
                  </a:lnTo>
                  <a:lnTo>
                    <a:pt x="65910" y="2875091"/>
                  </a:lnTo>
                  <a:lnTo>
                    <a:pt x="43103" y="2837863"/>
                  </a:lnTo>
                  <a:lnTo>
                    <a:pt x="24763" y="2797891"/>
                  </a:lnTo>
                  <a:lnTo>
                    <a:pt x="11235" y="2755519"/>
                  </a:lnTo>
                  <a:lnTo>
                    <a:pt x="2866" y="2711092"/>
                  </a:lnTo>
                  <a:lnTo>
                    <a:pt x="0" y="2664955"/>
                  </a:lnTo>
                  <a:lnTo>
                    <a:pt x="0" y="36779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105397" y="1425194"/>
            <a:ext cx="2188210" cy="3058160"/>
            <a:chOff x="6105397" y="1425194"/>
            <a:chExt cx="2188210" cy="3058160"/>
          </a:xfrm>
        </p:grpSpPr>
        <p:sp>
          <p:nvSpPr>
            <p:cNvPr id="11" name="object 11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1802129" y="0"/>
                  </a:moveTo>
                  <a:lnTo>
                    <a:pt x="360425" y="0"/>
                  </a:ln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0" y="2672321"/>
                  </a:lnTo>
                  <a:lnTo>
                    <a:pt x="3291" y="2721232"/>
                  </a:lnTo>
                  <a:lnTo>
                    <a:pt x="12878" y="2768142"/>
                  </a:lnTo>
                  <a:lnTo>
                    <a:pt x="28330" y="2812623"/>
                  </a:lnTo>
                  <a:lnTo>
                    <a:pt x="49219" y="2854245"/>
                  </a:lnTo>
                  <a:lnTo>
                    <a:pt x="75114" y="2892577"/>
                  </a:lnTo>
                  <a:lnTo>
                    <a:pt x="105584" y="2927192"/>
                  </a:lnTo>
                  <a:lnTo>
                    <a:pt x="140201" y="2957660"/>
                  </a:lnTo>
                  <a:lnTo>
                    <a:pt x="178533" y="2983551"/>
                  </a:lnTo>
                  <a:lnTo>
                    <a:pt x="220152" y="3004436"/>
                  </a:lnTo>
                  <a:lnTo>
                    <a:pt x="264627" y="3019885"/>
                  </a:lnTo>
                  <a:lnTo>
                    <a:pt x="311528" y="3029469"/>
                  </a:lnTo>
                  <a:lnTo>
                    <a:pt x="360425" y="3032760"/>
                  </a:lnTo>
                  <a:lnTo>
                    <a:pt x="1802129" y="3032760"/>
                  </a:lnTo>
                  <a:lnTo>
                    <a:pt x="1851027" y="3029469"/>
                  </a:lnTo>
                  <a:lnTo>
                    <a:pt x="1897928" y="3019885"/>
                  </a:lnTo>
                  <a:lnTo>
                    <a:pt x="1942403" y="3004436"/>
                  </a:lnTo>
                  <a:lnTo>
                    <a:pt x="1984022" y="2983551"/>
                  </a:lnTo>
                  <a:lnTo>
                    <a:pt x="2022354" y="2957660"/>
                  </a:lnTo>
                  <a:lnTo>
                    <a:pt x="2056971" y="2927192"/>
                  </a:lnTo>
                  <a:lnTo>
                    <a:pt x="2087441" y="2892577"/>
                  </a:lnTo>
                  <a:lnTo>
                    <a:pt x="2113336" y="2854245"/>
                  </a:lnTo>
                  <a:lnTo>
                    <a:pt x="2134225" y="2812623"/>
                  </a:lnTo>
                  <a:lnTo>
                    <a:pt x="2149677" y="2768142"/>
                  </a:lnTo>
                  <a:lnTo>
                    <a:pt x="2159264" y="2721232"/>
                  </a:lnTo>
                  <a:lnTo>
                    <a:pt x="2162555" y="2672321"/>
                  </a:lnTo>
                  <a:lnTo>
                    <a:pt x="2162555" y="360425"/>
                  </a:lnTo>
                  <a:lnTo>
                    <a:pt x="2159264" y="311528"/>
                  </a:lnTo>
                  <a:lnTo>
                    <a:pt x="2149677" y="264627"/>
                  </a:lnTo>
                  <a:lnTo>
                    <a:pt x="2134225" y="220152"/>
                  </a:lnTo>
                  <a:lnTo>
                    <a:pt x="2113336" y="178533"/>
                  </a:lnTo>
                  <a:lnTo>
                    <a:pt x="2087441" y="140201"/>
                  </a:lnTo>
                  <a:lnTo>
                    <a:pt x="2056971" y="105584"/>
                  </a:lnTo>
                  <a:lnTo>
                    <a:pt x="2022354" y="75114"/>
                  </a:lnTo>
                  <a:lnTo>
                    <a:pt x="1984022" y="49219"/>
                  </a:lnTo>
                  <a:lnTo>
                    <a:pt x="1942403" y="28330"/>
                  </a:lnTo>
                  <a:lnTo>
                    <a:pt x="1897928" y="12878"/>
                  </a:lnTo>
                  <a:lnTo>
                    <a:pt x="1851027" y="3291"/>
                  </a:lnTo>
                  <a:lnTo>
                    <a:pt x="180212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1802129" y="0"/>
                  </a:lnTo>
                  <a:lnTo>
                    <a:pt x="1851027" y="3291"/>
                  </a:lnTo>
                  <a:lnTo>
                    <a:pt x="1897928" y="12878"/>
                  </a:lnTo>
                  <a:lnTo>
                    <a:pt x="1942403" y="28330"/>
                  </a:lnTo>
                  <a:lnTo>
                    <a:pt x="1984022" y="49219"/>
                  </a:lnTo>
                  <a:lnTo>
                    <a:pt x="2022354" y="75114"/>
                  </a:lnTo>
                  <a:lnTo>
                    <a:pt x="2056971" y="105584"/>
                  </a:lnTo>
                  <a:lnTo>
                    <a:pt x="2087441" y="140201"/>
                  </a:lnTo>
                  <a:lnTo>
                    <a:pt x="2113336" y="178533"/>
                  </a:lnTo>
                  <a:lnTo>
                    <a:pt x="2134225" y="220152"/>
                  </a:lnTo>
                  <a:lnTo>
                    <a:pt x="2149677" y="264627"/>
                  </a:lnTo>
                  <a:lnTo>
                    <a:pt x="2159264" y="311528"/>
                  </a:lnTo>
                  <a:lnTo>
                    <a:pt x="2162555" y="360425"/>
                  </a:lnTo>
                  <a:lnTo>
                    <a:pt x="2162555" y="2672321"/>
                  </a:lnTo>
                  <a:lnTo>
                    <a:pt x="2159264" y="2721232"/>
                  </a:lnTo>
                  <a:lnTo>
                    <a:pt x="2149677" y="2768142"/>
                  </a:lnTo>
                  <a:lnTo>
                    <a:pt x="2134225" y="2812623"/>
                  </a:lnTo>
                  <a:lnTo>
                    <a:pt x="2113336" y="2854245"/>
                  </a:lnTo>
                  <a:lnTo>
                    <a:pt x="2087441" y="2892577"/>
                  </a:lnTo>
                  <a:lnTo>
                    <a:pt x="2056971" y="2927192"/>
                  </a:lnTo>
                  <a:lnTo>
                    <a:pt x="2022354" y="2957660"/>
                  </a:lnTo>
                  <a:lnTo>
                    <a:pt x="1984022" y="2983551"/>
                  </a:lnTo>
                  <a:lnTo>
                    <a:pt x="1942403" y="3004436"/>
                  </a:lnTo>
                  <a:lnTo>
                    <a:pt x="1897928" y="3019885"/>
                  </a:lnTo>
                  <a:lnTo>
                    <a:pt x="1851027" y="3029469"/>
                  </a:lnTo>
                  <a:lnTo>
                    <a:pt x="1802129" y="3032760"/>
                  </a:lnTo>
                  <a:lnTo>
                    <a:pt x="360425" y="3032760"/>
                  </a:lnTo>
                  <a:lnTo>
                    <a:pt x="311528" y="3029469"/>
                  </a:lnTo>
                  <a:lnTo>
                    <a:pt x="264627" y="3019885"/>
                  </a:lnTo>
                  <a:lnTo>
                    <a:pt x="220152" y="3004436"/>
                  </a:lnTo>
                  <a:lnTo>
                    <a:pt x="178533" y="2983551"/>
                  </a:lnTo>
                  <a:lnTo>
                    <a:pt x="140201" y="2957660"/>
                  </a:lnTo>
                  <a:lnTo>
                    <a:pt x="105584" y="2927192"/>
                  </a:lnTo>
                  <a:lnTo>
                    <a:pt x="75114" y="2892577"/>
                  </a:lnTo>
                  <a:lnTo>
                    <a:pt x="49219" y="2854245"/>
                  </a:lnTo>
                  <a:lnTo>
                    <a:pt x="28330" y="2812623"/>
                  </a:lnTo>
                  <a:lnTo>
                    <a:pt x="12878" y="2768142"/>
                  </a:lnTo>
                  <a:lnTo>
                    <a:pt x="3291" y="2721232"/>
                  </a:lnTo>
                  <a:lnTo>
                    <a:pt x="0" y="2672321"/>
                  </a:lnTo>
                  <a:lnTo>
                    <a:pt x="0" y="36042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49223" y="2444318"/>
            <a:ext cx="182372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8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forordning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fastlægger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 fri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udveksling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49115" y="2444318"/>
            <a:ext cx="152273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forordning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personers grundlæggende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friheder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57620" y="2444318"/>
            <a:ext cx="174180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frie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udveksling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inden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må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hverken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begrænses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forbydes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grunde,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vedrører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forbindelse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475486" y="1112774"/>
            <a:ext cx="903605" cy="889635"/>
            <a:chOff x="1475486" y="1112774"/>
            <a:chExt cx="903605" cy="889635"/>
          </a:xfrm>
        </p:grpSpPr>
        <p:sp>
          <p:nvSpPr>
            <p:cNvPr id="17" name="object 17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787144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1</a:t>
            </a:r>
            <a:endParaRPr sz="4800">
              <a:latin typeface="Nazli"/>
              <a:cs typeface="Nazl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33341" y="1112774"/>
            <a:ext cx="903605" cy="889635"/>
            <a:chOff x="4133341" y="1112774"/>
            <a:chExt cx="903605" cy="889635"/>
          </a:xfrm>
        </p:grpSpPr>
        <p:sp>
          <p:nvSpPr>
            <p:cNvPr id="21" name="object 21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444746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2</a:t>
            </a:r>
            <a:endParaRPr sz="4800">
              <a:latin typeface="Nazli"/>
              <a:cs typeface="Nazl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777481" y="1112774"/>
            <a:ext cx="903605" cy="889635"/>
            <a:chOff x="6777481" y="1112774"/>
            <a:chExt cx="903605" cy="889635"/>
          </a:xfrm>
        </p:grpSpPr>
        <p:sp>
          <p:nvSpPr>
            <p:cNvPr id="25" name="object 25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089393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3</a:t>
            </a:r>
            <a:endParaRPr sz="4800">
              <a:latin typeface="Nazli"/>
              <a:cs typeface="Nazl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14884" y="4880559"/>
            <a:ext cx="24555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Emne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33852" y="3982008"/>
            <a:ext cx="38741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 om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GDPR,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5139" y="1766316"/>
            <a:ext cx="3246119" cy="18257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46254" y="1535386"/>
            <a:ext cx="6235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ighed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429" y="1384529"/>
            <a:ext cx="4739005" cy="296100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90830" indent="-252729">
              <a:lnSpc>
                <a:spcPct val="100000"/>
              </a:lnSpc>
              <a:spcBef>
                <a:spcPts val="1005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Lovlighed,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retfærdighed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gennemsigt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Minering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opbevaring</a:t>
            </a:r>
            <a:endParaRPr sz="2000">
              <a:latin typeface="Arial"/>
              <a:cs typeface="Arial"/>
            </a:endParaRPr>
          </a:p>
          <a:p>
            <a:pPr marL="290830" indent="-252729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Integritet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fortrolighed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5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Ansvarlighed</a:t>
            </a:r>
            <a:r>
              <a:rPr dirty="0" baseline="25641" sz="1950" spc="-15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baseline="25641" sz="19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5355" y="1228344"/>
            <a:ext cx="3427476" cy="342747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4884" y="4880559"/>
            <a:ext cx="4043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baseline="27777" sz="900" spc="14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Informationskommissærens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kontor.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guide til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databeskyttelsesprincipperne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71258" y="432186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05054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Forståelse</a:t>
            </a:r>
            <a:r>
              <a:rPr dirty="0" sz="1600" spc="-1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databeskyttelse</a:t>
            </a:r>
            <a:endParaRPr sz="16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46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/>
              <a:t>Hvad</a:t>
            </a:r>
            <a:r>
              <a:rPr dirty="0" spc="145"/>
              <a:t> </a:t>
            </a:r>
            <a:r>
              <a:rPr dirty="0" spc="70"/>
              <a:t>er</a:t>
            </a:r>
            <a:r>
              <a:rPr dirty="0" spc="140"/>
              <a:t> </a:t>
            </a:r>
            <a:r>
              <a:rPr dirty="0" spc="-10"/>
              <a:t>databeskyttelse?</a:t>
            </a:r>
          </a:p>
          <a:p>
            <a:pPr marL="4146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/>
              <a:t>Hvad</a:t>
            </a:r>
            <a:r>
              <a:rPr dirty="0" spc="100"/>
              <a:t> </a:t>
            </a:r>
            <a:r>
              <a:rPr dirty="0" spc="70"/>
              <a:t>er</a:t>
            </a:r>
            <a:r>
              <a:rPr dirty="0" spc="100"/>
              <a:t> </a:t>
            </a:r>
            <a:r>
              <a:rPr dirty="0" spc="55"/>
              <a:t>formålet</a:t>
            </a:r>
            <a:r>
              <a:rPr dirty="0" spc="110"/>
              <a:t> </a:t>
            </a:r>
            <a:r>
              <a:rPr dirty="0" spc="50"/>
              <a:t>med</a:t>
            </a:r>
            <a:r>
              <a:rPr dirty="0" spc="105"/>
              <a:t> </a:t>
            </a:r>
            <a:r>
              <a:rPr dirty="0" spc="-10"/>
              <a:t>databeskyttelse?</a:t>
            </a:r>
          </a:p>
          <a:p>
            <a:pPr>
              <a:lnSpc>
                <a:spcPct val="100000"/>
              </a:lnSpc>
              <a:spcBef>
                <a:spcPts val="935"/>
              </a:spcBef>
            </a:p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Vigtigheden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databeskyttelse</a:t>
            </a:r>
            <a:endParaRPr sz="1600">
              <a:latin typeface="Arial Black"/>
              <a:cs typeface="Arial Black"/>
            </a:endParaRPr>
          </a:p>
          <a:p>
            <a:pPr lvl="1" marL="414655" indent="-178435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så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vigtigt?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135"/>
              </a:spcBef>
              <a:buFont typeface="Arial"/>
              <a:buChar char="•"/>
            </a:p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EU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GDPR?</a:t>
            </a:r>
            <a:endParaRPr sz="1000">
              <a:latin typeface="Liberation Sans Narrow"/>
              <a:cs typeface="Liberation Sans Narrow"/>
            </a:endParaRPr>
          </a:p>
          <a:p>
            <a:pPr lvl="1" marL="38544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sker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der,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hvis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videregiver</a:t>
            </a:r>
            <a:r>
              <a:rPr dirty="0" sz="1000" spc="25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en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persons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personlige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data?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470"/>
              </a:spcBef>
              <a:buFont typeface="Arial"/>
              <a:buChar char="•"/>
            </a:p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selvransagelse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07589" y="3982008"/>
            <a:ext cx="35274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syv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principper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9523" y="1601724"/>
            <a:ext cx="3197352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563181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35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grundlæggende</a:t>
            </a:r>
            <a:r>
              <a:rPr dirty="0" sz="25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4">
                <a:solidFill>
                  <a:srgbClr val="379C73"/>
                </a:solidFill>
                <a:latin typeface="Arial Black"/>
                <a:cs typeface="Arial Black"/>
              </a:rPr>
              <a:t>principper</a:t>
            </a:r>
            <a:r>
              <a:rPr dirty="0" sz="2500" spc="-4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">
                <a:solidFill>
                  <a:srgbClr val="379C73"/>
                </a:solidFill>
                <a:latin typeface="Arial Black"/>
                <a:cs typeface="Arial Black"/>
              </a:rPr>
              <a:t>GDPR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87348" y="2193417"/>
            <a:ext cx="72777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9865" marR="5080" indent="-14478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Hav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principperne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baghovedet,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persondata!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2122" y="2032838"/>
            <a:ext cx="5634355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sker</a:t>
            </a:r>
            <a:r>
              <a:rPr dirty="0" sz="4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der,</a:t>
            </a:r>
            <a:r>
              <a:rPr dirty="0" sz="4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hvis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3E3E3E"/>
                </a:solidFill>
                <a:latin typeface="Arial"/>
                <a:cs typeface="Arial"/>
              </a:rPr>
              <a:t>du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videregiver</a:t>
            </a:r>
            <a:r>
              <a:rPr dirty="0" sz="40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40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sz="4000" spc="-150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93750" sz="1200" spc="-7">
                <a:latin typeface="Carlito"/>
                <a:cs typeface="Carlito"/>
              </a:rPr>
              <a:t>?</a:t>
            </a:r>
            <a:r>
              <a:rPr dirty="0" baseline="93750" sz="1200" spc="480">
                <a:latin typeface="Carlito"/>
                <a:cs typeface="Carlito"/>
              </a:rPr>
              <a:t> 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rsons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personlige</a:t>
            </a:r>
            <a:r>
              <a:rPr dirty="0" sz="4000" spc="-229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data?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0089" y="2855974"/>
            <a:ext cx="2279605" cy="2286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05509" y="1777745"/>
            <a:ext cx="6073775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0480" indent="254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2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eksponering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2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22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cyberangreb,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menneskelige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fejl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ondsindede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udgør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risici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22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endParaRPr sz="22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brud</a:t>
            </a:r>
            <a:r>
              <a:rPr dirty="0" sz="22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22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datasikkerheden.</a:t>
            </a:r>
            <a:r>
              <a:rPr dirty="0" baseline="24904" sz="21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7263" y="4872228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 h="0">
                <a:moveTo>
                  <a:pt x="0" y="0"/>
                </a:moveTo>
                <a:lnTo>
                  <a:pt x="5308092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4884" y="4880559"/>
            <a:ext cx="6334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 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datasikkerheden,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gøre 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datasikkerheden?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30361" y="4973828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83540"/>
            <a:ext cx="37338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Brud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379C73"/>
                </a:solidFill>
                <a:latin typeface="Arial Black"/>
                <a:cs typeface="Arial Black"/>
              </a:rPr>
              <a:t>på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5">
                <a:solidFill>
                  <a:srgbClr val="379C73"/>
                </a:solidFill>
                <a:latin typeface="Arial Black"/>
                <a:cs typeface="Arial Black"/>
              </a:rPr>
              <a:t>datasikkerheden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64283" y="1589913"/>
            <a:ext cx="49784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Vigtigheden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hurtig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C000"/>
                </a:solidFill>
                <a:latin typeface="Arial"/>
                <a:cs typeface="Arial"/>
              </a:rPr>
              <a:t>handling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b="0">
                <a:latin typeface="Arial"/>
                <a:cs typeface="Arial"/>
              </a:rPr>
              <a:t>Hurtig</a:t>
            </a:r>
            <a:r>
              <a:rPr dirty="0" sz="2700" spc="-2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reaktion</a:t>
            </a:r>
            <a:r>
              <a:rPr dirty="0" sz="2700" spc="-2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er</a:t>
            </a:r>
            <a:r>
              <a:rPr dirty="0" sz="2700" spc="-1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afgørende</a:t>
            </a:r>
            <a:r>
              <a:rPr dirty="0" sz="2700" spc="-2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for</a:t>
            </a:r>
            <a:r>
              <a:rPr dirty="0" sz="2700" spc="-15" b="0">
                <a:latin typeface="Arial"/>
                <a:cs typeface="Arial"/>
              </a:rPr>
              <a:t> </a:t>
            </a:r>
            <a:r>
              <a:rPr dirty="0" sz="2700" spc="-25" b="0">
                <a:latin typeface="Arial"/>
                <a:cs typeface="Arial"/>
              </a:rPr>
              <a:t>at </a:t>
            </a:r>
            <a:r>
              <a:rPr dirty="0" sz="2700" b="0">
                <a:latin typeface="Arial"/>
                <a:cs typeface="Arial"/>
              </a:rPr>
              <a:t>minimere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potentiel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skade</a:t>
            </a:r>
            <a:r>
              <a:rPr dirty="0" sz="2700" spc="-50" b="0">
                <a:latin typeface="Arial"/>
                <a:cs typeface="Arial"/>
              </a:rPr>
              <a:t> </a:t>
            </a:r>
            <a:r>
              <a:rPr dirty="0" sz="2700" spc="-25" b="0">
                <a:latin typeface="Arial"/>
                <a:cs typeface="Arial"/>
              </a:rPr>
              <a:t>og </a:t>
            </a:r>
            <a:r>
              <a:rPr dirty="0" sz="2700" b="0">
                <a:latin typeface="Arial"/>
                <a:cs typeface="Arial"/>
              </a:rPr>
              <a:t>overholde</a:t>
            </a:r>
            <a:r>
              <a:rPr dirty="0" sz="2700" spc="-5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juridiske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spc="-10" b="0">
                <a:latin typeface="Arial"/>
                <a:cs typeface="Arial"/>
              </a:rPr>
              <a:t>forpligtelser!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3268" y="1340611"/>
            <a:ext cx="8396605" cy="327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835" marR="309181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Hvad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gør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man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tilfælde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et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databrud?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AutoNum type="arabicPeriod"/>
              <a:tabLst>
                <a:tab pos="266700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Isolér</a:t>
            </a:r>
            <a:r>
              <a:rPr dirty="0" sz="1800" spc="-3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1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inddæm: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Identificer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kilden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bruddet,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isoler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berørte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systemer.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266065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Vurder</a:t>
            </a:r>
            <a:r>
              <a:rPr dirty="0" sz="1800" spc="-3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virkningen: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Evaluer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omfanget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alvoren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bruddet.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266700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Underret</a:t>
            </a:r>
            <a:r>
              <a:rPr dirty="0" sz="1800" spc="-4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relevante</a:t>
            </a:r>
            <a:r>
              <a:rPr dirty="0" sz="1800" spc="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parter: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Indberet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bruddet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tilsynsførende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(DOP),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andre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relevante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myndigheder</a:t>
            </a:r>
            <a:r>
              <a:rPr dirty="0" sz="1800" spc="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efter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Databeskyttelsesansvarlig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(DPO)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59784" y="1893265"/>
            <a:ext cx="47790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r>
              <a:rPr dirty="0" sz="18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Officer</a:t>
            </a:r>
            <a:r>
              <a:rPr dirty="0" sz="1800" spc="4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(DPO)</a:t>
            </a:r>
            <a:r>
              <a:rPr dirty="0" sz="1800" spc="45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ansvarlig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organisations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databeskyttelseslove,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rådgive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81317" y="2716783"/>
            <a:ext cx="2158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konsekvensanalyser,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9784" y="2716783"/>
            <a:ext cx="21812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fred,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gennemføre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772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49315" y="2990799"/>
            <a:ext cx="31889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19589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kontaktpunkt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regulerende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9784" y="3265678"/>
            <a:ext cx="47796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2050414" algn="l"/>
                <a:tab pos="3020695" algn="l"/>
                <a:tab pos="45116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myndigheder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databeskyttelseskultur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uddannelse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bevidsthedsinitiativer.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089" y="1446402"/>
            <a:ext cx="3221549" cy="315748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2184" y="4621174"/>
            <a:ext cx="5069205" cy="42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586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</a:t>
            </a:r>
            <a:r>
              <a:rPr dirty="0" sz="9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TILSYNSFØRENDE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Databeskyttelsesrådgiver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(DPO)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Databeskyttelsesansvarlig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(DOP)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7184" y="1519173"/>
            <a:ext cx="8090534" cy="291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Hvordan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kan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hjælpe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dig?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09625" algn="l"/>
                <a:tab pos="4952365" algn="l"/>
                <a:tab pos="5315585" algn="l"/>
                <a:tab pos="6066790" algn="l"/>
                <a:tab pos="6786245" algn="l"/>
              </a:tabLst>
            </a:pP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organisationer/virksomheder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tildele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2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arbejdsgiver 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DOP!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begår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databrud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opdager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 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sagen.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8906"/>
            <a:ext cx="3379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r>
              <a:rPr dirty="0" sz="2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2534" y="4032605"/>
            <a:ext cx="507238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Institutionen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vurderer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underrette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berørte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familier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databruddet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hændelsen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skridt,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36088" y="2423143"/>
            <a:ext cx="3586479" cy="2482850"/>
            <a:chOff x="5436088" y="2423143"/>
            <a:chExt cx="3586479" cy="24828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88" y="2423143"/>
              <a:ext cx="3586010" cy="24826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268" y="2543556"/>
              <a:ext cx="3316224" cy="22113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28818" y="2499106"/>
              <a:ext cx="3405504" cy="2300605"/>
            </a:xfrm>
            <a:custGeom>
              <a:avLst/>
              <a:gdLst/>
              <a:ahLst/>
              <a:cxnLst/>
              <a:rect l="l" t="t" r="r" b="b"/>
              <a:pathLst>
                <a:path w="3405504" h="2300604">
                  <a:moveTo>
                    <a:pt x="0" y="2300224"/>
                  </a:moveTo>
                  <a:lnTo>
                    <a:pt x="3405124" y="2300224"/>
                  </a:lnTo>
                  <a:lnTo>
                    <a:pt x="3405124" y="0"/>
                  </a:lnTo>
                  <a:lnTo>
                    <a:pt x="0" y="0"/>
                  </a:lnTo>
                  <a:lnTo>
                    <a:pt x="0" y="2300224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62534" y="1787779"/>
            <a:ext cx="8595360" cy="205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02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DPO'en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kontakter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utilsigtede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modtager,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beboerne,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forklarer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situationen.</a:t>
            </a:r>
            <a:r>
              <a:rPr dirty="0" sz="14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Modtageren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bliver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bedt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slette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e-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mailen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400" spc="3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eventuelle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vedhæftede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filer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forhindre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yderligere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spredning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oplysningerne.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2742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informerer</a:t>
            </a:r>
            <a:r>
              <a:rPr dirty="0" sz="14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sin</a:t>
            </a:r>
            <a:r>
              <a:rPr dirty="0" sz="1400" spc="4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supervisor</a:t>
            </a:r>
            <a:r>
              <a:rPr dirty="0" sz="14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institutionens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administration</a:t>
            </a:r>
            <a:r>
              <a:rPr dirty="0" sz="1400" spc="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databruddet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understreger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dobbelttjekke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mailmodtagere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korrekte datahåndteringsprocedurer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 for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 forhindre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hændelser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fremtiden.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04481" y="4804054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59420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omfattende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nøgleprincipper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praksis.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begynder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understreger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følsomheden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ældreplejedata.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Modulet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væsentlige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termer,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koncepter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regulativer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relateret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generelle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databeskyttelsesforordning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overvejelser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menneskerettigheder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teknologibrug.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Eleverne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udforsker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sikkerhedsforanstaltninger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casestudier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indsigt.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802" y="300304"/>
            <a:ext cx="430085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Forståelse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1621" y="2065477"/>
            <a:ext cx="2729865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5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1621" y="2949955"/>
            <a:ext cx="5554345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5800" spc="-50" b="1">
                <a:solidFill>
                  <a:srgbClr val="339966"/>
                </a:solidFill>
                <a:latin typeface="Arial"/>
                <a:cs typeface="Arial"/>
              </a:rPr>
              <a:t>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2340"/>
            </a:xfrm>
            <a:custGeom>
              <a:avLst/>
              <a:gdLst/>
              <a:ahLst/>
              <a:cxnLst/>
              <a:rect l="l" t="t" r="r" b="b"/>
              <a:pathLst>
                <a:path w="9144000" h="942340">
                  <a:moveTo>
                    <a:pt x="0" y="941832"/>
                  </a:moveTo>
                  <a:lnTo>
                    <a:pt x="9144000" y="9418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18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1832"/>
              <a:ext cx="9144000" cy="4201795"/>
            </a:xfrm>
            <a:custGeom>
              <a:avLst/>
              <a:gdLst/>
              <a:ahLst/>
              <a:cxnLst/>
              <a:rect l="l" t="t" r="r" b="b"/>
              <a:pathLst>
                <a:path w="9144000" h="4201795">
                  <a:moveTo>
                    <a:pt x="9144000" y="0"/>
                  </a:moveTo>
                  <a:lnTo>
                    <a:pt x="0" y="0"/>
                  </a:lnTo>
                  <a:lnTo>
                    <a:pt x="0" y="4201666"/>
                  </a:lnTo>
                  <a:lnTo>
                    <a:pt x="9144000" y="42016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335915" marR="121285" indent="7620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950" cy="390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715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nøglebegreb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GDPR,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fandt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interessant?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anvende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begreb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dagligdag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identificere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professionelle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liv,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følsomme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data?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bevidsthed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beslutningstagning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1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individuelle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inden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hvilken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rettighed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synes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værdifuld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enkeltpersoner?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respekt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rettigheder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både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organisationer?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9573" y="492871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5.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8622" y="1351279"/>
            <a:ext cx="8164830" cy="349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Boehm,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Amber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https://www.crowdstrike.com</a:t>
            </a:r>
            <a:endParaRPr sz="1000">
              <a:latin typeface="Arial"/>
              <a:cs typeface="Arial"/>
            </a:endParaRPr>
          </a:p>
          <a:p>
            <a:pPr marL="279400" marR="13525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r>
              <a:rPr dirty="0" sz="10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https://commission.europa.eu/law/law-topic/data-protection/reform/what-personal-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data_en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https://gdpr.eu/what-is-gdpr/</a:t>
            </a:r>
            <a:endParaRPr sz="1000">
              <a:latin typeface="Arial"/>
              <a:cs typeface="Arial"/>
            </a:endParaRPr>
          </a:p>
          <a:p>
            <a:pPr marL="279400" marR="269430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Emne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https://gdpr-info.eu/art-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1-</a:t>
            </a:r>
            <a:r>
              <a:rPr dirty="0" u="none" sz="10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gdpr/#:~:text=1%20GDPR%20Emne%20og,fri%20bevægelse%20af%20personlige%20data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31686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Informationskommissærens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kontor.</a:t>
            </a:r>
            <a:r>
              <a:rPr dirty="0" sz="1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9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guide</a:t>
            </a:r>
            <a:r>
              <a:rPr dirty="0" sz="10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databeskyttelsesprincipperne</a:t>
            </a:r>
            <a:r>
              <a:rPr dirty="0" sz="10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https://ico.org.uk/for-organisations/uk-gdpr-guidance-</a:t>
            </a:r>
            <a:r>
              <a:rPr dirty="0" u="sng" sz="1000" spc="-2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and-</a:t>
            </a:r>
            <a:r>
              <a:rPr dirty="0" u="none" sz="1000" spc="-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resources/data-protection-principles/a-guide-to-the-data-protection-principles/</a:t>
            </a:r>
            <a:endParaRPr sz="1000">
              <a:latin typeface="Arial"/>
              <a:cs typeface="Arial"/>
            </a:endParaRPr>
          </a:p>
          <a:p>
            <a:pPr marL="279400" marR="233045" indent="-178435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585858"/>
                </a:solidFill>
                <a:latin typeface="Arial"/>
                <a:cs typeface="Arial"/>
              </a:rPr>
              <a:t>Hva</a:t>
            </a:r>
            <a:r>
              <a:rPr dirty="0" baseline="-9259" sz="900" spc="-1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9259" sz="900" spc="-10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databrud,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tilfælde</a:t>
            </a:r>
            <a:r>
              <a:rPr dirty="0" sz="10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databrud?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https://commission.europa.eu/law/law-topic/data-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protection/reform/rules-business-and-organisations/obligations/what-data-breach-and-what-do-we-have-do-case-data-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breach_en#:~:text=Et%20databrud%20forekommer%20når,af%20fortrolighed%2C%20tilgængelighed%20eller%20integritet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106680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 EUROPÆISKE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TILSYNSFØRENDE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DATABESKYTTELSE.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Databeskyttelsesrådgiver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(DPO).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https://www.edps.europa.eu/data-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protection/data-protection/reference-library/data-protection-officer-dpo_en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 forklaret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vs.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følsomme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https://www.youtube.com/watch?v=4qYMWiSyIOk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 Governance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 er GDPR? |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 resumé af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EU's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persondataforordning</a:t>
            </a:r>
            <a:r>
              <a:rPr dirty="0" sz="10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https://www.youtube.com/watch?v=Assdm6fIHlE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Køkken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principper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https://www.youtube.com/watch?v=NcHSD3fWJiQ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777" y="2007567"/>
            <a:ext cx="6704965" cy="1076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95"/>
              </a:spcBef>
            </a:pPr>
            <a:r>
              <a:rPr dirty="0" sz="2000" spc="110">
                <a:latin typeface="Liberation Sans Narrow"/>
                <a:cs typeface="Liberation Sans Narrow"/>
              </a:rPr>
              <a:t>Denne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læringsenhed</a:t>
            </a:r>
            <a:r>
              <a:rPr dirty="0" sz="2000" spc="114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er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90">
                <a:latin typeface="Liberation Sans Narrow"/>
                <a:cs typeface="Liberation Sans Narrow"/>
              </a:rPr>
              <a:t>udviklet</a:t>
            </a:r>
            <a:r>
              <a:rPr dirty="0" sz="2000" spc="125">
                <a:latin typeface="Liberation Sans Narrow"/>
                <a:cs typeface="Liberation Sans Narrow"/>
              </a:rPr>
              <a:t> </a:t>
            </a:r>
            <a:r>
              <a:rPr dirty="0" sz="2000" spc="100">
                <a:latin typeface="Liberation Sans Narrow"/>
                <a:cs typeface="Liberation Sans Narrow"/>
              </a:rPr>
              <a:t>som</a:t>
            </a:r>
            <a:r>
              <a:rPr dirty="0" sz="2000" spc="13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en</a:t>
            </a:r>
            <a:r>
              <a:rPr dirty="0" sz="2000" spc="140">
                <a:latin typeface="Liberation Sans Narrow"/>
                <a:cs typeface="Liberation Sans Narrow"/>
              </a:rPr>
              <a:t> </a:t>
            </a:r>
            <a:r>
              <a:rPr dirty="0" sz="2000" spc="65">
                <a:latin typeface="Liberation Sans Narrow"/>
                <a:cs typeface="Liberation Sans Narrow"/>
              </a:rPr>
              <a:t>del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af</a:t>
            </a:r>
            <a:r>
              <a:rPr dirty="0" sz="2000" spc="145">
                <a:latin typeface="Liberation Sans Narrow"/>
                <a:cs typeface="Liberation Sans Narrow"/>
              </a:rPr>
              <a:t> </a:t>
            </a:r>
            <a:r>
              <a:rPr dirty="0" sz="2000" spc="125">
                <a:latin typeface="Liberation Sans Narrow"/>
                <a:cs typeface="Liberation Sans Narrow"/>
              </a:rPr>
              <a:t>et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50">
                <a:latin typeface="Liberation Sans Narrow"/>
                <a:cs typeface="Liberation Sans Narrow"/>
              </a:rPr>
              <a:t>Erasmus+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40">
                <a:latin typeface="Liberation Sans Narrow"/>
                <a:cs typeface="Liberation Sans Narrow"/>
              </a:rPr>
              <a:t>KA2- projekt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DiMiCare</a:t>
            </a:r>
            <a:r>
              <a:rPr dirty="0" sz="2000" spc="105">
                <a:latin typeface="Liberation Sans Narrow"/>
                <a:cs typeface="Liberation Sans Narrow"/>
              </a:rPr>
              <a:t> </a:t>
            </a:r>
            <a:r>
              <a:rPr dirty="0" sz="2000" spc="85">
                <a:latin typeface="Liberation Sans Narrow"/>
                <a:cs typeface="Liberation Sans Narrow"/>
              </a:rPr>
              <a:t>(2022-1-</a:t>
            </a:r>
            <a:r>
              <a:rPr dirty="0" sz="2000" spc="130">
                <a:latin typeface="Liberation Sans Narrow"/>
                <a:cs typeface="Liberation Sans Narrow"/>
              </a:rPr>
              <a:t>AT01-</a:t>
            </a:r>
            <a:r>
              <a:rPr dirty="0" sz="2000" spc="125">
                <a:latin typeface="Liberation Sans Narrow"/>
                <a:cs typeface="Liberation Sans Narrow"/>
              </a:rPr>
              <a:t>KA220-</a:t>
            </a:r>
            <a:r>
              <a:rPr dirty="0" sz="2000" spc="70">
                <a:latin typeface="Liberation Sans Narrow"/>
                <a:cs typeface="Liberation Sans Narrow"/>
              </a:rPr>
              <a:t>VET-</a:t>
            </a:r>
            <a:r>
              <a:rPr dirty="0" sz="2000" spc="75">
                <a:latin typeface="Liberation Sans Narrow"/>
                <a:cs typeface="Liberation Sans Narrow"/>
              </a:rPr>
              <a:t>000085278)</a:t>
            </a:r>
            <a:r>
              <a:rPr dirty="0" sz="2000" spc="9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og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20">
                <a:latin typeface="Liberation Sans Narrow"/>
                <a:cs typeface="Liberation Sans Narrow"/>
              </a:rPr>
              <a:t>er </a:t>
            </a:r>
            <a:r>
              <a:rPr dirty="0" sz="2000" spc="70">
                <a:latin typeface="Liberation Sans Narrow"/>
                <a:cs typeface="Liberation Sans Narrow"/>
              </a:rPr>
              <a:t>finansieret</a:t>
            </a:r>
            <a:r>
              <a:rPr dirty="0" sz="2000" spc="85">
                <a:latin typeface="Liberation Sans Narrow"/>
                <a:cs typeface="Liberation Sans Narrow"/>
              </a:rPr>
              <a:t> </a:t>
            </a:r>
            <a:r>
              <a:rPr dirty="0" sz="2000" spc="105">
                <a:latin typeface="Liberation Sans Narrow"/>
                <a:cs typeface="Liberation Sans Narrow"/>
              </a:rPr>
              <a:t>med </a:t>
            </a:r>
            <a:r>
              <a:rPr dirty="0" sz="2000" spc="120">
                <a:latin typeface="Liberation Sans Narrow"/>
                <a:cs typeface="Liberation Sans Narrow"/>
              </a:rPr>
              <a:t>støtte</a:t>
            </a:r>
            <a:r>
              <a:rPr dirty="0" sz="2000" spc="95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fra</a:t>
            </a:r>
            <a:r>
              <a:rPr dirty="0" sz="2000" spc="100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Europa-Kommissionen.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6279" y="1496059"/>
            <a:ext cx="26104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Beskyttelse</a:t>
            </a:r>
            <a:r>
              <a:rPr dirty="0" sz="2600" spc="90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85">
                <a:latin typeface="Liberation Sans Narrow"/>
                <a:cs typeface="Liberation Sans Narrow"/>
              </a:rPr>
              <a:t>data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5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9997" y="2164842"/>
            <a:ext cx="6439535" cy="140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87650" marR="3074035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ældreplejen: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40">
                <a:solidFill>
                  <a:srgbClr val="FFFFFF"/>
                </a:solidFill>
                <a:latin typeface="Liberation Sans Narrow"/>
                <a:cs typeface="Liberation Sans Narrow"/>
              </a:rPr>
              <a:t>At</a:t>
            </a:r>
            <a:r>
              <a:rPr dirty="0" sz="18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handle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overensstemmelse</a:t>
            </a: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hermed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492074"/>
            <a:ext cx="449199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Vigtigheden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databeskyttelse</a:t>
            </a:r>
            <a:r>
              <a:rPr dirty="0" sz="1600" spc="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ældreplejen</a:t>
            </a:r>
            <a:endParaRPr sz="1600"/>
          </a:p>
        </p:txBody>
      </p:sp>
      <p:sp>
        <p:nvSpPr>
          <p:cNvPr id="3" name="object 3" descr=""/>
          <p:cNvSpPr txBox="1"/>
          <p:nvPr/>
        </p:nvSpPr>
        <p:spPr>
          <a:xfrm>
            <a:off x="358851" y="851154"/>
            <a:ext cx="3604260" cy="377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544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vigtig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ældreplejen?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Etisk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håndtering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data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indebærer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etisk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håndtering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ældreplejen?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09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Databeskyttelse</a:t>
            </a:r>
            <a:r>
              <a:rPr dirty="0" sz="16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følsomme</a:t>
            </a:r>
            <a:r>
              <a:rPr dirty="0" sz="1600" spc="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data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Hvornår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bliver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jeg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konfronteret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med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følsomme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data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eller</a:t>
            </a:r>
            <a:endParaRPr sz="1000">
              <a:latin typeface="Liberation Sans Narrow"/>
              <a:cs typeface="Liberation Sans Narrow"/>
            </a:endParaRPr>
          </a:p>
          <a:p>
            <a:pPr marL="385445">
              <a:lnSpc>
                <a:spcPct val="100000"/>
              </a:lnSpc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mit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daglige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4"/>
              <a:tabLst>
                <a:tab pos="294005" algn="l"/>
              </a:tabLst>
            </a:pP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ældreplejen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anvender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jeg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GDPR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mit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4"/>
              <a:tabLst>
                <a:tab pos="2940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selvransagelse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0" y="835152"/>
                  </a:moveTo>
                  <a:lnTo>
                    <a:pt x="9144000" y="8351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5152"/>
              <a:ext cx="9144000" cy="4308475"/>
            </a:xfrm>
            <a:custGeom>
              <a:avLst/>
              <a:gdLst/>
              <a:ahLst/>
              <a:cxnLst/>
              <a:rect l="l" t="t" r="r" b="b"/>
              <a:pathLst>
                <a:path w="9144000" h="4308475">
                  <a:moveTo>
                    <a:pt x="9144000" y="0"/>
                  </a:moveTo>
                  <a:lnTo>
                    <a:pt x="0" y="0"/>
                  </a:lnTo>
                  <a:lnTo>
                    <a:pt x="0" y="4308346"/>
                  </a:lnTo>
                  <a:lnTo>
                    <a:pt x="9144000" y="43083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45744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Forståelse</a:t>
            </a:r>
            <a:r>
              <a:rPr dirty="0" spc="-135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80"/>
              <a:t>databeskyttelse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20" y="2897162"/>
            <a:ext cx="2878835" cy="21103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6902" y="1887749"/>
            <a:ext cx="7148195" cy="1020444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10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2200" spc="-7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E3E3E"/>
                </a:solidFill>
                <a:latin typeface="Arial"/>
                <a:cs typeface="Arial"/>
              </a:rPr>
              <a:t>processen</a:t>
            </a:r>
            <a:r>
              <a:rPr dirty="0" sz="22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med</a:t>
            </a:r>
            <a:r>
              <a:rPr dirty="0" sz="2200" spc="-7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beskytte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vigtige</a:t>
            </a:r>
            <a:endParaRPr sz="2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oplysninger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mod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korruption,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kompromittering</a:t>
            </a:r>
            <a:r>
              <a:rPr dirty="0" sz="22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tab.</a:t>
            </a:r>
            <a:r>
              <a:rPr dirty="0" baseline="24904" sz="2175" spc="-15">
                <a:solidFill>
                  <a:srgbClr val="3E3E3E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87310" y="491256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4566" y="4815332"/>
            <a:ext cx="274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Vigtigheden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70"/>
              <a:t>databeskyttelse</a:t>
            </a:r>
            <a:r>
              <a:rPr dirty="0" spc="-85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15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5571" y="1870963"/>
            <a:ext cx="765048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079" marR="5080" indent="-247015">
              <a:lnSpc>
                <a:spcPct val="14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Databeskyttelse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afgørende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ældreplejen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forskellige </a:t>
            </a:r>
            <a:r>
              <a:rPr dirty="0" sz="2400">
                <a:latin typeface="Arial"/>
                <a:cs typeface="Arial"/>
              </a:rPr>
              <a:t>årsager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og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understreger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behovet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beskytte</a:t>
            </a:r>
            <a:r>
              <a:rPr dirty="0" sz="2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39966"/>
                </a:solidFill>
                <a:latin typeface="Arial"/>
                <a:cs typeface="Arial"/>
              </a:rPr>
              <a:t>de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ældres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personlige</a:t>
            </a:r>
            <a:r>
              <a:rPr dirty="0" sz="2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oplysninger</a:t>
            </a:r>
            <a:r>
              <a:rPr dirty="0" sz="2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4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velbefindende.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Vigtigheden</a:t>
            </a:r>
            <a:r>
              <a:rPr dirty="0" spc="-114"/>
              <a:t> </a:t>
            </a:r>
            <a:r>
              <a:rPr dirty="0" spc="-295"/>
              <a:t>af</a:t>
            </a:r>
            <a:r>
              <a:rPr dirty="0" spc="-125"/>
              <a:t> </a:t>
            </a:r>
            <a:r>
              <a:rPr dirty="0" spc="-270"/>
              <a:t>databeskyttelse</a:t>
            </a:r>
            <a:r>
              <a:rPr dirty="0" spc="-100"/>
              <a:t> </a:t>
            </a:r>
            <a:r>
              <a:rPr dirty="0" spc="-175"/>
              <a:t>i</a:t>
            </a:r>
            <a:r>
              <a:rPr dirty="0" spc="-120"/>
              <a:t> </a:t>
            </a:r>
            <a:r>
              <a:rPr dirty="0" spc="-215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4819" y="1938985"/>
            <a:ext cx="5514975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Hvorfor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4400" spc="55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4400" spc="35" b="1">
                <a:solidFill>
                  <a:srgbClr val="339966"/>
                </a:solidFill>
                <a:latin typeface="Arial"/>
                <a:cs typeface="Arial"/>
              </a:rPr>
              <a:t>b</a:t>
            </a:r>
            <a:r>
              <a:rPr dirty="0" sz="4400" spc="55" b="1">
                <a:solidFill>
                  <a:srgbClr val="339966"/>
                </a:solidFill>
                <a:latin typeface="Arial"/>
                <a:cs typeface="Arial"/>
              </a:rPr>
              <a:t>eskyt</a:t>
            </a:r>
            <a:r>
              <a:rPr dirty="0" sz="4400" spc="40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sz="4400" spc="50" b="1">
                <a:solidFill>
                  <a:srgbClr val="339966"/>
                </a:solidFill>
                <a:latin typeface="Arial"/>
                <a:cs typeface="Arial"/>
              </a:rPr>
              <a:t>els</a:t>
            </a:r>
            <a:r>
              <a:rPr dirty="0" sz="4400" spc="-112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baseline="104166" sz="1200" spc="82">
                <a:latin typeface="Carlito"/>
                <a:cs typeface="Carlito"/>
              </a:rPr>
              <a:t>?</a:t>
            </a:r>
            <a:r>
              <a:rPr dirty="0" baseline="104166" sz="1200" spc="750">
                <a:latin typeface="Carlito"/>
                <a:cs typeface="Carlito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ældreplejen?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379C73"/>
                </a:solidFill>
              </a:rPr>
              <a:t>Privatliv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værdighed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b="0">
                <a:latin typeface="Arial"/>
                <a:cs typeface="Arial"/>
              </a:rPr>
              <a:t>Ældre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mennesker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har</a:t>
            </a:r>
            <a:r>
              <a:rPr dirty="0" spc="-5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ligesom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alle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andre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ret til</a:t>
            </a:r>
            <a:r>
              <a:rPr dirty="0" spc="-15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pc="-10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pc="-10" b="0">
                <a:solidFill>
                  <a:srgbClr val="339966"/>
                </a:solidFill>
                <a:latin typeface="Arial"/>
                <a:cs typeface="Arial"/>
              </a:rPr>
              <a:t>værdighed.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Databeskyttelse</a:t>
            </a:r>
            <a:r>
              <a:rPr dirty="0" spc="4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sikrer,</a:t>
            </a:r>
            <a:r>
              <a:rPr dirty="0" spc="4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at</a:t>
            </a:r>
            <a:r>
              <a:rPr dirty="0" spc="4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deres</a:t>
            </a:r>
            <a:r>
              <a:rPr dirty="0" spc="4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personlige</a:t>
            </a:r>
            <a:r>
              <a:rPr dirty="0" spc="4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oplysninger, </a:t>
            </a:r>
            <a:r>
              <a:rPr dirty="0" b="0">
                <a:latin typeface="Arial"/>
                <a:cs typeface="Arial"/>
              </a:rPr>
              <a:t>herunder</a:t>
            </a:r>
            <a:r>
              <a:rPr dirty="0" spc="5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sundhedsjournaler</a:t>
            </a:r>
            <a:r>
              <a:rPr dirty="0" spc="5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og</a:t>
            </a:r>
            <a:r>
              <a:rPr dirty="0" spc="5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livspræferencer,</a:t>
            </a:r>
            <a:r>
              <a:rPr dirty="0" spc="53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holdes </a:t>
            </a:r>
            <a:r>
              <a:rPr dirty="0" b="0">
                <a:latin typeface="Arial"/>
                <a:cs typeface="Arial"/>
              </a:rPr>
              <a:t>fortrolige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og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kun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bruges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til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tilsigtede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formål.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285750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Sårbar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befolkning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353135"/>
            <a:ext cx="2680690" cy="24245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1783" y="1779219"/>
            <a:ext cx="7620634" cy="2773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0605" algn="l"/>
                <a:tab pos="2713355" algn="l"/>
                <a:tab pos="3423920" algn="l"/>
                <a:tab pos="4328795" algn="l"/>
                <a:tab pos="5232400" algn="l"/>
                <a:tab pos="6461125" algn="l"/>
                <a:tab pos="726757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sårbare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udnyttelse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identitetstyveri.</a:t>
            </a:r>
            <a:endParaRPr sz="2300">
              <a:latin typeface="Arial"/>
              <a:cs typeface="Arial"/>
            </a:endParaRPr>
          </a:p>
          <a:p>
            <a:pPr marL="12700" marR="2484120">
              <a:lnSpc>
                <a:spcPct val="100000"/>
              </a:lnSpc>
              <a:spcBef>
                <a:spcPts val="2310"/>
              </a:spcBef>
              <a:tabLst>
                <a:tab pos="1146175" algn="l"/>
                <a:tab pos="1405255" algn="l"/>
                <a:tab pos="1875155" algn="l"/>
                <a:tab pos="2279015" algn="l"/>
                <a:tab pos="3216275" algn="l"/>
                <a:tab pos="3589654" algn="l"/>
                <a:tab pos="478790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Databeskyttelsesforanstaltninger hjælper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uautoriseret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3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oplysninger, hvilket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økonomisk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skade.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40345" y="4870196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9129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0">
                <a:solidFill>
                  <a:srgbClr val="379C73"/>
                </a:solidFill>
              </a:rPr>
              <a:t>Information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70">
                <a:solidFill>
                  <a:srgbClr val="379C73"/>
                </a:solidFill>
              </a:rPr>
              <a:t>om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sundhedspleje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4291330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22400" algn="l"/>
                <a:tab pos="179260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Ligesom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sundhedsvæsenet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sundhedsjournaler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19827" y="1855470"/>
            <a:ext cx="135445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55332" y="1855470"/>
            <a:ext cx="138747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0823" y="2907284"/>
            <a:ext cx="7493634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3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3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3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3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levere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300" spc="5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tilliden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overholde sundhedslovgivningen.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335476"/>
            <a:ext cx="5110480" cy="11772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700" spc="-225">
                <a:solidFill>
                  <a:srgbClr val="379C73"/>
                </a:solidFill>
              </a:rPr>
              <a:t>Kommunikation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med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familie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 </a:t>
            </a:r>
            <a:r>
              <a:rPr dirty="0" sz="2700" spc="-270">
                <a:solidFill>
                  <a:srgbClr val="379C73"/>
                </a:solidFill>
              </a:rPr>
              <a:t>plejepersonale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3634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23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plejepersonale.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23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23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 deles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korrekt</a:t>
            </a:r>
            <a:r>
              <a:rPr dirty="0" sz="2300" spc="4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3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3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3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tilliden</a:t>
            </a:r>
            <a:r>
              <a:rPr dirty="0" sz="23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3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parter,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involveret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plejeprocessen.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9262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Forebyggelse</a:t>
            </a:r>
            <a:r>
              <a:rPr dirty="0" sz="2700" spc="-16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misbrug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2365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mennesker kan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 fare for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misbrugt,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300" spc="5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bidrage</a:t>
            </a:r>
            <a:r>
              <a:rPr dirty="0" sz="2300" spc="5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23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forebygge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Overvågnings-</a:t>
            </a:r>
            <a:r>
              <a:rPr dirty="0" sz="2300" spc="3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3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rapporteringsmekanismer</a:t>
            </a:r>
            <a:r>
              <a:rPr dirty="0" sz="23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implementeres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respekt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9771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20">
                <a:solidFill>
                  <a:srgbClr val="379C73"/>
                </a:solidFill>
              </a:rPr>
              <a:t>Juridiske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etiske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overvejelser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5540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regioner</a:t>
            </a:r>
            <a:r>
              <a:rPr dirty="0" sz="23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persondata,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overholde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love.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Etiske</a:t>
            </a:r>
            <a:r>
              <a:rPr dirty="0" sz="23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overvejelser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understreger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respektere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menneskers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autonomi</a:t>
            </a:r>
            <a:r>
              <a:rPr dirty="0" sz="23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8373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Teknologisk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integration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  <a:tabLst>
                <a:tab pos="3001010" algn="l"/>
                <a:tab pos="7156450" algn="l"/>
              </a:tabLst>
            </a:pPr>
            <a:r>
              <a:rPr dirty="0" b="0">
                <a:latin typeface="Arial"/>
                <a:cs typeface="Arial"/>
              </a:rPr>
              <a:t>Med</a:t>
            </a:r>
            <a:r>
              <a:rPr dirty="0" spc="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den</a:t>
            </a:r>
            <a:r>
              <a:rPr dirty="0" spc="10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stigende</a:t>
            </a:r>
            <a:r>
              <a:rPr dirty="0" spc="1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brug</a:t>
            </a:r>
            <a:r>
              <a:rPr dirty="0" spc="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af</a:t>
            </a:r>
            <a:r>
              <a:rPr dirty="0" spc="1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teknologi</a:t>
            </a:r>
            <a:r>
              <a:rPr dirty="0" spc="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</a:t>
            </a:r>
            <a:r>
              <a:rPr dirty="0" spc="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ældreplejen,</a:t>
            </a:r>
            <a:r>
              <a:rPr dirty="0" spc="10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såsom smart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spc="-10" b="0">
                <a:latin typeface="Arial"/>
                <a:cs typeface="Arial"/>
              </a:rPr>
              <a:t>home-enheder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spc="-25" b="0">
                <a:latin typeface="Arial"/>
                <a:cs typeface="Arial"/>
              </a:rPr>
              <a:t>og </a:t>
            </a:r>
            <a:r>
              <a:rPr dirty="0" b="0">
                <a:latin typeface="Arial"/>
                <a:cs typeface="Arial"/>
              </a:rPr>
              <a:t>sundhedsovervågningsværktøjer,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/>
              <a:t>bliver</a:t>
            </a:r>
            <a:r>
              <a:rPr dirty="0" spc="5"/>
              <a:t> </a:t>
            </a:r>
            <a:r>
              <a:rPr dirty="0" spc="-10"/>
              <a:t>databeskyttelse </a:t>
            </a:r>
            <a:r>
              <a:rPr dirty="0"/>
              <a:t>afgørende</a:t>
            </a:r>
            <a:r>
              <a:rPr dirty="0" spc="25"/>
              <a:t>  </a:t>
            </a:r>
            <a:r>
              <a:rPr dirty="0"/>
              <a:t>for</a:t>
            </a:r>
            <a:r>
              <a:rPr dirty="0" spc="35"/>
              <a:t>  </a:t>
            </a:r>
            <a:r>
              <a:rPr dirty="0"/>
              <a:t>at</a:t>
            </a:r>
            <a:r>
              <a:rPr dirty="0" spc="30"/>
              <a:t>  </a:t>
            </a:r>
            <a:r>
              <a:rPr dirty="0"/>
              <a:t>forhindre</a:t>
            </a:r>
            <a:r>
              <a:rPr dirty="0" spc="35"/>
              <a:t>  </a:t>
            </a:r>
            <a:r>
              <a:rPr dirty="0"/>
              <a:t>uautoriseret</a:t>
            </a:r>
            <a:r>
              <a:rPr dirty="0" spc="35"/>
              <a:t>  </a:t>
            </a:r>
            <a:r>
              <a:rPr dirty="0"/>
              <a:t>adgang</a:t>
            </a:r>
            <a:r>
              <a:rPr dirty="0" spc="25"/>
              <a:t>  </a:t>
            </a:r>
            <a:r>
              <a:rPr dirty="0" spc="-25"/>
              <a:t>og </a:t>
            </a:r>
            <a:r>
              <a:rPr dirty="0"/>
              <a:t>misbrug</a:t>
            </a:r>
            <a:r>
              <a:rPr dirty="0" spc="-55"/>
              <a:t> </a:t>
            </a:r>
            <a:r>
              <a:rPr dirty="0"/>
              <a:t>af</a:t>
            </a:r>
            <a:r>
              <a:rPr dirty="0" spc="-30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/>
              <a:t>indsamlet</a:t>
            </a:r>
            <a:r>
              <a:rPr dirty="0" spc="-40"/>
              <a:t> </a:t>
            </a:r>
            <a:r>
              <a:rPr dirty="0"/>
              <a:t>gennem</a:t>
            </a:r>
            <a:r>
              <a:rPr dirty="0" spc="-45"/>
              <a:t> </a:t>
            </a:r>
            <a:r>
              <a:rPr dirty="0"/>
              <a:t>disse</a:t>
            </a:r>
            <a:r>
              <a:rPr dirty="0" spc="-30"/>
              <a:t> </a:t>
            </a:r>
            <a:r>
              <a:rPr dirty="0" spc="-10"/>
              <a:t>teknologier.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Etisk</a:t>
            </a:r>
            <a:r>
              <a:rPr dirty="0" spc="-114"/>
              <a:t> </a:t>
            </a:r>
            <a:r>
              <a:rPr dirty="0" spc="-220"/>
              <a:t>håndtering</a:t>
            </a:r>
            <a:r>
              <a:rPr dirty="0" spc="-45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280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6019" y="1791716"/>
            <a:ext cx="5763895" cy="2038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4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etisk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håndtering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4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d</a:t>
            </a:r>
            <a:r>
              <a:rPr dirty="0" sz="4400" spc="-1160" b="1">
                <a:solidFill>
                  <a:srgbClr val="339966"/>
                </a:solidFill>
                <a:latin typeface="Arial"/>
                <a:cs typeface="Arial"/>
              </a:rPr>
              <a:t>a</a:t>
            </a:r>
            <a:r>
              <a:rPr dirty="0" baseline="24305" sz="1200">
                <a:latin typeface="Carlito"/>
                <a:cs typeface="Carlito"/>
              </a:rPr>
              <a:t>?</a:t>
            </a:r>
            <a:r>
              <a:rPr dirty="0" baseline="24305" sz="1200" spc="300">
                <a:latin typeface="Carlito"/>
                <a:cs typeface="Carlito"/>
              </a:rPr>
              <a:t> 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ta</a:t>
            </a:r>
            <a:r>
              <a:rPr dirty="0" sz="4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50" b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ældreplejen?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44500" y="215595"/>
            <a:ext cx="430085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Forståelse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0219" y="2241931"/>
            <a:ext cx="443928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4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4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formålet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0219" y="2912186"/>
            <a:ext cx="4563110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med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databeskyttelse?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82854"/>
            <a:ext cx="31222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29">
                <a:solidFill>
                  <a:srgbClr val="379C73"/>
                </a:solidFill>
              </a:rPr>
              <a:t>Etisk</a:t>
            </a:r>
            <a:r>
              <a:rPr dirty="0" sz="2200" spc="-65">
                <a:solidFill>
                  <a:srgbClr val="379C73"/>
                </a:solidFill>
              </a:rPr>
              <a:t> </a:t>
            </a:r>
            <a:r>
              <a:rPr dirty="0" sz="2200" spc="-195">
                <a:solidFill>
                  <a:srgbClr val="379C73"/>
                </a:solidFill>
              </a:rPr>
              <a:t>håndtering</a:t>
            </a:r>
            <a:r>
              <a:rPr dirty="0" sz="2200" spc="-60">
                <a:solidFill>
                  <a:srgbClr val="379C73"/>
                </a:solidFill>
              </a:rPr>
              <a:t> </a:t>
            </a:r>
            <a:r>
              <a:rPr dirty="0" sz="2200" spc="-250">
                <a:solidFill>
                  <a:srgbClr val="379C73"/>
                </a:solidFill>
              </a:rPr>
              <a:t>af</a:t>
            </a:r>
            <a:r>
              <a:rPr dirty="0" sz="2200" spc="-75">
                <a:solidFill>
                  <a:srgbClr val="379C73"/>
                </a:solidFill>
              </a:rPr>
              <a:t> </a:t>
            </a:r>
            <a:r>
              <a:rPr dirty="0" sz="2200" spc="-180">
                <a:solidFill>
                  <a:srgbClr val="379C73"/>
                </a:solidFill>
              </a:rPr>
              <a:t>data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63752" y="1449070"/>
            <a:ext cx="758190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500" marR="431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Etisk</a:t>
            </a:r>
            <a:r>
              <a:rPr dirty="0" sz="18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håndtering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moralsk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forsvarlig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måde.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respekt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59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enkeltes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privatliv,</a:t>
            </a:r>
            <a:r>
              <a:rPr dirty="0" sz="1800" spc="4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indhentning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800" spc="4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dataindsamling,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sikring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datasikkerhed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fortrolighed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samt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anvendelse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legitime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gavnlige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formål.</a:t>
            </a:r>
            <a:r>
              <a:rPr dirty="0" baseline="25462" sz="1800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63500" marR="4127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transparent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omkring,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brugt,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ældrepleje.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1355" y="4777232"/>
            <a:ext cx="6697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samfundet: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patientjournaler,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pligten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redning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00304"/>
            <a:ext cx="515810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25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FFFF"/>
                </a:solidFill>
                <a:latin typeface="Arial Black"/>
                <a:cs typeface="Arial Black"/>
              </a:rPr>
              <a:t>følsomme</a:t>
            </a:r>
            <a:r>
              <a:rPr dirty="0" sz="25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419" y="1261694"/>
            <a:ext cx="571309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Hvornår</a:t>
            </a:r>
            <a:r>
              <a:rPr dirty="0" sz="4400" spc="1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konfronteres</a:t>
            </a:r>
            <a:r>
              <a:rPr dirty="0" sz="4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jeg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med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0619" y="2603754"/>
            <a:ext cx="559181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17780">
              <a:lnSpc>
                <a:spcPct val="100000"/>
              </a:lnSpc>
              <a:spcBef>
                <a:spcPts val="100"/>
              </a:spcBef>
              <a:tabLst>
                <a:tab pos="4475480" algn="l"/>
              </a:tabLst>
            </a:pP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følsomme</a:t>
            </a:r>
            <a:r>
              <a:rPr dirty="0" sz="4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168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100694" sz="1200" spc="-44">
                <a:latin typeface="Carlito"/>
                <a:cs typeface="Carlito"/>
              </a:rPr>
              <a:t>?</a:t>
            </a:r>
            <a:r>
              <a:rPr dirty="0" baseline="100694" sz="1200">
                <a:latin typeface="Carlito"/>
                <a:cs typeface="Carlito"/>
              </a:rPr>
              <a:t>	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ller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4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4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4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65961"/>
            <a:ext cx="8559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67050" y="1193037"/>
            <a:ext cx="21507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24" y="2798062"/>
            <a:ext cx="2198677" cy="220370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75538" y="1875789"/>
            <a:ext cx="7616190" cy="2889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088390" algn="l"/>
                <a:tab pos="1791335" algn="l"/>
                <a:tab pos="2760345" algn="l"/>
                <a:tab pos="3134360" algn="l"/>
                <a:tab pos="3596004" algn="l"/>
                <a:tab pos="4324350" algn="l"/>
                <a:tab pos="5444490" algn="l"/>
                <a:tab pos="5918835" algn="l"/>
                <a:tab pos="63182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vedligeholde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sundhedsjournalerne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varetægt.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sygehistorie,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nuværende</a:t>
            </a:r>
            <a:r>
              <a:rPr dirty="0" sz="1800" spc="459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helbredstilstand,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behandlingsplaner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7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  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databeskyttelsesreglerne.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89685" y="4999735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62436"/>
            <a:ext cx="7926705" cy="309943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  <a:p>
            <a:pPr algn="ctr" marL="226060">
              <a:lnSpc>
                <a:spcPct val="100000"/>
              </a:lnSpc>
              <a:spcBef>
                <a:spcPts val="660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Personlige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præferencer</a:t>
            </a:r>
            <a:r>
              <a:rPr dirty="0" sz="22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22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livsstilsoplysninger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10"/>
              </a:spcBef>
            </a:pPr>
            <a:endParaRPr sz="22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tabLst>
                <a:tab pos="1367790" algn="l"/>
                <a:tab pos="2989580" algn="l"/>
                <a:tab pos="3921125" algn="l"/>
                <a:tab pos="4710430" algn="l"/>
                <a:tab pos="635952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præferencer,</a:t>
            </a: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livsstilsvalg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rutiner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plejeassistenter.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fortroligt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respektfuld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62436"/>
            <a:ext cx="7924800" cy="340423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  <a:p>
            <a:pPr marL="1583690">
              <a:lnSpc>
                <a:spcPct val="100000"/>
              </a:lnSpc>
              <a:spcBef>
                <a:spcPts val="660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Kommunikation</a:t>
            </a:r>
            <a:r>
              <a:rPr dirty="0" sz="2200" spc="-1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med</a:t>
            </a:r>
            <a:endParaRPr sz="2200">
              <a:latin typeface="Arial"/>
              <a:cs typeface="Arial"/>
            </a:endParaRPr>
          </a:p>
          <a:p>
            <a:pPr marL="1583690">
              <a:lnSpc>
                <a:spcPct val="100000"/>
              </a:lnSpc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familiemedlemmer</a:t>
            </a:r>
            <a:endParaRPr sz="2200">
              <a:latin typeface="Arial"/>
              <a:cs typeface="Arial"/>
            </a:endParaRPr>
          </a:p>
          <a:p>
            <a:pPr algn="just" marL="322580">
              <a:lnSpc>
                <a:spcPct val="100000"/>
              </a:lnSpc>
              <a:spcBef>
                <a:spcPts val="22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familierne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tager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algn="just" marL="3225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velbefindende.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322580" marR="508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nødvendige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deles,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indhente</a:t>
            </a:r>
            <a:r>
              <a:rPr dirty="0" sz="20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samtykke,</a:t>
            </a:r>
            <a:r>
              <a:rPr dirty="0" sz="20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2000" spc="48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nødvendigt,</a:t>
            </a:r>
            <a:r>
              <a:rPr dirty="0" sz="20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20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respekten</a:t>
            </a:r>
            <a:r>
              <a:rPr dirty="0" sz="20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privatlivets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fred.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05483"/>
            <a:ext cx="6028055" cy="1442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9555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Hjælp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personlig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pleje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82650" algn="l"/>
                <a:tab pos="1271270" algn="l"/>
                <a:tab pos="2113915" algn="l"/>
                <a:tab pos="2926715" algn="l"/>
                <a:tab pos="3612515" algn="l"/>
                <a:tab pos="4422140" algn="l"/>
                <a:tab pos="553339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badning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tæt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kontakt.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19925" y="2410790"/>
            <a:ext cx="14084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påklædning,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3516" y="3325444"/>
            <a:ext cx="7328534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opmærksom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enkeltes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værdighed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centralt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aspekt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plejemiljø!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16479" y="1517396"/>
            <a:ext cx="273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Medicinhåndtering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28971" y="2410790"/>
            <a:ext cx="101409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nøjagtig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48425" y="2410790"/>
            <a:ext cx="197802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3539" algn="l"/>
              </a:tabLst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registrering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2410790"/>
            <a:ext cx="163703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08833" y="2410790"/>
            <a:ext cx="241300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  <a:tabLst>
                <a:tab pos="502920" algn="l"/>
                <a:tab pos="160972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7995" algn="l"/>
              </a:tabLst>
            </a:pP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12463" y="2716149"/>
            <a:ext cx="14224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protokoller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38571" y="2716149"/>
            <a:ext cx="1323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67396" y="2716149"/>
            <a:ext cx="10598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1783" y="3020949"/>
            <a:ext cx="53568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1931035" algn="l"/>
                <a:tab pos="3284854" algn="l"/>
                <a:tab pos="3776979" algn="l"/>
                <a:tab pos="439610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enkeltes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40221" y="3020949"/>
            <a:ext cx="20859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velbefindende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1783" y="3325444"/>
            <a:ext cx="44100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sundhedslovgivningen.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524127"/>
            <a:ext cx="7616190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017395" marR="29133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Brug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teknologi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i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plejesektoren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2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teknologi,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20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20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sikkert,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adgangen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 autoriseret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personale.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397632" y="1424685"/>
            <a:ext cx="23945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Rapportering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og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dokumentation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1783" y="2410790"/>
            <a:ext cx="41732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2439" algn="l"/>
                <a:tab pos="2214880" algn="l"/>
                <a:tab pos="367792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Rapportering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hændelser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18303" y="2410790"/>
            <a:ext cx="32086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1290" algn="l"/>
                <a:tab pos="1748155" algn="l"/>
                <a:tab pos="229235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ændringer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2716149"/>
            <a:ext cx="761745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sundhedstilstand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nøjagtig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rettidig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dokumentation.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databeskyttelsesforanstaltninger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parter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opbevares sikkert.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12214"/>
            <a:ext cx="7614920" cy="204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Interaktioner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med</a:t>
            </a:r>
            <a:r>
              <a:rPr dirty="0" sz="24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andre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sundhedsprofessionelle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2000" spc="4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45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2000" spc="4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sundhedsprofessionelle,</a:t>
            </a:r>
            <a:r>
              <a:rPr dirty="0" sz="2000" spc="45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såsom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sygeplejersker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læger,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plejer.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sådan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foregår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tilladelser.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0" y="854964"/>
                  </a:moveTo>
                  <a:lnTo>
                    <a:pt x="9144000" y="8549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496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54963"/>
              <a:ext cx="9144000" cy="4288790"/>
            </a:xfrm>
            <a:custGeom>
              <a:avLst/>
              <a:gdLst/>
              <a:ahLst/>
              <a:cxnLst/>
              <a:rect l="l" t="t" r="r" b="b"/>
              <a:pathLst>
                <a:path w="9144000" h="4288790">
                  <a:moveTo>
                    <a:pt x="9144000" y="0"/>
                  </a:moveTo>
                  <a:lnTo>
                    <a:pt x="0" y="0"/>
                  </a:lnTo>
                  <a:lnTo>
                    <a:pt x="0" y="4288534"/>
                  </a:lnTo>
                  <a:lnTo>
                    <a:pt x="9144000" y="42885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15595"/>
            <a:ext cx="43008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Forståelse</a:t>
            </a:r>
            <a:r>
              <a:rPr dirty="0" spc="-125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80"/>
              <a:t>databeskyttelse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6957" y="1933644"/>
            <a:ext cx="4834255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31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Det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primære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mål</a:t>
            </a:r>
            <a:r>
              <a:rPr dirty="0" sz="1800" spc="3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beskytte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følsomme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oplysninger</a:t>
            </a:r>
            <a:r>
              <a:rPr dirty="0" sz="1800" spc="3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uautoriseret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adgang,</a:t>
            </a:r>
            <a:r>
              <a:rPr dirty="0" sz="1800" spc="3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brug, </a:t>
            </a:r>
            <a:r>
              <a:rPr dirty="0" sz="1800">
                <a:latin typeface="Arial"/>
                <a:cs typeface="Arial"/>
              </a:rPr>
              <a:t>videregivelse,</a:t>
            </a:r>
            <a:r>
              <a:rPr dirty="0" sz="1800" spc="6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ændring</a:t>
            </a:r>
            <a:r>
              <a:rPr dirty="0" sz="1800" spc="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5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destruktion</a:t>
            </a:r>
            <a:r>
              <a:rPr dirty="0" baseline="25462" sz="1800">
                <a:latin typeface="Arial"/>
                <a:cs typeface="Arial"/>
              </a:rPr>
              <a:t>2</a:t>
            </a:r>
            <a:r>
              <a:rPr dirty="0" baseline="25462" sz="1800" spc="33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55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derved</a:t>
            </a:r>
            <a:r>
              <a:rPr dirty="0" sz="1800" spc="1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bevare</a:t>
            </a:r>
            <a:r>
              <a:rPr dirty="0" sz="1800" spc="15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enkeltpersoners</a:t>
            </a:r>
            <a:r>
              <a:rPr dirty="0" sz="1800" spc="1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privatliv</a:t>
            </a:r>
            <a:r>
              <a:rPr dirty="0" sz="1800" spc="150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sikre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tillid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datahåndteringsprocesser.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7556" y="1655064"/>
            <a:ext cx="7134859" cy="3156585"/>
            <a:chOff x="257556" y="1655064"/>
            <a:chExt cx="7134859" cy="315658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4" y="1655064"/>
              <a:ext cx="2799588" cy="27995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7556" y="4806696"/>
              <a:ext cx="7134859" cy="0"/>
            </a:xfrm>
            <a:custGeom>
              <a:avLst/>
              <a:gdLst/>
              <a:ahLst/>
              <a:cxnLst/>
              <a:rect l="l" t="t" r="r" b="b"/>
              <a:pathLst>
                <a:path w="7134859" h="0">
                  <a:moveTo>
                    <a:pt x="0" y="0"/>
                  </a:moveTo>
                  <a:lnTo>
                    <a:pt x="7134733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4566" y="4815332"/>
            <a:ext cx="274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16227" y="4370019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12902" y="832865"/>
            <a:ext cx="7919084" cy="370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16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algn="just" marL="1473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265430" marR="55880">
              <a:lnSpc>
                <a:spcPct val="100000"/>
              </a:lnSpc>
              <a:spcBef>
                <a:spcPts val="158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plejeassistent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regelmæssigt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følsomme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klienter,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sygehistorie,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medicin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personlige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præferencer.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265430" marR="5397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dag,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computeren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sygeplejestationen,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hævder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patient,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assisterer.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beder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opdatering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20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nylige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ændringer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behandlingsplanen.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51002" y="832865"/>
            <a:ext cx="7259320" cy="178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092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200">
              <a:latin typeface="Arial"/>
              <a:cs typeface="Arial"/>
            </a:endParaRPr>
          </a:p>
          <a:p>
            <a:pPr algn="ctr" marL="558165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situation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konfronteres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2200">
              <a:latin typeface="Arial"/>
              <a:cs typeface="Arial"/>
            </a:endParaRPr>
          </a:p>
          <a:p>
            <a:pPr algn="ctr" marL="563245">
              <a:lnSpc>
                <a:spcPct val="100000"/>
              </a:lnSpc>
            </a:pP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databeskyttelse.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0060" y="2525413"/>
            <a:ext cx="2410594" cy="24210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78304" y="3590340"/>
            <a:ext cx="33432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215" marR="5080" indent="-69215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er,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24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det!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82459" y="495767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63702" y="832865"/>
            <a:ext cx="2244090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965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9195" y="1981962"/>
            <a:ext cx="761619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første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skal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bekræfte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identiteten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den,</a:t>
            </a:r>
            <a:r>
              <a:rPr dirty="0" sz="1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ringer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oplysninger,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kender,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fødselsdato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forhånd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aftalt adgangskode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kode.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Husk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pligt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opretholde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patientfortrolighed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.</a:t>
            </a:r>
            <a:r>
              <a:rPr dirty="0" sz="1400" spc="8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lyder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legitim,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undgå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videregive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telefonen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ordentlig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verifikation.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Fortæl</a:t>
            </a:r>
            <a:r>
              <a:rPr dirty="0" sz="14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4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stedets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procedurer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videregivelse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patientoplysninger.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Forklar, at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relation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 patienten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bekræfte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identitet,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76402" y="832865"/>
            <a:ext cx="22186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231849"/>
            <a:ext cx="7721600" cy="3261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30810" marR="367030">
              <a:lnSpc>
                <a:spcPct val="100000"/>
              </a:lnSpc>
              <a:spcBef>
                <a:spcPts val="16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tvivl om,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frem,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kontakte</a:t>
            </a:r>
            <a:r>
              <a:rPr dirty="0" sz="1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leder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institutionens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databeskyttelsesansvarlige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 kan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vejlede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situationer,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samtidig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databeskyttelseslove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bestemmelser.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3081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detaljerne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telefonopkaldet,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opkalderens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(hvis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oplyst),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formålet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opkaldet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skridt,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taget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bekræfte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identitet.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dokumentation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tjene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bevis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overholder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databeskyttelsesprotokollerne.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400">
              <a:latin typeface="Arial"/>
              <a:cs typeface="Arial"/>
            </a:endParaRPr>
          </a:p>
          <a:p>
            <a:pPr algn="ctr" marL="297180" marR="30289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opretholde</a:t>
            </a:r>
            <a:r>
              <a:rPr dirty="0" sz="18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patientfortroligheden</a:t>
            </a:r>
            <a:r>
              <a:rPr dirty="0" sz="1800" spc="2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sikre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overholdelse</a:t>
            </a:r>
            <a:r>
              <a:rPr dirty="0" sz="1800" spc="-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6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databeskyttelsesreglerne,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effektivt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bekymrede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familiemedlemmer.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GDPR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29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0908" y="2241931"/>
            <a:ext cx="493585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anvender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jeg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ældreplejen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8151" y="2694043"/>
            <a:ext cx="3359773" cy="21703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77161"/>
            <a:ext cx="798575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EU's</a:t>
            </a:r>
            <a:r>
              <a:rPr dirty="0" sz="2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2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General</a:t>
            </a:r>
            <a:r>
              <a:rPr dirty="0" sz="2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2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Regulation)</a:t>
            </a:r>
            <a:r>
              <a:rPr dirty="0" sz="2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gælder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også</a:t>
            </a:r>
            <a:r>
              <a:rPr dirty="0" sz="24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4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plejehjem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2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personoplysninger</a:t>
            </a:r>
            <a:r>
              <a:rPr dirty="0" sz="2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mængder.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99681" y="487385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6823" y="1908028"/>
            <a:ext cx="3758565" cy="2813685"/>
            <a:chOff x="496823" y="1908028"/>
            <a:chExt cx="3758565" cy="2813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57" y="1908028"/>
              <a:ext cx="3755158" cy="28133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3192272" y="0"/>
                  </a:moveTo>
                  <a:lnTo>
                    <a:pt x="450100" y="0"/>
                  </a:lnTo>
                  <a:lnTo>
                    <a:pt x="401056" y="2641"/>
                  </a:lnTo>
                  <a:lnTo>
                    <a:pt x="353541" y="10382"/>
                  </a:lnTo>
                  <a:lnTo>
                    <a:pt x="307831" y="22949"/>
                  </a:lnTo>
                  <a:lnTo>
                    <a:pt x="264200" y="40066"/>
                  </a:lnTo>
                  <a:lnTo>
                    <a:pt x="222923" y="61458"/>
                  </a:lnTo>
                  <a:lnTo>
                    <a:pt x="184274" y="86851"/>
                  </a:lnTo>
                  <a:lnTo>
                    <a:pt x="148528" y="115970"/>
                  </a:lnTo>
                  <a:lnTo>
                    <a:pt x="115958" y="148541"/>
                  </a:lnTo>
                  <a:lnTo>
                    <a:pt x="86841" y="184288"/>
                  </a:lnTo>
                  <a:lnTo>
                    <a:pt x="61450" y="222936"/>
                  </a:lnTo>
                  <a:lnTo>
                    <a:pt x="40060" y="264212"/>
                  </a:lnTo>
                  <a:lnTo>
                    <a:pt x="22945" y="307839"/>
                  </a:lnTo>
                  <a:lnTo>
                    <a:pt x="10381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1" y="2346986"/>
                  </a:lnTo>
                  <a:lnTo>
                    <a:pt x="22945" y="2392696"/>
                  </a:lnTo>
                  <a:lnTo>
                    <a:pt x="40060" y="2436327"/>
                  </a:lnTo>
                  <a:lnTo>
                    <a:pt x="61450" y="2477604"/>
                  </a:lnTo>
                  <a:lnTo>
                    <a:pt x="86841" y="2516253"/>
                  </a:lnTo>
                  <a:lnTo>
                    <a:pt x="115958" y="2551999"/>
                  </a:lnTo>
                  <a:lnTo>
                    <a:pt x="148528" y="2584569"/>
                  </a:lnTo>
                  <a:lnTo>
                    <a:pt x="184274" y="2613686"/>
                  </a:lnTo>
                  <a:lnTo>
                    <a:pt x="222923" y="2639077"/>
                  </a:lnTo>
                  <a:lnTo>
                    <a:pt x="264200" y="2660467"/>
                  </a:lnTo>
                  <a:lnTo>
                    <a:pt x="307831" y="2677582"/>
                  </a:lnTo>
                  <a:lnTo>
                    <a:pt x="353541" y="2690146"/>
                  </a:lnTo>
                  <a:lnTo>
                    <a:pt x="401056" y="2697886"/>
                  </a:lnTo>
                  <a:lnTo>
                    <a:pt x="450100" y="2700528"/>
                  </a:lnTo>
                  <a:lnTo>
                    <a:pt x="3192272" y="2700528"/>
                  </a:lnTo>
                  <a:lnTo>
                    <a:pt x="3241307" y="2697886"/>
                  </a:lnTo>
                  <a:lnTo>
                    <a:pt x="3288815" y="2690146"/>
                  </a:lnTo>
                  <a:lnTo>
                    <a:pt x="3334520" y="2677582"/>
                  </a:lnTo>
                  <a:lnTo>
                    <a:pt x="3378147" y="2660467"/>
                  </a:lnTo>
                  <a:lnTo>
                    <a:pt x="3419423" y="2639077"/>
                  </a:lnTo>
                  <a:lnTo>
                    <a:pt x="3458071" y="2613686"/>
                  </a:lnTo>
                  <a:lnTo>
                    <a:pt x="3493818" y="2584569"/>
                  </a:lnTo>
                  <a:lnTo>
                    <a:pt x="3526389" y="2551999"/>
                  </a:lnTo>
                  <a:lnTo>
                    <a:pt x="3555508" y="2516253"/>
                  </a:lnTo>
                  <a:lnTo>
                    <a:pt x="3580901" y="2477604"/>
                  </a:lnTo>
                  <a:lnTo>
                    <a:pt x="3602293" y="2436327"/>
                  </a:lnTo>
                  <a:lnTo>
                    <a:pt x="3619410" y="2392696"/>
                  </a:lnTo>
                  <a:lnTo>
                    <a:pt x="3631977" y="2346986"/>
                  </a:lnTo>
                  <a:lnTo>
                    <a:pt x="3639718" y="2299471"/>
                  </a:lnTo>
                  <a:lnTo>
                    <a:pt x="3642360" y="2250427"/>
                  </a:lnTo>
                  <a:lnTo>
                    <a:pt x="3642360" y="450088"/>
                  </a:lnTo>
                  <a:lnTo>
                    <a:pt x="3639718" y="401052"/>
                  </a:lnTo>
                  <a:lnTo>
                    <a:pt x="3631977" y="353544"/>
                  </a:lnTo>
                  <a:lnTo>
                    <a:pt x="3619410" y="307839"/>
                  </a:lnTo>
                  <a:lnTo>
                    <a:pt x="3602293" y="264212"/>
                  </a:lnTo>
                  <a:lnTo>
                    <a:pt x="3580901" y="222936"/>
                  </a:lnTo>
                  <a:lnTo>
                    <a:pt x="3555508" y="184288"/>
                  </a:lnTo>
                  <a:lnTo>
                    <a:pt x="3526389" y="148541"/>
                  </a:lnTo>
                  <a:lnTo>
                    <a:pt x="3493818" y="115970"/>
                  </a:lnTo>
                  <a:lnTo>
                    <a:pt x="3458071" y="86851"/>
                  </a:lnTo>
                  <a:lnTo>
                    <a:pt x="3419423" y="61458"/>
                  </a:lnTo>
                  <a:lnTo>
                    <a:pt x="3378147" y="40066"/>
                  </a:lnTo>
                  <a:lnTo>
                    <a:pt x="3334520" y="22949"/>
                  </a:lnTo>
                  <a:lnTo>
                    <a:pt x="3288815" y="10382"/>
                  </a:lnTo>
                  <a:lnTo>
                    <a:pt x="3241307" y="2641"/>
                  </a:lnTo>
                  <a:lnTo>
                    <a:pt x="319227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1" y="353544"/>
                  </a:lnTo>
                  <a:lnTo>
                    <a:pt x="22945" y="307839"/>
                  </a:lnTo>
                  <a:lnTo>
                    <a:pt x="40060" y="264212"/>
                  </a:lnTo>
                  <a:lnTo>
                    <a:pt x="61450" y="222936"/>
                  </a:lnTo>
                  <a:lnTo>
                    <a:pt x="86841" y="184288"/>
                  </a:lnTo>
                  <a:lnTo>
                    <a:pt x="115958" y="148541"/>
                  </a:lnTo>
                  <a:lnTo>
                    <a:pt x="148528" y="115970"/>
                  </a:lnTo>
                  <a:lnTo>
                    <a:pt x="184274" y="86851"/>
                  </a:lnTo>
                  <a:lnTo>
                    <a:pt x="222923" y="61458"/>
                  </a:lnTo>
                  <a:lnTo>
                    <a:pt x="264200" y="40066"/>
                  </a:lnTo>
                  <a:lnTo>
                    <a:pt x="307831" y="22949"/>
                  </a:lnTo>
                  <a:lnTo>
                    <a:pt x="353541" y="10382"/>
                  </a:lnTo>
                  <a:lnTo>
                    <a:pt x="401056" y="2641"/>
                  </a:lnTo>
                  <a:lnTo>
                    <a:pt x="450100" y="0"/>
                  </a:lnTo>
                  <a:lnTo>
                    <a:pt x="3192272" y="0"/>
                  </a:lnTo>
                  <a:lnTo>
                    <a:pt x="3241307" y="2641"/>
                  </a:lnTo>
                  <a:lnTo>
                    <a:pt x="3288815" y="10382"/>
                  </a:lnTo>
                  <a:lnTo>
                    <a:pt x="3334520" y="22949"/>
                  </a:lnTo>
                  <a:lnTo>
                    <a:pt x="3378147" y="40066"/>
                  </a:lnTo>
                  <a:lnTo>
                    <a:pt x="3419423" y="61458"/>
                  </a:lnTo>
                  <a:lnTo>
                    <a:pt x="3458071" y="86851"/>
                  </a:lnTo>
                  <a:lnTo>
                    <a:pt x="3493818" y="115970"/>
                  </a:lnTo>
                  <a:lnTo>
                    <a:pt x="3526389" y="148541"/>
                  </a:lnTo>
                  <a:lnTo>
                    <a:pt x="3555508" y="184288"/>
                  </a:lnTo>
                  <a:lnTo>
                    <a:pt x="3580901" y="222936"/>
                  </a:lnTo>
                  <a:lnTo>
                    <a:pt x="3602293" y="264212"/>
                  </a:lnTo>
                  <a:lnTo>
                    <a:pt x="3619410" y="307839"/>
                  </a:lnTo>
                  <a:lnTo>
                    <a:pt x="3631977" y="353544"/>
                  </a:lnTo>
                  <a:lnTo>
                    <a:pt x="3639718" y="401052"/>
                  </a:lnTo>
                  <a:lnTo>
                    <a:pt x="3642360" y="450088"/>
                  </a:lnTo>
                  <a:lnTo>
                    <a:pt x="3642360" y="2250427"/>
                  </a:lnTo>
                  <a:lnTo>
                    <a:pt x="3639718" y="2299471"/>
                  </a:lnTo>
                  <a:lnTo>
                    <a:pt x="3631977" y="2346986"/>
                  </a:lnTo>
                  <a:lnTo>
                    <a:pt x="3619410" y="2392696"/>
                  </a:lnTo>
                  <a:lnTo>
                    <a:pt x="3602293" y="2436327"/>
                  </a:lnTo>
                  <a:lnTo>
                    <a:pt x="3580901" y="2477604"/>
                  </a:lnTo>
                  <a:lnTo>
                    <a:pt x="3555508" y="2516253"/>
                  </a:lnTo>
                  <a:lnTo>
                    <a:pt x="3526389" y="2551999"/>
                  </a:lnTo>
                  <a:lnTo>
                    <a:pt x="3493818" y="2584569"/>
                  </a:lnTo>
                  <a:lnTo>
                    <a:pt x="3458071" y="2613686"/>
                  </a:lnTo>
                  <a:lnTo>
                    <a:pt x="3419423" y="2639077"/>
                  </a:lnTo>
                  <a:lnTo>
                    <a:pt x="3378147" y="2660467"/>
                  </a:lnTo>
                  <a:lnTo>
                    <a:pt x="3334520" y="2677582"/>
                  </a:lnTo>
                  <a:lnTo>
                    <a:pt x="3288815" y="2690146"/>
                  </a:lnTo>
                  <a:lnTo>
                    <a:pt x="3241307" y="2697886"/>
                  </a:lnTo>
                  <a:lnTo>
                    <a:pt x="3192272" y="2700528"/>
                  </a:lnTo>
                  <a:lnTo>
                    <a:pt x="450100" y="2700528"/>
                  </a:lnTo>
                  <a:lnTo>
                    <a:pt x="401056" y="2697886"/>
                  </a:lnTo>
                  <a:lnTo>
                    <a:pt x="353541" y="2690146"/>
                  </a:lnTo>
                  <a:lnTo>
                    <a:pt x="307831" y="2677582"/>
                  </a:lnTo>
                  <a:lnTo>
                    <a:pt x="264200" y="2660467"/>
                  </a:lnTo>
                  <a:lnTo>
                    <a:pt x="222923" y="2639077"/>
                  </a:lnTo>
                  <a:lnTo>
                    <a:pt x="184274" y="2613686"/>
                  </a:lnTo>
                  <a:lnTo>
                    <a:pt x="148528" y="2584569"/>
                  </a:lnTo>
                  <a:lnTo>
                    <a:pt x="115958" y="2551999"/>
                  </a:lnTo>
                  <a:lnTo>
                    <a:pt x="86841" y="2516253"/>
                  </a:lnTo>
                  <a:lnTo>
                    <a:pt x="61450" y="2477604"/>
                  </a:lnTo>
                  <a:lnTo>
                    <a:pt x="40060" y="2436327"/>
                  </a:lnTo>
                  <a:lnTo>
                    <a:pt x="22945" y="2392696"/>
                  </a:lnTo>
                  <a:lnTo>
                    <a:pt x="10381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226819" y="2060829"/>
            <a:ext cx="2287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055" marR="30480" indent="-2159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følsomme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sundheds-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socialsektoren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GDPR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ældreplejen</a:t>
            </a:r>
            <a:endParaRPr sz="27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742688" y="1908028"/>
            <a:ext cx="3782695" cy="2813685"/>
            <a:chOff x="4742688" y="1908028"/>
            <a:chExt cx="3782695" cy="281368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06" y="1908028"/>
              <a:ext cx="3779563" cy="281333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3216656" y="0"/>
                  </a:moveTo>
                  <a:lnTo>
                    <a:pt x="450088" y="0"/>
                  </a:lnTo>
                  <a:lnTo>
                    <a:pt x="401052" y="2641"/>
                  </a:lnTo>
                  <a:lnTo>
                    <a:pt x="353544" y="10382"/>
                  </a:lnTo>
                  <a:lnTo>
                    <a:pt x="307839" y="22949"/>
                  </a:lnTo>
                  <a:lnTo>
                    <a:pt x="264212" y="40066"/>
                  </a:lnTo>
                  <a:lnTo>
                    <a:pt x="222936" y="61458"/>
                  </a:lnTo>
                  <a:lnTo>
                    <a:pt x="184288" y="86851"/>
                  </a:lnTo>
                  <a:lnTo>
                    <a:pt x="148541" y="115970"/>
                  </a:lnTo>
                  <a:lnTo>
                    <a:pt x="115970" y="148541"/>
                  </a:lnTo>
                  <a:lnTo>
                    <a:pt x="86851" y="184288"/>
                  </a:lnTo>
                  <a:lnTo>
                    <a:pt x="61458" y="222936"/>
                  </a:lnTo>
                  <a:lnTo>
                    <a:pt x="40066" y="264212"/>
                  </a:lnTo>
                  <a:lnTo>
                    <a:pt x="22949" y="307839"/>
                  </a:lnTo>
                  <a:lnTo>
                    <a:pt x="10382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2" y="2346986"/>
                  </a:lnTo>
                  <a:lnTo>
                    <a:pt x="22949" y="2392696"/>
                  </a:lnTo>
                  <a:lnTo>
                    <a:pt x="40066" y="2436327"/>
                  </a:lnTo>
                  <a:lnTo>
                    <a:pt x="61458" y="2477604"/>
                  </a:lnTo>
                  <a:lnTo>
                    <a:pt x="86851" y="2516253"/>
                  </a:lnTo>
                  <a:lnTo>
                    <a:pt x="115970" y="2551999"/>
                  </a:lnTo>
                  <a:lnTo>
                    <a:pt x="148541" y="2584569"/>
                  </a:lnTo>
                  <a:lnTo>
                    <a:pt x="184288" y="2613686"/>
                  </a:lnTo>
                  <a:lnTo>
                    <a:pt x="222936" y="2639077"/>
                  </a:lnTo>
                  <a:lnTo>
                    <a:pt x="264212" y="2660467"/>
                  </a:lnTo>
                  <a:lnTo>
                    <a:pt x="307839" y="2677582"/>
                  </a:lnTo>
                  <a:lnTo>
                    <a:pt x="353544" y="2690146"/>
                  </a:lnTo>
                  <a:lnTo>
                    <a:pt x="401052" y="2697886"/>
                  </a:lnTo>
                  <a:lnTo>
                    <a:pt x="450088" y="2700528"/>
                  </a:lnTo>
                  <a:lnTo>
                    <a:pt x="3216656" y="2700528"/>
                  </a:lnTo>
                  <a:lnTo>
                    <a:pt x="3265691" y="2697886"/>
                  </a:lnTo>
                  <a:lnTo>
                    <a:pt x="3313199" y="2690146"/>
                  </a:lnTo>
                  <a:lnTo>
                    <a:pt x="3358904" y="2677582"/>
                  </a:lnTo>
                  <a:lnTo>
                    <a:pt x="3402531" y="2660467"/>
                  </a:lnTo>
                  <a:lnTo>
                    <a:pt x="3443807" y="2639077"/>
                  </a:lnTo>
                  <a:lnTo>
                    <a:pt x="3482455" y="2613686"/>
                  </a:lnTo>
                  <a:lnTo>
                    <a:pt x="3518202" y="2584569"/>
                  </a:lnTo>
                  <a:lnTo>
                    <a:pt x="3550773" y="2551999"/>
                  </a:lnTo>
                  <a:lnTo>
                    <a:pt x="3579892" y="2516253"/>
                  </a:lnTo>
                  <a:lnTo>
                    <a:pt x="3605285" y="2477604"/>
                  </a:lnTo>
                  <a:lnTo>
                    <a:pt x="3626677" y="2436327"/>
                  </a:lnTo>
                  <a:lnTo>
                    <a:pt x="3643794" y="2392696"/>
                  </a:lnTo>
                  <a:lnTo>
                    <a:pt x="3656361" y="2346986"/>
                  </a:lnTo>
                  <a:lnTo>
                    <a:pt x="3664102" y="2299471"/>
                  </a:lnTo>
                  <a:lnTo>
                    <a:pt x="3666743" y="2250427"/>
                  </a:lnTo>
                  <a:lnTo>
                    <a:pt x="3666743" y="450088"/>
                  </a:lnTo>
                  <a:lnTo>
                    <a:pt x="3664102" y="401052"/>
                  </a:lnTo>
                  <a:lnTo>
                    <a:pt x="3656361" y="353544"/>
                  </a:lnTo>
                  <a:lnTo>
                    <a:pt x="3643794" y="307839"/>
                  </a:lnTo>
                  <a:lnTo>
                    <a:pt x="3626677" y="264212"/>
                  </a:lnTo>
                  <a:lnTo>
                    <a:pt x="3605285" y="222936"/>
                  </a:lnTo>
                  <a:lnTo>
                    <a:pt x="3579892" y="184288"/>
                  </a:lnTo>
                  <a:lnTo>
                    <a:pt x="3550773" y="148541"/>
                  </a:lnTo>
                  <a:lnTo>
                    <a:pt x="3518202" y="115970"/>
                  </a:lnTo>
                  <a:lnTo>
                    <a:pt x="3482455" y="86851"/>
                  </a:lnTo>
                  <a:lnTo>
                    <a:pt x="3443807" y="61458"/>
                  </a:lnTo>
                  <a:lnTo>
                    <a:pt x="3402531" y="40066"/>
                  </a:lnTo>
                  <a:lnTo>
                    <a:pt x="3358904" y="22949"/>
                  </a:lnTo>
                  <a:lnTo>
                    <a:pt x="3313199" y="10382"/>
                  </a:lnTo>
                  <a:lnTo>
                    <a:pt x="3265691" y="2641"/>
                  </a:lnTo>
                  <a:lnTo>
                    <a:pt x="321665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2" y="353544"/>
                  </a:lnTo>
                  <a:lnTo>
                    <a:pt x="22949" y="307839"/>
                  </a:lnTo>
                  <a:lnTo>
                    <a:pt x="40066" y="264212"/>
                  </a:lnTo>
                  <a:lnTo>
                    <a:pt x="61458" y="222936"/>
                  </a:lnTo>
                  <a:lnTo>
                    <a:pt x="86851" y="184288"/>
                  </a:lnTo>
                  <a:lnTo>
                    <a:pt x="115970" y="148541"/>
                  </a:lnTo>
                  <a:lnTo>
                    <a:pt x="148541" y="115970"/>
                  </a:lnTo>
                  <a:lnTo>
                    <a:pt x="184288" y="86851"/>
                  </a:lnTo>
                  <a:lnTo>
                    <a:pt x="222936" y="61458"/>
                  </a:lnTo>
                  <a:lnTo>
                    <a:pt x="264212" y="40066"/>
                  </a:lnTo>
                  <a:lnTo>
                    <a:pt x="307839" y="22949"/>
                  </a:lnTo>
                  <a:lnTo>
                    <a:pt x="353544" y="10382"/>
                  </a:lnTo>
                  <a:lnTo>
                    <a:pt x="401052" y="2641"/>
                  </a:lnTo>
                  <a:lnTo>
                    <a:pt x="450088" y="0"/>
                  </a:lnTo>
                  <a:lnTo>
                    <a:pt x="3216656" y="0"/>
                  </a:lnTo>
                  <a:lnTo>
                    <a:pt x="3265691" y="2641"/>
                  </a:lnTo>
                  <a:lnTo>
                    <a:pt x="3313199" y="10382"/>
                  </a:lnTo>
                  <a:lnTo>
                    <a:pt x="3358904" y="22949"/>
                  </a:lnTo>
                  <a:lnTo>
                    <a:pt x="3402531" y="40066"/>
                  </a:lnTo>
                  <a:lnTo>
                    <a:pt x="3443807" y="61458"/>
                  </a:lnTo>
                  <a:lnTo>
                    <a:pt x="3482455" y="86851"/>
                  </a:lnTo>
                  <a:lnTo>
                    <a:pt x="3518202" y="115970"/>
                  </a:lnTo>
                  <a:lnTo>
                    <a:pt x="3550773" y="148541"/>
                  </a:lnTo>
                  <a:lnTo>
                    <a:pt x="3579892" y="184288"/>
                  </a:lnTo>
                  <a:lnTo>
                    <a:pt x="3605285" y="222936"/>
                  </a:lnTo>
                  <a:lnTo>
                    <a:pt x="3626677" y="264212"/>
                  </a:lnTo>
                  <a:lnTo>
                    <a:pt x="3643794" y="307839"/>
                  </a:lnTo>
                  <a:lnTo>
                    <a:pt x="3656361" y="353544"/>
                  </a:lnTo>
                  <a:lnTo>
                    <a:pt x="3664102" y="401052"/>
                  </a:lnTo>
                  <a:lnTo>
                    <a:pt x="3666743" y="450088"/>
                  </a:lnTo>
                  <a:lnTo>
                    <a:pt x="3666743" y="2250427"/>
                  </a:lnTo>
                  <a:lnTo>
                    <a:pt x="3664102" y="2299471"/>
                  </a:lnTo>
                  <a:lnTo>
                    <a:pt x="3656361" y="2346986"/>
                  </a:lnTo>
                  <a:lnTo>
                    <a:pt x="3643794" y="2392696"/>
                  </a:lnTo>
                  <a:lnTo>
                    <a:pt x="3626677" y="2436327"/>
                  </a:lnTo>
                  <a:lnTo>
                    <a:pt x="3605285" y="2477604"/>
                  </a:lnTo>
                  <a:lnTo>
                    <a:pt x="3579892" y="2516253"/>
                  </a:lnTo>
                  <a:lnTo>
                    <a:pt x="3550773" y="2551999"/>
                  </a:lnTo>
                  <a:lnTo>
                    <a:pt x="3518202" y="2584569"/>
                  </a:lnTo>
                  <a:lnTo>
                    <a:pt x="3482455" y="2613686"/>
                  </a:lnTo>
                  <a:lnTo>
                    <a:pt x="3443807" y="2639077"/>
                  </a:lnTo>
                  <a:lnTo>
                    <a:pt x="3402531" y="2660467"/>
                  </a:lnTo>
                  <a:lnTo>
                    <a:pt x="3358904" y="2677582"/>
                  </a:lnTo>
                  <a:lnTo>
                    <a:pt x="3313199" y="2690146"/>
                  </a:lnTo>
                  <a:lnTo>
                    <a:pt x="3265691" y="2697886"/>
                  </a:lnTo>
                  <a:lnTo>
                    <a:pt x="3216656" y="2700528"/>
                  </a:lnTo>
                  <a:lnTo>
                    <a:pt x="450088" y="2700528"/>
                  </a:lnTo>
                  <a:lnTo>
                    <a:pt x="401052" y="2697886"/>
                  </a:lnTo>
                  <a:lnTo>
                    <a:pt x="353544" y="2690146"/>
                  </a:lnTo>
                  <a:lnTo>
                    <a:pt x="307839" y="2677582"/>
                  </a:lnTo>
                  <a:lnTo>
                    <a:pt x="264212" y="2660467"/>
                  </a:lnTo>
                  <a:lnTo>
                    <a:pt x="222936" y="2639077"/>
                  </a:lnTo>
                  <a:lnTo>
                    <a:pt x="184288" y="2613686"/>
                  </a:lnTo>
                  <a:lnTo>
                    <a:pt x="148541" y="2584569"/>
                  </a:lnTo>
                  <a:lnTo>
                    <a:pt x="115970" y="2551999"/>
                  </a:lnTo>
                  <a:lnTo>
                    <a:pt x="86851" y="2516253"/>
                  </a:lnTo>
                  <a:lnTo>
                    <a:pt x="61458" y="2477604"/>
                  </a:lnTo>
                  <a:lnTo>
                    <a:pt x="40066" y="2436327"/>
                  </a:lnTo>
                  <a:lnTo>
                    <a:pt x="22949" y="2392696"/>
                  </a:lnTo>
                  <a:lnTo>
                    <a:pt x="10382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162422" y="2089530"/>
            <a:ext cx="260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135" marR="30480" indent="-28067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følsomme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den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offentlige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sundhedssektor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1355" y="4777232"/>
            <a:ext cx="4607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socialsektoren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offentlige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sundhedssektor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49325" y="1237234"/>
            <a:ext cx="78466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skitserer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generelt.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5149" y="2653664"/>
            <a:ext cx="3213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050" algn="l"/>
                <a:tab pos="733425" algn="l"/>
                <a:tab pos="1434465" algn="l"/>
                <a:tab pos="1720850" algn="l"/>
                <a:tab pos="2517775" algn="l"/>
                <a:tab pos="2926715" algn="l"/>
              </a:tabLst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Særlige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kategorier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persondata,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9261" y="2790520"/>
            <a:ext cx="24244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sundhedsoplysninger,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øget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beskyttelse.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65149" y="3004566"/>
            <a:ext cx="3213100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tjene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individuelle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samfundsmæssige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interesser,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gælder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forvaltning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sundhedsydelser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muliggørelse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forskning.</a:t>
            </a:r>
            <a:endParaRPr sz="900">
              <a:latin typeface="Arial"/>
              <a:cs typeface="Arial"/>
            </a:endParaRPr>
          </a:p>
          <a:p>
            <a:pPr algn="just" marL="145415" marR="508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Forordningen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formål</a:t>
            </a:r>
            <a:r>
              <a:rPr dirty="0" sz="9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etablere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ensartede</a:t>
            </a:r>
            <a:r>
              <a:rPr dirty="0" sz="9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sundhedsdata,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samtidig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tavshedspligten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opretholdes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grundlæggende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beskyttes.</a:t>
            </a:r>
            <a:endParaRPr sz="900">
              <a:latin typeface="Arial"/>
              <a:cs typeface="Arial"/>
            </a:endParaRPr>
          </a:p>
          <a:p>
            <a:pPr algn="just" marL="145415" marR="57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Medlemsstaterne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indføre</a:t>
            </a:r>
            <a:r>
              <a:rPr dirty="0" sz="9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yderligere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betingelser,</a:t>
            </a:r>
            <a:r>
              <a:rPr dirty="0" sz="9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men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hindre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datastrømmen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inden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EU.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35677" y="2653664"/>
            <a:ext cx="3057525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050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Særlige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kategorier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9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behandles</a:t>
            </a:r>
            <a:endParaRPr sz="9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uden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samtykke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folkesundheden.</a:t>
            </a:r>
            <a:endParaRPr sz="900">
              <a:latin typeface="Arial"/>
              <a:cs typeface="Arial"/>
            </a:endParaRPr>
          </a:p>
          <a:p>
            <a:pPr algn="just" marL="145415" marR="57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Strenge</a:t>
            </a:r>
            <a:r>
              <a:rPr dirty="0" sz="9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foranstaltninger</a:t>
            </a:r>
            <a:r>
              <a:rPr dirty="0" sz="9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9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nødvendige</a:t>
            </a:r>
            <a:r>
              <a:rPr dirty="0" sz="9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individers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friheder.</a:t>
            </a:r>
            <a:endParaRPr sz="900">
              <a:latin typeface="Arial"/>
              <a:cs typeface="Arial"/>
            </a:endParaRPr>
          </a:p>
          <a:p>
            <a:pPr algn="just" marL="145415" marR="635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"Folkesundhed"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9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sundhedsrelaterede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elementer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defineret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forordning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(EF)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nr.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1338/2008.</a:t>
            </a:r>
            <a:endParaRPr sz="900">
              <a:latin typeface="Arial"/>
              <a:cs typeface="Arial"/>
            </a:endParaRPr>
          </a:p>
          <a:p>
            <a:pPr algn="just" marL="145415" marR="508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offentlighedens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interesse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tillade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tredjeparter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dataene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ikke-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relaterede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formål,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arbejdsgivere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eller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forsikringsselskaber.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ældreplejen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1218" y="1633220"/>
            <a:ext cx="81838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arbejdsgiverorganisation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EU,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have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uddannelse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dette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emne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supplerer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overordnede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GDPR.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40785" y="3279394"/>
            <a:ext cx="976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44059" y="3279394"/>
            <a:ext cx="40373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2755" algn="l"/>
                <a:tab pos="2479675" algn="l"/>
                <a:tab pos="30848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undervisning,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kontakte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1218" y="3279394"/>
            <a:ext cx="28054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1412875" algn="l"/>
                <a:tab pos="217043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databeskyttelsesrådgiveren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35273" y="3553409"/>
            <a:ext cx="52457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875030" algn="l"/>
                <a:tab pos="2386965" algn="l"/>
                <a:tab pos="2973705" algn="l"/>
                <a:tab pos="3341370" algn="l"/>
                <a:tab pos="4459605" algn="l"/>
                <a:tab pos="49161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1218" y="3828389"/>
            <a:ext cx="75031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procedurerne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detaljerne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vedrørende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0654" y="1479296"/>
            <a:ext cx="81819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Efterhånden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integreret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mange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fordele,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når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gælder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effektiviteten,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kva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38799" y="2062544"/>
            <a:ext cx="17354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liteten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plejen.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896" y="2074164"/>
            <a:ext cx="2814828" cy="281482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0654" y="2631694"/>
            <a:ext cx="2424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1985" algn="l"/>
                <a:tab pos="881380" algn="l"/>
                <a:tab pos="1271270" algn="l"/>
                <a:tab pos="210502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indførelsen følger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ansvaret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3776" y="2631694"/>
            <a:ext cx="1154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tabLst>
                <a:tab pos="608330" algn="l"/>
              </a:tabLst>
            </a:pP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16984" y="2631694"/>
            <a:ext cx="992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robuste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0654" y="3180333"/>
            <a:ext cx="48488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databeskyttelsesforanstaltninger,</a:t>
            </a:r>
            <a:r>
              <a:rPr dirty="0" sz="1800" spc="2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når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ældre mennesker.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57847" y="489854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4191" y="2229104"/>
            <a:ext cx="7004684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værktøjer,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ofte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bruges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ældreplejen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samt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fordele,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risici,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man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overveje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korrekt.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4098" y="1701901"/>
            <a:ext cx="7820659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05025" marR="5080" indent="-2092960">
              <a:lnSpc>
                <a:spcPct val="140100"/>
              </a:lnSpc>
              <a:spcBef>
                <a:spcPts val="9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Persondata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alle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oplysninger,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vedrører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identificeret</a:t>
            </a:r>
            <a:r>
              <a:rPr dirty="0" sz="20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eller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identificerbar</a:t>
            </a:r>
            <a:r>
              <a:rPr dirty="0" sz="2000" spc="-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levende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person.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0202" y="3329635"/>
            <a:ext cx="8192134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r>
              <a:rPr dirty="0" sz="1800" spc="4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oplysninger,</a:t>
            </a:r>
            <a:r>
              <a:rPr dirty="0" sz="1800" spc="434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som</a:t>
            </a:r>
            <a:r>
              <a:rPr dirty="0" sz="1800" spc="4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samlet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føre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identifikation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1800" spc="4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800" spc="4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bestemt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person,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udgør</a:t>
            </a:r>
            <a:r>
              <a:rPr dirty="0" sz="1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personoplysninger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baseline="25462" sz="1800" spc="-15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39966"/>
                </a:solidFill>
              </a:rPr>
              <a:t>personlige</a:t>
            </a:r>
            <a:r>
              <a:rPr dirty="0" sz="2700" spc="-110">
                <a:solidFill>
                  <a:srgbClr val="339966"/>
                </a:solidFill>
              </a:rPr>
              <a:t> </a:t>
            </a:r>
            <a:r>
              <a:rPr dirty="0" sz="2700" spc="-375">
                <a:solidFill>
                  <a:srgbClr val="339966"/>
                </a:solidFill>
              </a:rPr>
              <a:t>data</a:t>
            </a:r>
            <a:r>
              <a:rPr dirty="0" sz="2700" spc="-375">
                <a:solidFill>
                  <a:srgbClr val="379C73"/>
                </a:solidFill>
              </a:rPr>
              <a:t>?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4566" y="4815332"/>
            <a:ext cx="2962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324" y="4141723"/>
            <a:ext cx="1118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4324" y="1089152"/>
            <a:ext cx="8183245" cy="307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46070" marR="3269615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sundhedspersonalet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tid,</a:t>
            </a:r>
            <a:r>
              <a:rPr dirty="0" sz="16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bruges</a:t>
            </a:r>
            <a:r>
              <a:rPr dirty="0" sz="1600" spc="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papirarbejde</a:t>
            </a:r>
            <a:r>
              <a:rPr dirty="0" sz="16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administrative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opgaver.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journaler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tilgås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eksternt,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sundhedspersonalet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hente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helst,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rettidige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informerede beslutninger.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journaler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problemfri</a:t>
            </a:r>
            <a:r>
              <a:rPr dirty="0" sz="1600" spc="3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600" spc="3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medlemmer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sundhedsteamet,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koordinering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90698" y="4248099"/>
            <a:ext cx="4429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3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3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risici?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1340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93365" marR="332105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01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sårbare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6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uautoriseret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resultere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Hackere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ondsindede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insidere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udnytte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sårbarheder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identitetstyveri,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svindel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krænkelser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unøjagtig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ufuldstændig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patientjournaler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kompromittere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kvaliteten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ydes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patienterne.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Fejl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registreringen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medicindoseringer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sygehistorier,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fejldiagnosticering,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uhensigtsmæssig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negative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helbredsresultater.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3245" cy="3514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93365" marR="3322954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1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 plejepersonale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 afgørende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jeres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overensstemmelse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generelle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forordning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databeskyttelse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(GDPR).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betyder,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indhente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indsamler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minimere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indsamlingen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unødvendige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principperne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privatliv,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gennemsigtighed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plejepraksis.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implementering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sikkerhedsforanstaltninger,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adgangskontrol,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patientdata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videregivelse,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styrker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etisk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ansvarlig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pleje.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1975" cy="190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8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3302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værdifuld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finde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ældre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mennesker,</a:t>
            </a:r>
            <a:r>
              <a:rPr dirty="0" sz="16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der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være</a:t>
            </a:r>
            <a:r>
              <a:rPr dirty="0" sz="16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faret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vild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nød,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situationer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nødsituationer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vandring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reaktionsevne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liv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skader.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90698" y="4248099"/>
            <a:ext cx="4429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3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3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risici?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1975" cy="312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8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3302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Konstant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krænke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ældres</a:t>
            </a:r>
            <a:r>
              <a:rPr dirty="0" sz="16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opholdssteder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tiden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spores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overvåges.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invasion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privatlivet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ubehag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autonomi,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føler,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overvåget.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Overdreven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afhængighed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lægges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menneskelig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afhængige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ældres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betyde,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forsømmer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regelmæssige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ins,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følelsesmæssig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7548" y="1233881"/>
            <a:ext cx="8182609" cy="372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895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291465">
              <a:lnSpc>
                <a:spcPts val="2075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ts val="1835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implementere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lokaliseringsværktøjer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omhyggelig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balance</a:t>
            </a:r>
            <a:r>
              <a:rPr dirty="0" sz="16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mellem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hensynet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1600" spc="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sikkerhed.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indebærer,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indhenter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informeret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værge,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man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gennemsigtighed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forhold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håndteres.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klare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politikker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sporingsoplysningerne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formål,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foranstaltninger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misbrug.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lokaliseringsværktøjer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værdifulde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sikkerhedsfordele,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fastholde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menneskelig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600" spc="1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bør</a:t>
            </a:r>
            <a:r>
              <a:rPr dirty="0" sz="16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fortsat</a:t>
            </a:r>
            <a:r>
              <a:rPr dirty="0" sz="16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prioritere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regelmæssige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ins,</a:t>
            </a:r>
            <a:r>
              <a:rPr dirty="0" sz="1600" spc="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følelsesmæssig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erkendelse</a:t>
            </a:r>
            <a:r>
              <a:rPr dirty="0" sz="1600" spc="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af,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alene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opfylde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r>
              <a:rPr dirty="0" sz="16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6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sociale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6873"/>
            <a:ext cx="7735570" cy="3032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30810" marR="5715">
              <a:lnSpc>
                <a:spcPct val="100000"/>
              </a:lnSpc>
              <a:spcBef>
                <a:spcPts val="159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plejecenter</a:t>
            </a:r>
            <a:r>
              <a:rPr dirty="0" sz="20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beslutter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personalet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implementere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personlokaliseringsværktøj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beboernes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sikkerhed,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især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tendens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vandre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desorienterede.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3081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ordentlig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oplæring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opsyn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beslutter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medarbejder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</a:t>
            </a:r>
            <a:r>
              <a:rPr dirty="0" sz="2000" spc="4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lokaliseringsværktøjet</a:t>
            </a:r>
            <a:r>
              <a:rPr dirty="0" sz="2000" spc="4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20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beboer,</a:t>
            </a:r>
            <a:r>
              <a:rPr dirty="0" sz="20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hr.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hans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vidende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948" y="896873"/>
            <a:ext cx="8368030" cy="3217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selvstændig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nyder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ture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institutionens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slappe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reflektere.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aktiverer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medarbejderen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lokaliseringsværktøjet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vegne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tro,</a:t>
            </a:r>
            <a:r>
              <a:rPr dirty="0" sz="20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sikkerhed.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denne</a:t>
            </a:r>
            <a:r>
              <a:rPr dirty="0" sz="2000" spc="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handling</a:t>
            </a:r>
            <a:r>
              <a:rPr dirty="0" sz="20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krænker</a:t>
            </a:r>
            <a:r>
              <a:rPr dirty="0" sz="20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hr.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Johnsons</a:t>
            </a:r>
            <a:r>
              <a:rPr dirty="0" sz="20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samtykke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konstant.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4687" y="896873"/>
            <a:ext cx="8368030" cy="3127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34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følelse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indtrængen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mistillid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personalet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institutionen.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tøver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sine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sædvanlige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føler,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samtykke.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20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misbrug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20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værktøjet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undergraver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tilliden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000" spc="229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2000" spc="2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3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2000" spc="23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underminerer</a:t>
            </a:r>
            <a:r>
              <a:rPr dirty="0" sz="2000" spc="2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2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etiske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principper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individuel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ældreplejen.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825" y="1184909"/>
            <a:ext cx="67341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vigtigt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prioritere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ældreplejen.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6704" y="1794205"/>
            <a:ext cx="83623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autonomi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opretholder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værdighed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tillid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plejen!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0799" y="2645688"/>
            <a:ext cx="2202546" cy="2203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07611" y="4864709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1519" y="893031"/>
            <a:ext cx="3447415" cy="3377565"/>
            <a:chOff x="731519" y="893031"/>
            <a:chExt cx="3447415" cy="33775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51" y="893031"/>
              <a:ext cx="3444264" cy="33772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2787396" y="0"/>
                  </a:moveTo>
                  <a:lnTo>
                    <a:pt x="544068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4"/>
                  </a:lnTo>
                  <a:lnTo>
                    <a:pt x="7879" y="2813120"/>
                  </a:lnTo>
                  <a:lnTo>
                    <a:pt x="17483" y="2857683"/>
                  </a:lnTo>
                  <a:lnTo>
                    <a:pt x="30646" y="2900811"/>
                  </a:lnTo>
                  <a:lnTo>
                    <a:pt x="47204" y="2942339"/>
                  </a:lnTo>
                  <a:lnTo>
                    <a:pt x="66994" y="2982106"/>
                  </a:lnTo>
                  <a:lnTo>
                    <a:pt x="89852" y="3019947"/>
                  </a:lnTo>
                  <a:lnTo>
                    <a:pt x="115616" y="3055699"/>
                  </a:lnTo>
                  <a:lnTo>
                    <a:pt x="144122" y="3089200"/>
                  </a:lnTo>
                  <a:lnTo>
                    <a:pt x="175207" y="3120285"/>
                  </a:lnTo>
                  <a:lnTo>
                    <a:pt x="208708" y="3148791"/>
                  </a:lnTo>
                  <a:lnTo>
                    <a:pt x="244460" y="3174555"/>
                  </a:lnTo>
                  <a:lnTo>
                    <a:pt x="282301" y="3197413"/>
                  </a:lnTo>
                  <a:lnTo>
                    <a:pt x="322068" y="3217203"/>
                  </a:lnTo>
                  <a:lnTo>
                    <a:pt x="363596" y="3233761"/>
                  </a:lnTo>
                  <a:lnTo>
                    <a:pt x="406724" y="3246924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8" y="3264408"/>
                  </a:lnTo>
                  <a:lnTo>
                    <a:pt x="2787396" y="3264408"/>
                  </a:lnTo>
                  <a:lnTo>
                    <a:pt x="2834340" y="3262410"/>
                  </a:lnTo>
                  <a:lnTo>
                    <a:pt x="2880176" y="3256528"/>
                  </a:lnTo>
                  <a:lnTo>
                    <a:pt x="2924739" y="3246924"/>
                  </a:lnTo>
                  <a:lnTo>
                    <a:pt x="2967867" y="3233761"/>
                  </a:lnTo>
                  <a:lnTo>
                    <a:pt x="3009395" y="3217203"/>
                  </a:lnTo>
                  <a:lnTo>
                    <a:pt x="3049162" y="3197413"/>
                  </a:lnTo>
                  <a:lnTo>
                    <a:pt x="3087003" y="3174555"/>
                  </a:lnTo>
                  <a:lnTo>
                    <a:pt x="3122755" y="3148791"/>
                  </a:lnTo>
                  <a:lnTo>
                    <a:pt x="3156256" y="3120285"/>
                  </a:lnTo>
                  <a:lnTo>
                    <a:pt x="3187341" y="3089200"/>
                  </a:lnTo>
                  <a:lnTo>
                    <a:pt x="3215847" y="3055699"/>
                  </a:lnTo>
                  <a:lnTo>
                    <a:pt x="3241611" y="3019947"/>
                  </a:lnTo>
                  <a:lnTo>
                    <a:pt x="3264469" y="2982106"/>
                  </a:lnTo>
                  <a:lnTo>
                    <a:pt x="3284259" y="2942339"/>
                  </a:lnTo>
                  <a:lnTo>
                    <a:pt x="3300817" y="2900811"/>
                  </a:lnTo>
                  <a:lnTo>
                    <a:pt x="3313980" y="2857683"/>
                  </a:lnTo>
                  <a:lnTo>
                    <a:pt x="3323584" y="2813120"/>
                  </a:lnTo>
                  <a:lnTo>
                    <a:pt x="3329466" y="2767284"/>
                  </a:lnTo>
                  <a:lnTo>
                    <a:pt x="3331464" y="2720340"/>
                  </a:lnTo>
                  <a:lnTo>
                    <a:pt x="3331464" y="544068"/>
                  </a:lnTo>
                  <a:lnTo>
                    <a:pt x="3329466" y="497123"/>
                  </a:lnTo>
                  <a:lnTo>
                    <a:pt x="3323584" y="451287"/>
                  </a:lnTo>
                  <a:lnTo>
                    <a:pt x="3313980" y="406724"/>
                  </a:lnTo>
                  <a:lnTo>
                    <a:pt x="3300817" y="363596"/>
                  </a:lnTo>
                  <a:lnTo>
                    <a:pt x="3284259" y="322068"/>
                  </a:lnTo>
                  <a:lnTo>
                    <a:pt x="3264469" y="282301"/>
                  </a:lnTo>
                  <a:lnTo>
                    <a:pt x="3241611" y="244460"/>
                  </a:lnTo>
                  <a:lnTo>
                    <a:pt x="3215847" y="208708"/>
                  </a:lnTo>
                  <a:lnTo>
                    <a:pt x="3187341" y="175207"/>
                  </a:lnTo>
                  <a:lnTo>
                    <a:pt x="3156256" y="144122"/>
                  </a:lnTo>
                  <a:lnTo>
                    <a:pt x="3122755" y="115616"/>
                  </a:lnTo>
                  <a:lnTo>
                    <a:pt x="3087003" y="89852"/>
                  </a:lnTo>
                  <a:lnTo>
                    <a:pt x="3049162" y="66994"/>
                  </a:lnTo>
                  <a:lnTo>
                    <a:pt x="3009395" y="47204"/>
                  </a:lnTo>
                  <a:lnTo>
                    <a:pt x="2967867" y="30646"/>
                  </a:lnTo>
                  <a:lnTo>
                    <a:pt x="2924739" y="17483"/>
                  </a:lnTo>
                  <a:lnTo>
                    <a:pt x="2880176" y="7879"/>
                  </a:lnTo>
                  <a:lnTo>
                    <a:pt x="2834340" y="1997"/>
                  </a:lnTo>
                  <a:lnTo>
                    <a:pt x="27873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8" y="0"/>
                  </a:lnTo>
                  <a:lnTo>
                    <a:pt x="2787396" y="0"/>
                  </a:lnTo>
                  <a:lnTo>
                    <a:pt x="2834340" y="1997"/>
                  </a:lnTo>
                  <a:lnTo>
                    <a:pt x="2880176" y="7879"/>
                  </a:lnTo>
                  <a:lnTo>
                    <a:pt x="2924739" y="17483"/>
                  </a:lnTo>
                  <a:lnTo>
                    <a:pt x="2967867" y="30646"/>
                  </a:lnTo>
                  <a:lnTo>
                    <a:pt x="3009395" y="47204"/>
                  </a:lnTo>
                  <a:lnTo>
                    <a:pt x="3049162" y="66994"/>
                  </a:lnTo>
                  <a:lnTo>
                    <a:pt x="3087003" y="89852"/>
                  </a:lnTo>
                  <a:lnTo>
                    <a:pt x="3122755" y="115616"/>
                  </a:lnTo>
                  <a:lnTo>
                    <a:pt x="3156256" y="144122"/>
                  </a:lnTo>
                  <a:lnTo>
                    <a:pt x="3187341" y="175207"/>
                  </a:lnTo>
                  <a:lnTo>
                    <a:pt x="3215847" y="208708"/>
                  </a:lnTo>
                  <a:lnTo>
                    <a:pt x="3241611" y="244460"/>
                  </a:lnTo>
                  <a:lnTo>
                    <a:pt x="3264469" y="282301"/>
                  </a:lnTo>
                  <a:lnTo>
                    <a:pt x="3284259" y="322068"/>
                  </a:lnTo>
                  <a:lnTo>
                    <a:pt x="3300817" y="363596"/>
                  </a:lnTo>
                  <a:lnTo>
                    <a:pt x="3313980" y="406724"/>
                  </a:lnTo>
                  <a:lnTo>
                    <a:pt x="3323584" y="451287"/>
                  </a:lnTo>
                  <a:lnTo>
                    <a:pt x="3329466" y="497123"/>
                  </a:lnTo>
                  <a:lnTo>
                    <a:pt x="3331464" y="544068"/>
                  </a:lnTo>
                  <a:lnTo>
                    <a:pt x="3331464" y="2720340"/>
                  </a:lnTo>
                  <a:lnTo>
                    <a:pt x="3329466" y="2767284"/>
                  </a:lnTo>
                  <a:lnTo>
                    <a:pt x="3323584" y="2813120"/>
                  </a:lnTo>
                  <a:lnTo>
                    <a:pt x="3313980" y="2857683"/>
                  </a:lnTo>
                  <a:lnTo>
                    <a:pt x="3300817" y="2900811"/>
                  </a:lnTo>
                  <a:lnTo>
                    <a:pt x="3284259" y="2942339"/>
                  </a:lnTo>
                  <a:lnTo>
                    <a:pt x="3264469" y="2982106"/>
                  </a:lnTo>
                  <a:lnTo>
                    <a:pt x="3241611" y="3019947"/>
                  </a:lnTo>
                  <a:lnTo>
                    <a:pt x="3215847" y="3055699"/>
                  </a:lnTo>
                  <a:lnTo>
                    <a:pt x="3187341" y="3089200"/>
                  </a:lnTo>
                  <a:lnTo>
                    <a:pt x="3156256" y="3120285"/>
                  </a:lnTo>
                  <a:lnTo>
                    <a:pt x="3122755" y="3148791"/>
                  </a:lnTo>
                  <a:lnTo>
                    <a:pt x="3087003" y="3174555"/>
                  </a:lnTo>
                  <a:lnTo>
                    <a:pt x="3049162" y="3197413"/>
                  </a:lnTo>
                  <a:lnTo>
                    <a:pt x="3009395" y="3217203"/>
                  </a:lnTo>
                  <a:lnTo>
                    <a:pt x="2967867" y="3233761"/>
                  </a:lnTo>
                  <a:lnTo>
                    <a:pt x="2924739" y="3246924"/>
                  </a:lnTo>
                  <a:lnTo>
                    <a:pt x="2880176" y="3256528"/>
                  </a:lnTo>
                  <a:lnTo>
                    <a:pt x="2834340" y="3262410"/>
                  </a:lnTo>
                  <a:lnTo>
                    <a:pt x="2787396" y="3264408"/>
                  </a:lnTo>
                  <a:lnTo>
                    <a:pt x="544068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4"/>
                  </a:lnTo>
                  <a:lnTo>
                    <a:pt x="363596" y="3233761"/>
                  </a:lnTo>
                  <a:lnTo>
                    <a:pt x="322068" y="3217203"/>
                  </a:lnTo>
                  <a:lnTo>
                    <a:pt x="282301" y="3197413"/>
                  </a:lnTo>
                  <a:lnTo>
                    <a:pt x="244460" y="3174555"/>
                  </a:lnTo>
                  <a:lnTo>
                    <a:pt x="208708" y="3148791"/>
                  </a:lnTo>
                  <a:lnTo>
                    <a:pt x="175207" y="3120285"/>
                  </a:lnTo>
                  <a:lnTo>
                    <a:pt x="144122" y="3089200"/>
                  </a:lnTo>
                  <a:lnTo>
                    <a:pt x="115616" y="3055699"/>
                  </a:lnTo>
                  <a:lnTo>
                    <a:pt x="89852" y="3019947"/>
                  </a:lnTo>
                  <a:lnTo>
                    <a:pt x="66994" y="2982106"/>
                  </a:lnTo>
                  <a:lnTo>
                    <a:pt x="47204" y="2942339"/>
                  </a:lnTo>
                  <a:lnTo>
                    <a:pt x="30646" y="2900811"/>
                  </a:lnTo>
                  <a:lnTo>
                    <a:pt x="17483" y="2857683"/>
                  </a:lnTo>
                  <a:lnTo>
                    <a:pt x="7879" y="2813120"/>
                  </a:lnTo>
                  <a:lnTo>
                    <a:pt x="1997" y="2767284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2446" y="1377441"/>
            <a:ext cx="2434590" cy="1279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navn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efternavn</a:t>
            </a:r>
            <a:endParaRPr sz="12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5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hjemmeadresse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21100"/>
              </a:lnSpc>
              <a:spcBef>
                <a:spcPts val="300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mailadresse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.eks.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name.surname@company.com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2446" y="2745025"/>
            <a:ext cx="2570480" cy="11652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0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identifikationskortnummer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30600"/>
              </a:lnSpc>
              <a:spcBef>
                <a:spcPts val="95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lokaliseringsdata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(f.eks. 	lokaliseringsdatafunktionen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mobiltelefon)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Eksempler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personlige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05">
                <a:solidFill>
                  <a:srgbClr val="379C73"/>
                </a:solidFill>
              </a:rPr>
              <a:t>data</a:t>
            </a:r>
            <a:r>
              <a:rPr dirty="0" baseline="25252" sz="2475" spc="-157">
                <a:solidFill>
                  <a:srgbClr val="379C73"/>
                </a:solidFill>
                <a:latin typeface="Liberation Sans Narrow"/>
                <a:cs typeface="Liberation Sans Narrow"/>
              </a:rPr>
              <a:t>4</a:t>
            </a:r>
            <a:endParaRPr baseline="25252" sz="2475">
              <a:latin typeface="Liberation Sans Narrow"/>
              <a:cs typeface="Liberation Sans Narrow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649723" y="893031"/>
            <a:ext cx="3599815" cy="3377565"/>
            <a:chOff x="4649723" y="893031"/>
            <a:chExt cx="3599815" cy="337756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741" y="893031"/>
              <a:ext cx="3596686" cy="33772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2939796" y="0"/>
                  </a:moveTo>
                  <a:lnTo>
                    <a:pt x="544067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2"/>
                  </a:lnTo>
                  <a:lnTo>
                    <a:pt x="7879" y="2813116"/>
                  </a:lnTo>
                  <a:lnTo>
                    <a:pt x="17483" y="2857679"/>
                  </a:lnTo>
                  <a:lnTo>
                    <a:pt x="30646" y="2900806"/>
                  </a:lnTo>
                  <a:lnTo>
                    <a:pt x="47204" y="2942334"/>
                  </a:lnTo>
                  <a:lnTo>
                    <a:pt x="66994" y="2982100"/>
                  </a:lnTo>
                  <a:lnTo>
                    <a:pt x="89852" y="3019942"/>
                  </a:lnTo>
                  <a:lnTo>
                    <a:pt x="115616" y="3055694"/>
                  </a:lnTo>
                  <a:lnTo>
                    <a:pt x="144122" y="3089195"/>
                  </a:lnTo>
                  <a:lnTo>
                    <a:pt x="175207" y="3120280"/>
                  </a:lnTo>
                  <a:lnTo>
                    <a:pt x="208708" y="3148787"/>
                  </a:lnTo>
                  <a:lnTo>
                    <a:pt x="244460" y="3174551"/>
                  </a:lnTo>
                  <a:lnTo>
                    <a:pt x="282301" y="3197411"/>
                  </a:lnTo>
                  <a:lnTo>
                    <a:pt x="322068" y="3217201"/>
                  </a:lnTo>
                  <a:lnTo>
                    <a:pt x="363596" y="3233760"/>
                  </a:lnTo>
                  <a:lnTo>
                    <a:pt x="406724" y="3246923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7" y="3264408"/>
                  </a:lnTo>
                  <a:lnTo>
                    <a:pt x="2939796" y="3264408"/>
                  </a:lnTo>
                  <a:lnTo>
                    <a:pt x="2986740" y="3262410"/>
                  </a:lnTo>
                  <a:lnTo>
                    <a:pt x="3032576" y="3256528"/>
                  </a:lnTo>
                  <a:lnTo>
                    <a:pt x="3077139" y="3246923"/>
                  </a:lnTo>
                  <a:lnTo>
                    <a:pt x="3120267" y="3233760"/>
                  </a:lnTo>
                  <a:lnTo>
                    <a:pt x="3161795" y="3217201"/>
                  </a:lnTo>
                  <a:lnTo>
                    <a:pt x="3201562" y="3197411"/>
                  </a:lnTo>
                  <a:lnTo>
                    <a:pt x="3239403" y="3174551"/>
                  </a:lnTo>
                  <a:lnTo>
                    <a:pt x="3275155" y="3148787"/>
                  </a:lnTo>
                  <a:lnTo>
                    <a:pt x="3308656" y="3120280"/>
                  </a:lnTo>
                  <a:lnTo>
                    <a:pt x="3339741" y="3089195"/>
                  </a:lnTo>
                  <a:lnTo>
                    <a:pt x="3368247" y="3055694"/>
                  </a:lnTo>
                  <a:lnTo>
                    <a:pt x="3394011" y="3019942"/>
                  </a:lnTo>
                  <a:lnTo>
                    <a:pt x="3416869" y="2982100"/>
                  </a:lnTo>
                  <a:lnTo>
                    <a:pt x="3436659" y="2942334"/>
                  </a:lnTo>
                  <a:lnTo>
                    <a:pt x="3453217" y="2900806"/>
                  </a:lnTo>
                  <a:lnTo>
                    <a:pt x="3466380" y="2857679"/>
                  </a:lnTo>
                  <a:lnTo>
                    <a:pt x="3475984" y="2813116"/>
                  </a:lnTo>
                  <a:lnTo>
                    <a:pt x="3481866" y="2767282"/>
                  </a:lnTo>
                  <a:lnTo>
                    <a:pt x="3483864" y="2720340"/>
                  </a:lnTo>
                  <a:lnTo>
                    <a:pt x="3483864" y="544068"/>
                  </a:lnTo>
                  <a:lnTo>
                    <a:pt x="3481866" y="497123"/>
                  </a:lnTo>
                  <a:lnTo>
                    <a:pt x="3475984" y="451287"/>
                  </a:lnTo>
                  <a:lnTo>
                    <a:pt x="3466380" y="406724"/>
                  </a:lnTo>
                  <a:lnTo>
                    <a:pt x="3453217" y="363596"/>
                  </a:lnTo>
                  <a:lnTo>
                    <a:pt x="3436659" y="322068"/>
                  </a:lnTo>
                  <a:lnTo>
                    <a:pt x="3416869" y="282301"/>
                  </a:lnTo>
                  <a:lnTo>
                    <a:pt x="3394011" y="244460"/>
                  </a:lnTo>
                  <a:lnTo>
                    <a:pt x="3368247" y="208708"/>
                  </a:lnTo>
                  <a:lnTo>
                    <a:pt x="3339741" y="175207"/>
                  </a:lnTo>
                  <a:lnTo>
                    <a:pt x="3308656" y="144122"/>
                  </a:lnTo>
                  <a:lnTo>
                    <a:pt x="3275155" y="115616"/>
                  </a:lnTo>
                  <a:lnTo>
                    <a:pt x="3239403" y="89852"/>
                  </a:lnTo>
                  <a:lnTo>
                    <a:pt x="3201562" y="66994"/>
                  </a:lnTo>
                  <a:lnTo>
                    <a:pt x="3161795" y="47204"/>
                  </a:lnTo>
                  <a:lnTo>
                    <a:pt x="3120267" y="30646"/>
                  </a:lnTo>
                  <a:lnTo>
                    <a:pt x="3077139" y="17483"/>
                  </a:lnTo>
                  <a:lnTo>
                    <a:pt x="3032576" y="7879"/>
                  </a:lnTo>
                  <a:lnTo>
                    <a:pt x="2986740" y="1997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7" y="0"/>
                  </a:lnTo>
                  <a:lnTo>
                    <a:pt x="2939796" y="0"/>
                  </a:lnTo>
                  <a:lnTo>
                    <a:pt x="2986740" y="1997"/>
                  </a:lnTo>
                  <a:lnTo>
                    <a:pt x="3032576" y="7879"/>
                  </a:lnTo>
                  <a:lnTo>
                    <a:pt x="3077139" y="17483"/>
                  </a:lnTo>
                  <a:lnTo>
                    <a:pt x="3120267" y="30646"/>
                  </a:lnTo>
                  <a:lnTo>
                    <a:pt x="3161795" y="47204"/>
                  </a:lnTo>
                  <a:lnTo>
                    <a:pt x="3201562" y="66994"/>
                  </a:lnTo>
                  <a:lnTo>
                    <a:pt x="3239403" y="89852"/>
                  </a:lnTo>
                  <a:lnTo>
                    <a:pt x="3275155" y="115616"/>
                  </a:lnTo>
                  <a:lnTo>
                    <a:pt x="3308656" y="144122"/>
                  </a:lnTo>
                  <a:lnTo>
                    <a:pt x="3339741" y="175207"/>
                  </a:lnTo>
                  <a:lnTo>
                    <a:pt x="3368247" y="208708"/>
                  </a:lnTo>
                  <a:lnTo>
                    <a:pt x="3394011" y="244460"/>
                  </a:lnTo>
                  <a:lnTo>
                    <a:pt x="3416869" y="282301"/>
                  </a:lnTo>
                  <a:lnTo>
                    <a:pt x="3436659" y="322068"/>
                  </a:lnTo>
                  <a:lnTo>
                    <a:pt x="3453217" y="363596"/>
                  </a:lnTo>
                  <a:lnTo>
                    <a:pt x="3466380" y="406724"/>
                  </a:lnTo>
                  <a:lnTo>
                    <a:pt x="3475984" y="451287"/>
                  </a:lnTo>
                  <a:lnTo>
                    <a:pt x="3481866" y="497123"/>
                  </a:lnTo>
                  <a:lnTo>
                    <a:pt x="3483864" y="544068"/>
                  </a:lnTo>
                  <a:lnTo>
                    <a:pt x="3483864" y="2720340"/>
                  </a:lnTo>
                  <a:lnTo>
                    <a:pt x="3481866" y="2767282"/>
                  </a:lnTo>
                  <a:lnTo>
                    <a:pt x="3475984" y="2813116"/>
                  </a:lnTo>
                  <a:lnTo>
                    <a:pt x="3466380" y="2857679"/>
                  </a:lnTo>
                  <a:lnTo>
                    <a:pt x="3453217" y="2900806"/>
                  </a:lnTo>
                  <a:lnTo>
                    <a:pt x="3436659" y="2942334"/>
                  </a:lnTo>
                  <a:lnTo>
                    <a:pt x="3416869" y="2982100"/>
                  </a:lnTo>
                  <a:lnTo>
                    <a:pt x="3394011" y="3019942"/>
                  </a:lnTo>
                  <a:lnTo>
                    <a:pt x="3368247" y="3055694"/>
                  </a:lnTo>
                  <a:lnTo>
                    <a:pt x="3339741" y="3089195"/>
                  </a:lnTo>
                  <a:lnTo>
                    <a:pt x="3308656" y="3120280"/>
                  </a:lnTo>
                  <a:lnTo>
                    <a:pt x="3275155" y="3148787"/>
                  </a:lnTo>
                  <a:lnTo>
                    <a:pt x="3239403" y="3174551"/>
                  </a:lnTo>
                  <a:lnTo>
                    <a:pt x="3201562" y="3197411"/>
                  </a:lnTo>
                  <a:lnTo>
                    <a:pt x="3161795" y="3217201"/>
                  </a:lnTo>
                  <a:lnTo>
                    <a:pt x="3120267" y="3233760"/>
                  </a:lnTo>
                  <a:lnTo>
                    <a:pt x="3077139" y="3246923"/>
                  </a:lnTo>
                  <a:lnTo>
                    <a:pt x="3032576" y="3256528"/>
                  </a:lnTo>
                  <a:lnTo>
                    <a:pt x="2986740" y="3262410"/>
                  </a:lnTo>
                  <a:lnTo>
                    <a:pt x="2939796" y="3264408"/>
                  </a:lnTo>
                  <a:lnTo>
                    <a:pt x="544067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3"/>
                  </a:lnTo>
                  <a:lnTo>
                    <a:pt x="363596" y="3233760"/>
                  </a:lnTo>
                  <a:lnTo>
                    <a:pt x="322068" y="3217201"/>
                  </a:lnTo>
                  <a:lnTo>
                    <a:pt x="282301" y="3197411"/>
                  </a:lnTo>
                  <a:lnTo>
                    <a:pt x="244460" y="3174551"/>
                  </a:lnTo>
                  <a:lnTo>
                    <a:pt x="208708" y="3148787"/>
                  </a:lnTo>
                  <a:lnTo>
                    <a:pt x="175207" y="3120280"/>
                  </a:lnTo>
                  <a:lnTo>
                    <a:pt x="144122" y="3089195"/>
                  </a:lnTo>
                  <a:lnTo>
                    <a:pt x="115616" y="3055694"/>
                  </a:lnTo>
                  <a:lnTo>
                    <a:pt x="89852" y="3019942"/>
                  </a:lnTo>
                  <a:lnTo>
                    <a:pt x="66994" y="2982100"/>
                  </a:lnTo>
                  <a:lnTo>
                    <a:pt x="47204" y="2942334"/>
                  </a:lnTo>
                  <a:lnTo>
                    <a:pt x="30646" y="2900806"/>
                  </a:lnTo>
                  <a:lnTo>
                    <a:pt x="17483" y="2857679"/>
                  </a:lnTo>
                  <a:lnTo>
                    <a:pt x="7879" y="2813116"/>
                  </a:lnTo>
                  <a:lnTo>
                    <a:pt x="1997" y="2767282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963414" y="1465326"/>
            <a:ext cx="2400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Internetprotokol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(IP)-adresse*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63414" y="1853945"/>
            <a:ext cx="1060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cookie-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ID**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63414" y="2242820"/>
            <a:ext cx="2847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reklameidentifikatoren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telefon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63414" y="2539999"/>
            <a:ext cx="26263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hospital eller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læge,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symbol,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entydigt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identificerer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4378" y="4430369"/>
            <a:ext cx="6800215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*En 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IP-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9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9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Protocol)</a:t>
            </a:r>
            <a:r>
              <a:rPr dirty="0" sz="900" spc="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unikke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identifikationsnummer,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tildeles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**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cookie-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ID</a:t>
            </a:r>
            <a:r>
              <a:rPr dirty="0" sz="9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unik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identifikator,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 tildeles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hjemmesides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server.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hjemmesiden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genkende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browseren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præferencer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indstillinger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sider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hjemmesiden.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79831" y="440435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40460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omfattende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principper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praksisser.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begynder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følsomheden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ældreplejedata.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termer,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regulativer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relateret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generelle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databeskyttelsesforordning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overvejelser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menneskerettigheder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teknologi.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Eleverne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sikkerhedsforanstaltninger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casestudier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indsigt.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67532" y="1172252"/>
            <a:ext cx="5419090" cy="331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marR="5080" indent="-368935">
              <a:lnSpc>
                <a:spcPct val="140000"/>
              </a:lnSpc>
              <a:spcBef>
                <a:spcPts val="9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principper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diskuteret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præsentation,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ældreplejer?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specifikke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beskytte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privatlivets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fred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værdighed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plejer?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81000" marR="38735" indent="-3689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studeret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materialet,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tage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proaktive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potentielle databeskyttelsesudfordringer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forbedringer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anbefale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styrke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vores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datasikkerhed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ældrepleje?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9573" y="492871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5.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1351279"/>
            <a:ext cx="797560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marR="51879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samfundet: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patientjournaler,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pligten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let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redning.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https://www.ncbi.nlm.nih.gov/pmc/articles/PMC5124071/</a:t>
            </a:r>
            <a:endParaRPr sz="1000">
              <a:latin typeface="Arial"/>
              <a:cs typeface="Arial"/>
            </a:endParaRPr>
          </a:p>
          <a:p>
            <a:pPr marL="190500" marR="17145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Betragtning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Behandling af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sundheds-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socialsektoren.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https://gdpr.eu/Recital-53-Processing-of-sensitive-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data-in-health-and-social-sector/</a:t>
            </a:r>
            <a:endParaRPr sz="10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Betragtning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Behandling af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den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offentlige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sundhedssektor.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https://gdpr.eu/recital-54-processing-of-sensitive-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data-in-public-health-sector/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2024-11-14T13:10:54Z</dcterms:created>
  <dcterms:modified xsi:type="dcterms:W3CDTF">2024-11-14T13:10:54Z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