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1451" y="215595"/>
            <a:ext cx="7435875" cy="574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25667" y="0"/>
            <a:ext cx="3418840" cy="5143500"/>
          </a:xfrm>
          <a:custGeom>
            <a:avLst/>
            <a:gdLst/>
            <a:ahLst/>
            <a:cxnLst/>
            <a:rect l="l" t="t" r="r" b="b"/>
            <a:pathLst>
              <a:path w="3418840" h="5143500">
                <a:moveTo>
                  <a:pt x="3418332" y="0"/>
                </a:moveTo>
                <a:lnTo>
                  <a:pt x="0" y="0"/>
                </a:lnTo>
                <a:lnTo>
                  <a:pt x="0" y="5143500"/>
                </a:lnTo>
                <a:lnTo>
                  <a:pt x="3418332" y="5143500"/>
                </a:lnTo>
                <a:lnTo>
                  <a:pt x="3418332" y="0"/>
                </a:lnTo>
                <a:close/>
              </a:path>
            </a:pathLst>
          </a:custGeom>
          <a:solidFill>
            <a:srgbClr val="339966">
              <a:alpha val="6548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58851" y="1094359"/>
            <a:ext cx="3511550" cy="282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464563" y="853439"/>
            <a:ext cx="6215380" cy="3436620"/>
          </a:xfrm>
          <a:custGeom>
            <a:avLst/>
            <a:gdLst/>
            <a:ahLst/>
            <a:cxnLst/>
            <a:rect l="l" t="t" r="r" b="b"/>
            <a:pathLst>
              <a:path w="6215380" h="3436620">
                <a:moveTo>
                  <a:pt x="6154546" y="0"/>
                </a:moveTo>
                <a:lnTo>
                  <a:pt x="60325" y="0"/>
                </a:lnTo>
                <a:lnTo>
                  <a:pt x="36861" y="4746"/>
                </a:lnTo>
                <a:lnTo>
                  <a:pt x="17684" y="17684"/>
                </a:lnTo>
                <a:lnTo>
                  <a:pt x="4746" y="36861"/>
                </a:lnTo>
                <a:lnTo>
                  <a:pt x="0" y="60325"/>
                </a:lnTo>
                <a:lnTo>
                  <a:pt x="0" y="3376282"/>
                </a:lnTo>
                <a:lnTo>
                  <a:pt x="4746" y="3399768"/>
                </a:lnTo>
                <a:lnTo>
                  <a:pt x="17684" y="3418947"/>
                </a:lnTo>
                <a:lnTo>
                  <a:pt x="36861" y="3431878"/>
                </a:lnTo>
                <a:lnTo>
                  <a:pt x="60325" y="3436620"/>
                </a:lnTo>
                <a:lnTo>
                  <a:pt x="6154546" y="3436620"/>
                </a:lnTo>
                <a:lnTo>
                  <a:pt x="6178010" y="3431878"/>
                </a:lnTo>
                <a:lnTo>
                  <a:pt x="6197187" y="3418947"/>
                </a:lnTo>
                <a:lnTo>
                  <a:pt x="6210125" y="3399768"/>
                </a:lnTo>
                <a:lnTo>
                  <a:pt x="6214871" y="3376282"/>
                </a:lnTo>
                <a:lnTo>
                  <a:pt x="6214871" y="60325"/>
                </a:lnTo>
                <a:lnTo>
                  <a:pt x="6197219" y="17652"/>
                </a:lnTo>
                <a:lnTo>
                  <a:pt x="6154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459" y="1083563"/>
            <a:ext cx="5599176" cy="3055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219" y="315214"/>
            <a:ext cx="7639050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802" y="1128775"/>
            <a:ext cx="7920355" cy="3323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MIKwWRkHnMM" TargetMode="External"/><Relationship Id="rId4" Type="http://schemas.openxmlformats.org/officeDocument/2006/relationships/image" Target="../media/image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6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://www.youtube.com/watch?v=bPS3ojekcKw" TargetMode="External"/><Relationship Id="rId4" Type="http://schemas.openxmlformats.org/officeDocument/2006/relationships/image" Target="../media/image18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://www.youtube.com/watch?v=yzg7vQkTop0" TargetMode="External"/><Relationship Id="rId4" Type="http://schemas.openxmlformats.org/officeDocument/2006/relationships/image" Target="../media/image20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1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2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://www.youtube.com/watch?v=ZXJv1ZFVuDI" TargetMode="External"/><Relationship Id="rId4" Type="http://schemas.openxmlformats.org/officeDocument/2006/relationships/image" Target="../media/image23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6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7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Relationship Id="rId3" Type="http://schemas.openxmlformats.org/officeDocument/2006/relationships/image" Target="../media/image1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www.crowdstrike.com/" TargetMode="External"/><Relationship Id="rId4" Type="http://schemas.openxmlformats.org/officeDocument/2006/relationships/hyperlink" Target="https://commission.europa.eu/law/law-topic/data-protection/reform/what-personal-data_en" TargetMode="External"/><Relationship Id="rId5" Type="http://schemas.openxmlformats.org/officeDocument/2006/relationships/hyperlink" Target="https://gdpr.eu/what-is-gdpr/" TargetMode="External"/><Relationship Id="rId6" Type="http://schemas.openxmlformats.org/officeDocument/2006/relationships/hyperlink" Target="https://gdpr-info.eu/art-1-gdpr/#%3A~%3Atext%3D1%20GDPR%20Subject%2Dmatter%20and%2Cfree%20movement%20of%20personal%20data" TargetMode="External"/><Relationship Id="rId7" Type="http://schemas.openxmlformats.org/officeDocument/2006/relationships/hyperlink" Target="https://ico.org.uk/for-organisations/uk-gdpr-guidance-and-resources/data-protection-principles/a-guide-to-the-data-protection-principles/" TargetMode="External"/><Relationship Id="rId8" Type="http://schemas.openxmlformats.org/officeDocument/2006/relationships/hyperlink" Target="https://commission.europa.eu/law/law-topic/data-protection/reform/rules-business-and-organisations/obligations/what-data-breach-and-what-do-we-have-do-case-data-breach_en#%3A~%3Atext%3DA%20data%20breach%20occurs%20when%2Cof%20confidentiality%2C%20availability%20or%20integrity" TargetMode="External"/><Relationship Id="rId9" Type="http://schemas.openxmlformats.org/officeDocument/2006/relationships/hyperlink" Target="https://www.edps.europa.eu/data-protection/data-protection/reference-library/data-protection-officer-dpo_en" TargetMode="External"/><Relationship Id="rId10" Type="http://schemas.openxmlformats.org/officeDocument/2006/relationships/hyperlink" Target="https://www.youtube.com/watch?v=4qYMWiSyIOk" TargetMode="External"/><Relationship Id="rId11" Type="http://schemas.openxmlformats.org/officeDocument/2006/relationships/hyperlink" Target="https://www.youtube.com/watch?v=Assdm6fIHlE" TargetMode="External"/><Relationship Id="rId12" Type="http://schemas.openxmlformats.org/officeDocument/2006/relationships/hyperlink" Target="https://www.youtube.com/watch?v=NcHSD3fWJiQ" TargetMode="Externa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7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8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9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0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41.jp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6.jp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5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6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mailto:name.surname@company.com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8.pn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47.jp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7.jp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Relationship Id="rId3" Type="http://schemas.openxmlformats.org/officeDocument/2006/relationships/image" Target="../media/image1.pn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jp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www.ncbi.nlm.nih.gov/pmc/articles/PMC5124071/" TargetMode="External"/><Relationship Id="rId4" Type="http://schemas.openxmlformats.org/officeDocument/2006/relationships/hyperlink" Target="https://gdpr.eu/Recital-53-Processing-of-sensitive-data-in-health-and-social-sector/" TargetMode="External"/><Relationship Id="rId5" Type="http://schemas.openxmlformats.org/officeDocument/2006/relationships/hyperlink" Target="https://gdpr.eu/recital-54-processing-of-sensitive-data-in-public-health-sector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1300" marR="739140" indent="-228600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SzPct val="111111"/>
              <a:buFont typeface="Arial"/>
              <a:buChar char="•"/>
              <a:tabLst>
                <a:tab pos="2413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personenbezogene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Daten</a:t>
            </a:r>
            <a:r>
              <a:rPr dirty="0" sz="1800"/>
              <a:t>,</a:t>
            </a:r>
            <a:r>
              <a:rPr dirty="0" sz="1800" spc="-20"/>
              <a:t> </a:t>
            </a:r>
            <a:r>
              <a:rPr dirty="0" sz="1800"/>
              <a:t>aus</a:t>
            </a:r>
            <a:r>
              <a:rPr dirty="0" sz="1800" spc="-20"/>
              <a:t> </a:t>
            </a:r>
            <a:r>
              <a:rPr dirty="0" sz="1800"/>
              <a:t>denen</a:t>
            </a:r>
            <a:r>
              <a:rPr dirty="0" sz="1800" spc="-20"/>
              <a:t> </a:t>
            </a:r>
            <a:r>
              <a:rPr dirty="0" sz="1800"/>
              <a:t>die</a:t>
            </a:r>
            <a:r>
              <a:rPr dirty="0" sz="1800" spc="-20"/>
              <a:t> </a:t>
            </a:r>
            <a:r>
              <a:rPr dirty="0" sz="1800"/>
              <a:t>rassische</a:t>
            </a:r>
            <a:r>
              <a:rPr dirty="0" sz="1800" spc="-20"/>
              <a:t> </a:t>
            </a:r>
            <a:r>
              <a:rPr dirty="0" sz="1800"/>
              <a:t>oder</a:t>
            </a:r>
            <a:r>
              <a:rPr dirty="0" sz="1800" spc="-25"/>
              <a:t> </a:t>
            </a:r>
            <a:r>
              <a:rPr dirty="0" sz="1800" spc="-10"/>
              <a:t>ethnische </a:t>
            </a:r>
            <a:r>
              <a:rPr dirty="0" sz="1800"/>
              <a:t>Herkunft,</a:t>
            </a:r>
            <a:r>
              <a:rPr dirty="0" sz="1800" spc="-45"/>
              <a:t> </a:t>
            </a:r>
            <a:r>
              <a:rPr dirty="0" sz="1800"/>
              <a:t>politische</a:t>
            </a:r>
            <a:r>
              <a:rPr dirty="0" sz="1800" spc="-30"/>
              <a:t> </a:t>
            </a:r>
            <a:r>
              <a:rPr dirty="0" sz="1800"/>
              <a:t>Meinungen,</a:t>
            </a:r>
            <a:r>
              <a:rPr dirty="0" sz="1800" spc="-25"/>
              <a:t> </a:t>
            </a:r>
            <a:r>
              <a:rPr dirty="0" sz="1800"/>
              <a:t>religiöse</a:t>
            </a:r>
            <a:r>
              <a:rPr dirty="0" sz="1800" spc="-25"/>
              <a:t> </a:t>
            </a:r>
            <a:r>
              <a:rPr dirty="0" sz="1800"/>
              <a:t>oder</a:t>
            </a:r>
            <a:r>
              <a:rPr dirty="0" sz="1800" spc="-45"/>
              <a:t> </a:t>
            </a:r>
            <a:r>
              <a:rPr dirty="0" sz="1800" spc="-10"/>
              <a:t>philosophische </a:t>
            </a:r>
            <a:r>
              <a:rPr dirty="0" sz="1800"/>
              <a:t>Überzeugungen</a:t>
            </a:r>
            <a:r>
              <a:rPr dirty="0" sz="1800" spc="-80"/>
              <a:t> </a:t>
            </a:r>
            <a:r>
              <a:rPr dirty="0" sz="1800" spc="-10"/>
              <a:t>hervorgehen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SzPct val="111111"/>
              <a:buChar char="•"/>
              <a:tabLst>
                <a:tab pos="240665" algn="l"/>
              </a:tabLst>
            </a:pPr>
            <a:r>
              <a:rPr dirty="0" sz="1800"/>
              <a:t>Mitgliedschaft</a:t>
            </a:r>
            <a:r>
              <a:rPr dirty="0" sz="1800" spc="-25"/>
              <a:t> </a:t>
            </a:r>
            <a:r>
              <a:rPr dirty="0" sz="1800"/>
              <a:t>in</a:t>
            </a:r>
            <a:r>
              <a:rPr dirty="0" sz="1800" spc="-30"/>
              <a:t> </a:t>
            </a:r>
            <a:r>
              <a:rPr dirty="0" sz="1800"/>
              <a:t>einer</a:t>
            </a:r>
            <a:r>
              <a:rPr dirty="0" sz="1800" spc="-30"/>
              <a:t> </a:t>
            </a:r>
            <a:r>
              <a:rPr dirty="0" sz="1800" spc="-10"/>
              <a:t>Gewerkschaft</a:t>
            </a:r>
            <a:endParaRPr sz="1800"/>
          </a:p>
          <a:p>
            <a:pPr marL="2406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SzPct val="111111"/>
              <a:buChar char="•"/>
              <a:tabLst>
                <a:tab pos="240665" algn="l"/>
              </a:tabLst>
            </a:pPr>
            <a:r>
              <a:rPr dirty="0" sz="1800"/>
              <a:t>genetische</a:t>
            </a:r>
            <a:r>
              <a:rPr dirty="0" sz="1800" spc="-40"/>
              <a:t> </a:t>
            </a:r>
            <a:r>
              <a:rPr dirty="0" sz="1800"/>
              <a:t>Daten,</a:t>
            </a:r>
            <a:r>
              <a:rPr dirty="0" sz="1800" spc="-35"/>
              <a:t> </a:t>
            </a:r>
            <a:r>
              <a:rPr dirty="0" sz="1800"/>
              <a:t>biometrische</a:t>
            </a:r>
            <a:r>
              <a:rPr dirty="0" sz="1800" spc="-25"/>
              <a:t> </a:t>
            </a:r>
            <a:r>
              <a:rPr dirty="0" sz="1800"/>
              <a:t>Daten,</a:t>
            </a:r>
            <a:r>
              <a:rPr dirty="0" sz="1800" spc="-35"/>
              <a:t> </a:t>
            </a:r>
            <a:r>
              <a:rPr dirty="0" sz="1800"/>
              <a:t>die</a:t>
            </a:r>
            <a:r>
              <a:rPr dirty="0" sz="1800" spc="-35"/>
              <a:t> </a:t>
            </a:r>
            <a:r>
              <a:rPr dirty="0" sz="1800"/>
              <a:t>ausschließlich</a:t>
            </a:r>
            <a:r>
              <a:rPr dirty="0" sz="1800" spc="-25"/>
              <a:t> </a:t>
            </a:r>
            <a:r>
              <a:rPr dirty="0" sz="1800"/>
              <a:t>zur</a:t>
            </a:r>
            <a:r>
              <a:rPr dirty="0" sz="1800" spc="-40"/>
              <a:t> </a:t>
            </a:r>
            <a:r>
              <a:rPr dirty="0" sz="1800" spc="-10"/>
              <a:t>Identifizierung</a:t>
            </a:r>
            <a:endParaRPr sz="1800"/>
          </a:p>
          <a:p>
            <a:pPr marL="241300">
              <a:lnSpc>
                <a:spcPct val="100000"/>
              </a:lnSpc>
              <a:spcBef>
                <a:spcPts val="1080"/>
              </a:spcBef>
            </a:pPr>
            <a:r>
              <a:rPr dirty="0" sz="1800"/>
              <a:t>eines</a:t>
            </a:r>
            <a:r>
              <a:rPr dirty="0" sz="1800" spc="-50"/>
              <a:t> </a:t>
            </a:r>
            <a:r>
              <a:rPr dirty="0" sz="1800"/>
              <a:t>Menschen</a:t>
            </a:r>
            <a:r>
              <a:rPr dirty="0" sz="1800" spc="-50"/>
              <a:t> </a:t>
            </a:r>
            <a:r>
              <a:rPr dirty="0" sz="1800"/>
              <a:t>verarbeitet</a:t>
            </a:r>
            <a:r>
              <a:rPr dirty="0" sz="1800" spc="-40"/>
              <a:t> </a:t>
            </a:r>
            <a:r>
              <a:rPr dirty="0" sz="1800" spc="-10"/>
              <a:t>werden</a:t>
            </a:r>
            <a:endParaRPr sz="1800"/>
          </a:p>
          <a:p>
            <a:pPr marL="240665" indent="-227965">
              <a:lnSpc>
                <a:spcPct val="100000"/>
              </a:lnSpc>
              <a:spcBef>
                <a:spcPts val="1085"/>
              </a:spcBef>
              <a:buClr>
                <a:srgbClr val="000000"/>
              </a:buClr>
              <a:buSzPct val="111111"/>
              <a:buFont typeface="Arial"/>
              <a:buChar char="•"/>
              <a:tabLst>
                <a:tab pos="240665" algn="l"/>
              </a:tabLst>
            </a:pP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gesundheitsbezogene</a:t>
            </a:r>
            <a:r>
              <a:rPr dirty="0" sz="1800" spc="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Daten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SzPct val="111111"/>
              <a:buChar char="•"/>
              <a:tabLst>
                <a:tab pos="240665" algn="l"/>
              </a:tabLst>
            </a:pPr>
            <a:r>
              <a:rPr dirty="0" sz="1800"/>
              <a:t>Daten</a:t>
            </a:r>
            <a:r>
              <a:rPr dirty="0" sz="1800" spc="-35"/>
              <a:t> </a:t>
            </a:r>
            <a:r>
              <a:rPr dirty="0" sz="1800"/>
              <a:t>über</a:t>
            </a:r>
            <a:r>
              <a:rPr dirty="0" sz="1800" spc="-35"/>
              <a:t> </a:t>
            </a:r>
            <a:r>
              <a:rPr dirty="0" sz="1800"/>
              <a:t>das</a:t>
            </a:r>
            <a:r>
              <a:rPr dirty="0" sz="1800" spc="-30"/>
              <a:t> </a:t>
            </a:r>
            <a:r>
              <a:rPr dirty="0" sz="1800"/>
              <a:t>Sexualleben</a:t>
            </a:r>
            <a:r>
              <a:rPr dirty="0" sz="1800" spc="-10"/>
              <a:t> </a:t>
            </a:r>
            <a:r>
              <a:rPr dirty="0" sz="1800"/>
              <a:t>oder</a:t>
            </a:r>
            <a:r>
              <a:rPr dirty="0" sz="1800" spc="-35"/>
              <a:t> </a:t>
            </a:r>
            <a:r>
              <a:rPr dirty="0" sz="1800"/>
              <a:t>die</a:t>
            </a:r>
            <a:r>
              <a:rPr dirty="0" sz="1800" spc="-30"/>
              <a:t> </a:t>
            </a:r>
            <a:r>
              <a:rPr dirty="0" sz="1800"/>
              <a:t>sexuelle</a:t>
            </a:r>
            <a:r>
              <a:rPr dirty="0" sz="1800" spc="-15"/>
              <a:t> </a:t>
            </a:r>
            <a:r>
              <a:rPr dirty="0" sz="1800"/>
              <a:t>Ausrichtung</a:t>
            </a:r>
            <a:r>
              <a:rPr dirty="0" sz="1800" spc="-20"/>
              <a:t> </a:t>
            </a:r>
            <a:r>
              <a:rPr dirty="0" sz="1800"/>
              <a:t>einer</a:t>
            </a:r>
            <a:r>
              <a:rPr dirty="0" sz="1800" spc="-25"/>
              <a:t> </a:t>
            </a:r>
            <a:r>
              <a:rPr dirty="0" sz="1800" spc="-10"/>
              <a:t>Person</a:t>
            </a:r>
            <a:endParaRPr sz="18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140">
                <a:solidFill>
                  <a:srgbClr val="379C73"/>
                </a:solidFill>
              </a:rPr>
              <a:t>Was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sind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90">
                <a:solidFill>
                  <a:srgbClr val="339966"/>
                </a:solidFill>
              </a:rPr>
              <a:t>sensible</a:t>
            </a:r>
            <a:r>
              <a:rPr dirty="0" spc="-90">
                <a:solidFill>
                  <a:srgbClr val="339966"/>
                </a:solidFill>
              </a:rPr>
              <a:t> </a:t>
            </a:r>
            <a:r>
              <a:rPr dirty="0" spc="-250">
                <a:solidFill>
                  <a:srgbClr val="379C73"/>
                </a:solidFill>
              </a:rPr>
              <a:t>personenbezogene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Daten?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62965"/>
            </a:xfrm>
            <a:custGeom>
              <a:avLst/>
              <a:gdLst/>
              <a:ahLst/>
              <a:cxnLst/>
              <a:rect l="l" t="t" r="r" b="b"/>
              <a:pathLst>
                <a:path w="9144000" h="862965">
                  <a:moveTo>
                    <a:pt x="0" y="862584"/>
                  </a:moveTo>
                  <a:lnTo>
                    <a:pt x="9144000" y="86258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6258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62583"/>
              <a:ext cx="9141460" cy="4281170"/>
            </a:xfrm>
            <a:custGeom>
              <a:avLst/>
              <a:gdLst/>
              <a:ahLst/>
              <a:cxnLst/>
              <a:rect l="l" t="t" r="r" b="b"/>
              <a:pathLst>
                <a:path w="9141460" h="4281170">
                  <a:moveTo>
                    <a:pt x="9140952" y="4280914"/>
                  </a:moveTo>
                  <a:lnTo>
                    <a:pt x="9140952" y="0"/>
                  </a:lnTo>
                  <a:lnTo>
                    <a:pt x="0" y="0"/>
                  </a:lnTo>
                  <a:lnTo>
                    <a:pt x="0" y="4280914"/>
                  </a:lnTo>
                  <a:lnTo>
                    <a:pt x="9140952" y="42809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109283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70"/>
              <a:t>VIDEO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602994" y="4009745"/>
            <a:ext cx="54965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Sehen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sich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dieses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Video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über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persönliche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sensible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Daten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an!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1239" y="1284732"/>
            <a:ext cx="4352544" cy="24475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58870" y="2825877"/>
            <a:ext cx="27044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2169" algn="l"/>
                <a:tab pos="2056130" algn="l"/>
              </a:tabLst>
            </a:pP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Nun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Ihnen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708775" y="2825877"/>
            <a:ext cx="7048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einige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760589" y="2825877"/>
            <a:ext cx="9302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gängige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658870" y="3130677"/>
            <a:ext cx="5031740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Szenarien</a:t>
            </a:r>
            <a:r>
              <a:rPr dirty="0" sz="2000" spc="1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vorgestellt,</a:t>
            </a:r>
            <a:r>
              <a:rPr dirty="0" sz="2000" spc="1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2000" spc="1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denen</a:t>
            </a:r>
            <a:r>
              <a:rPr dirty="0" sz="2000" spc="1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2000" spc="1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im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Alltag</a:t>
            </a:r>
            <a:r>
              <a:rPr dirty="0" sz="20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persönlichen</a:t>
            </a:r>
            <a:r>
              <a:rPr dirty="0" sz="20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0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sensiblen</a:t>
            </a:r>
            <a:r>
              <a:rPr dirty="0" sz="20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Daten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Kontakt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kommen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könnten.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211328"/>
            <a:ext cx="59055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0">
                <a:solidFill>
                  <a:srgbClr val="379C73"/>
                </a:solidFill>
              </a:rPr>
              <a:t>Wann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50">
                <a:solidFill>
                  <a:srgbClr val="379C73"/>
                </a:solidFill>
              </a:rPr>
              <a:t>werden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Sie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40">
                <a:solidFill>
                  <a:srgbClr val="379C73"/>
                </a:solidFill>
              </a:rPr>
              <a:t>mit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50">
                <a:solidFill>
                  <a:srgbClr val="379C73"/>
                </a:solidFill>
              </a:rPr>
              <a:t>persönlichen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110">
                <a:solidFill>
                  <a:srgbClr val="379C73"/>
                </a:solidFill>
              </a:rPr>
              <a:t>und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01802" y="515823"/>
            <a:ext cx="7712075" cy="17792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75">
                <a:solidFill>
                  <a:srgbClr val="379C73"/>
                </a:solidFill>
                <a:latin typeface="Arial Black"/>
                <a:cs typeface="Arial Black"/>
              </a:rPr>
              <a:t>sensiblen</a:t>
            </a:r>
            <a:r>
              <a:rPr dirty="0" sz="2500" spc="-10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95">
                <a:solidFill>
                  <a:srgbClr val="379C73"/>
                </a:solidFill>
                <a:latin typeface="Arial Black"/>
                <a:cs typeface="Arial Black"/>
              </a:rPr>
              <a:t>Daten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20">
                <a:solidFill>
                  <a:srgbClr val="379C73"/>
                </a:solidFill>
                <a:latin typeface="Arial Black"/>
                <a:cs typeface="Arial Black"/>
              </a:rPr>
              <a:t>konfrontiert?</a:t>
            </a:r>
            <a:endParaRPr sz="25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485"/>
              </a:spcBef>
            </a:pPr>
            <a:endParaRPr sz="2500">
              <a:latin typeface="Arial Black"/>
              <a:cs typeface="Arial Black"/>
            </a:endParaRPr>
          </a:p>
          <a:p>
            <a:pPr marL="585470" marR="5080" indent="-132715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Persönliche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sensible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begegnen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uns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verschiedenen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Lebensbereichen,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oft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ohne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wir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uns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dessen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bewusst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sind.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382" y="2428904"/>
            <a:ext cx="2532184" cy="2307101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383919" y="4844592"/>
            <a:ext cx="9124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Entworfen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7527" y="1631441"/>
            <a:ext cx="8560435" cy="310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Gesundheitswesen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800">
              <a:latin typeface="Arial"/>
              <a:cs typeface="Arial"/>
            </a:endParaRPr>
          </a:p>
          <a:p>
            <a:pPr algn="ctr" marL="12065" marR="5080" indent="-127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Jedes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Mal,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Ärzt:in,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Krankenhaus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Apotheke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aufsuchen,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persönliche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Krankengeschichte,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Symptome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Versicherungsdaten</a:t>
            </a:r>
            <a:r>
              <a:rPr dirty="0" sz="1800" spc="-1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800">
              <a:latin typeface="Arial"/>
              <a:cs typeface="Arial"/>
            </a:endParaRPr>
          </a:p>
          <a:p>
            <a:pPr algn="ctr" marL="13970" marR="6350" indent="3175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18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angemessene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medizinische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Versorgung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unerlässlich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müssen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vertraulich</a:t>
            </a:r>
            <a:r>
              <a:rPr dirty="0" sz="18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behandelt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werden,</a:t>
            </a:r>
            <a:r>
              <a:rPr dirty="0" sz="18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8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Privatsphäre</a:t>
            </a:r>
            <a:r>
              <a:rPr dirty="0" sz="18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zu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schützen.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11328"/>
            <a:ext cx="59055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0">
                <a:solidFill>
                  <a:srgbClr val="379C73"/>
                </a:solidFill>
              </a:rPr>
              <a:t>Wann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50">
                <a:solidFill>
                  <a:srgbClr val="379C73"/>
                </a:solidFill>
              </a:rPr>
              <a:t>werden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Sie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40">
                <a:solidFill>
                  <a:srgbClr val="379C73"/>
                </a:solidFill>
              </a:rPr>
              <a:t>mit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50">
                <a:solidFill>
                  <a:srgbClr val="379C73"/>
                </a:solidFill>
              </a:rPr>
              <a:t>persönlichen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110">
                <a:solidFill>
                  <a:srgbClr val="379C73"/>
                </a:solidFill>
              </a:rPr>
              <a:t>und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01802" y="515823"/>
            <a:ext cx="439928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75">
                <a:solidFill>
                  <a:srgbClr val="379C73"/>
                </a:solidFill>
                <a:latin typeface="Arial Black"/>
                <a:cs typeface="Arial Black"/>
              </a:rPr>
              <a:t>sensiblen</a:t>
            </a:r>
            <a:r>
              <a:rPr dirty="0" sz="2500" spc="-10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95">
                <a:solidFill>
                  <a:srgbClr val="379C73"/>
                </a:solidFill>
                <a:latin typeface="Arial Black"/>
                <a:cs typeface="Arial Black"/>
              </a:rPr>
              <a:t>Daten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90">
                <a:solidFill>
                  <a:srgbClr val="379C73"/>
                </a:solidFill>
                <a:latin typeface="Arial Black"/>
                <a:cs typeface="Arial Black"/>
              </a:rPr>
              <a:t>konfrontiert?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5711" y="1636014"/>
            <a:ext cx="8557895" cy="3104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Finanztransaktionen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800">
              <a:latin typeface="Arial"/>
              <a:cs typeface="Arial"/>
            </a:endParaRPr>
          </a:p>
          <a:p>
            <a:pPr algn="ctr" marL="12065" marR="5080" indent="127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Kreditkarte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einkaufen,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Kredit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beantragen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ein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Bankkonto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eröffnen,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teilen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persönliche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finanzielle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8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Ihren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Namen,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Adresse,</a:t>
            </a:r>
            <a:r>
              <a:rPr dirty="0" sz="1800" spc="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Sozialversicherungsnummer</a:t>
            </a:r>
            <a:r>
              <a:rPr dirty="0" sz="18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Angaben</a:t>
            </a:r>
            <a:r>
              <a:rPr dirty="0" sz="18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Ihrem Einkommen.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800">
              <a:latin typeface="Arial"/>
              <a:cs typeface="Arial"/>
            </a:endParaRPr>
          </a:p>
          <a:p>
            <a:pPr algn="ctr" marL="114300" marR="90805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Schutz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dieser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18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entscheidend,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Identitätsdiebstahl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Betrug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verhindern.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11328"/>
            <a:ext cx="59055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0">
                <a:solidFill>
                  <a:srgbClr val="379C73"/>
                </a:solidFill>
              </a:rPr>
              <a:t>Wann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50">
                <a:solidFill>
                  <a:srgbClr val="379C73"/>
                </a:solidFill>
              </a:rPr>
              <a:t>werden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Sie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40">
                <a:solidFill>
                  <a:srgbClr val="379C73"/>
                </a:solidFill>
              </a:rPr>
              <a:t>mit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50">
                <a:solidFill>
                  <a:srgbClr val="379C73"/>
                </a:solidFill>
              </a:rPr>
              <a:t>persönlichen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110">
                <a:solidFill>
                  <a:srgbClr val="379C73"/>
                </a:solidFill>
              </a:rPr>
              <a:t>und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01802" y="515823"/>
            <a:ext cx="439928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75">
                <a:solidFill>
                  <a:srgbClr val="379C73"/>
                </a:solidFill>
                <a:latin typeface="Arial Black"/>
                <a:cs typeface="Arial Black"/>
              </a:rPr>
              <a:t>sensiblen</a:t>
            </a:r>
            <a:r>
              <a:rPr dirty="0" sz="2500" spc="-10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95">
                <a:solidFill>
                  <a:srgbClr val="379C73"/>
                </a:solidFill>
                <a:latin typeface="Arial Black"/>
                <a:cs typeface="Arial Black"/>
              </a:rPr>
              <a:t>Daten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90">
                <a:solidFill>
                  <a:srgbClr val="379C73"/>
                </a:solidFill>
                <a:latin typeface="Arial Black"/>
                <a:cs typeface="Arial Black"/>
              </a:rPr>
              <a:t>konfrontiert?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0738" y="1610995"/>
            <a:ext cx="8290559" cy="310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Soziale</a:t>
            </a:r>
            <a:r>
              <a:rPr dirty="0" sz="18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Interaktionen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800">
              <a:latin typeface="Arial"/>
              <a:cs typeface="Arial"/>
            </a:endParaRPr>
          </a:p>
          <a:p>
            <a:pPr algn="ctr" marL="12700" marR="5080" indent="190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Austausch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persönlicher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Freund:innen,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Familienmitgliedern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Kolleg:innen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durch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Gespräche,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Interaktionen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sozialen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Medien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Alltag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üblich.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800">
              <a:latin typeface="Arial"/>
              <a:cs typeface="Arial"/>
            </a:endParaRPr>
          </a:p>
          <a:p>
            <a:pPr algn="ctr" marL="81280" marR="7239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Auch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Regel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vertrauensvollen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Beziehungen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weitergegeben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werden,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wichtig,</a:t>
            </a:r>
            <a:r>
              <a:rPr dirty="0" sz="18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Privatsphäre</a:t>
            </a:r>
            <a:r>
              <a:rPr dirty="0" sz="18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achten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Grenzen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anderer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respektieren.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11328"/>
            <a:ext cx="59055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0">
                <a:solidFill>
                  <a:srgbClr val="379C73"/>
                </a:solidFill>
              </a:rPr>
              <a:t>Wann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50">
                <a:solidFill>
                  <a:srgbClr val="379C73"/>
                </a:solidFill>
              </a:rPr>
              <a:t>werden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Sie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40">
                <a:solidFill>
                  <a:srgbClr val="379C73"/>
                </a:solidFill>
              </a:rPr>
              <a:t>mit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50">
                <a:solidFill>
                  <a:srgbClr val="379C73"/>
                </a:solidFill>
              </a:rPr>
              <a:t>persönlichen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110">
                <a:solidFill>
                  <a:srgbClr val="379C73"/>
                </a:solidFill>
              </a:rPr>
              <a:t>und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01802" y="515823"/>
            <a:ext cx="439928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75">
                <a:solidFill>
                  <a:srgbClr val="379C73"/>
                </a:solidFill>
                <a:latin typeface="Arial Black"/>
                <a:cs typeface="Arial Black"/>
              </a:rPr>
              <a:t>sensiblen</a:t>
            </a:r>
            <a:r>
              <a:rPr dirty="0" sz="2500" spc="-10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95">
                <a:solidFill>
                  <a:srgbClr val="379C73"/>
                </a:solidFill>
                <a:latin typeface="Arial Black"/>
                <a:cs typeface="Arial Black"/>
              </a:rPr>
              <a:t>Daten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90">
                <a:solidFill>
                  <a:srgbClr val="379C73"/>
                </a:solidFill>
                <a:latin typeface="Arial Black"/>
                <a:cs typeface="Arial Black"/>
              </a:rPr>
              <a:t>konfrontiert?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95"/>
              </a:spcBef>
            </a:pPr>
            <a:r>
              <a:rPr dirty="0" spc="-140"/>
              <a:t>Die</a:t>
            </a:r>
            <a:r>
              <a:rPr dirty="0" spc="-110"/>
              <a:t> </a:t>
            </a:r>
            <a:r>
              <a:rPr dirty="0" spc="-245"/>
              <a:t>Bedeutung</a:t>
            </a:r>
            <a:r>
              <a:rPr dirty="0" spc="-65"/>
              <a:t> </a:t>
            </a:r>
            <a:r>
              <a:rPr dirty="0" spc="-325"/>
              <a:t>des</a:t>
            </a:r>
            <a:r>
              <a:rPr dirty="0" spc="-105"/>
              <a:t> </a:t>
            </a:r>
            <a:r>
              <a:rPr dirty="0" spc="-235"/>
              <a:t>Datenschutzes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57555" y="1718894"/>
            <a:ext cx="5532120" cy="2677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 marR="304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585858"/>
                </a:solidFill>
                <a:latin typeface="Arial"/>
                <a:cs typeface="Arial"/>
              </a:rPr>
              <a:t>Warum</a:t>
            </a:r>
            <a:r>
              <a:rPr dirty="0" sz="5800" spc="-2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585858"/>
                </a:solidFill>
                <a:latin typeface="Arial"/>
                <a:cs typeface="Arial"/>
              </a:rPr>
              <a:t>ist </a:t>
            </a:r>
            <a:r>
              <a:rPr dirty="0" sz="5800" spc="20" b="1">
                <a:solidFill>
                  <a:srgbClr val="339966"/>
                </a:solidFill>
                <a:latin typeface="Arial"/>
                <a:cs typeface="Arial"/>
              </a:rPr>
              <a:t>Datenschu</a:t>
            </a:r>
            <a:r>
              <a:rPr dirty="0" sz="5800" spc="-1325" b="1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dirty="0" baseline="197916" sz="1200" spc="30">
                <a:latin typeface="Carlito"/>
                <a:cs typeface="Carlito"/>
              </a:rPr>
              <a:t>?</a:t>
            </a:r>
            <a:r>
              <a:rPr dirty="0" baseline="197916" sz="1200" spc="359">
                <a:latin typeface="Carlito"/>
                <a:cs typeface="Carlito"/>
              </a:rPr>
              <a:t>  </a:t>
            </a:r>
            <a:r>
              <a:rPr dirty="0" sz="5800" b="1">
                <a:solidFill>
                  <a:srgbClr val="339966"/>
                </a:solidFill>
                <a:latin typeface="Arial"/>
                <a:cs typeface="Arial"/>
              </a:rPr>
              <a:t>z</a:t>
            </a:r>
            <a:r>
              <a:rPr dirty="0" sz="5800" spc="-1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585858"/>
                </a:solidFill>
                <a:latin typeface="Arial"/>
                <a:cs typeface="Arial"/>
              </a:rPr>
              <a:t>so </a:t>
            </a:r>
            <a:r>
              <a:rPr dirty="0" sz="5800" spc="-10" b="1">
                <a:solidFill>
                  <a:srgbClr val="585858"/>
                </a:solidFill>
                <a:latin typeface="Arial"/>
                <a:cs typeface="Arial"/>
              </a:rPr>
              <a:t>wichtig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94715"/>
            </a:xfrm>
            <a:custGeom>
              <a:avLst/>
              <a:gdLst/>
              <a:ahLst/>
              <a:cxnLst/>
              <a:rect l="l" t="t" r="r" b="b"/>
              <a:pathLst>
                <a:path w="9144000" h="894715">
                  <a:moveTo>
                    <a:pt x="0" y="894588"/>
                  </a:moveTo>
                  <a:lnTo>
                    <a:pt x="9144000" y="89458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9458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94588"/>
              <a:ext cx="9144000" cy="4249420"/>
            </a:xfrm>
            <a:custGeom>
              <a:avLst/>
              <a:gdLst/>
              <a:ahLst/>
              <a:cxnLst/>
              <a:rect l="l" t="t" r="r" b="b"/>
              <a:pathLst>
                <a:path w="9144000" h="4249420">
                  <a:moveTo>
                    <a:pt x="9144000" y="0"/>
                  </a:moveTo>
                  <a:lnTo>
                    <a:pt x="0" y="0"/>
                  </a:lnTo>
                  <a:lnTo>
                    <a:pt x="0" y="4248910"/>
                  </a:lnTo>
                  <a:lnTo>
                    <a:pt x="9144000" y="424891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381125" y="2361133"/>
            <a:ext cx="614108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Schutz</a:t>
            </a:r>
            <a:r>
              <a:rPr dirty="0" sz="2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Privatsphäre</a:t>
            </a:r>
            <a:r>
              <a:rPr dirty="0" sz="2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wird</a:t>
            </a:r>
            <a:r>
              <a:rPr dirty="0" sz="2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2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585858"/>
                </a:solidFill>
                <a:latin typeface="Arial"/>
                <a:cs typeface="Arial"/>
              </a:rPr>
              <a:t>ein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821560" y="2937764"/>
            <a:ext cx="526605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339966"/>
                </a:solidFill>
                <a:latin typeface="Arial"/>
                <a:cs typeface="Arial"/>
              </a:rPr>
              <a:t>Grundlegendes</a:t>
            </a:r>
            <a:r>
              <a:rPr dirty="0" sz="27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339966"/>
                </a:solidFill>
                <a:latin typeface="Arial"/>
                <a:cs typeface="Arial"/>
              </a:rPr>
              <a:t>Menschenrecht!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54279" y="205231"/>
            <a:ext cx="4081779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45">
                <a:solidFill>
                  <a:srgbClr val="FFFFFF"/>
                </a:solidFill>
                <a:latin typeface="Arial Black"/>
                <a:cs typeface="Arial Black"/>
              </a:rPr>
              <a:t>Wichtigkeit</a:t>
            </a:r>
            <a:r>
              <a:rPr dirty="0" sz="22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200" spc="-290">
                <a:solidFill>
                  <a:srgbClr val="FFFFFF"/>
                </a:solidFill>
                <a:latin typeface="Arial Black"/>
                <a:cs typeface="Arial Black"/>
              </a:rPr>
              <a:t>des</a:t>
            </a:r>
            <a:r>
              <a:rPr dirty="0" sz="2200" spc="-1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200" spc="-204">
                <a:solidFill>
                  <a:srgbClr val="FFFFFF"/>
                </a:solidFill>
                <a:latin typeface="Arial Black"/>
                <a:cs typeface="Arial Black"/>
              </a:rPr>
              <a:t>Datenschutzes</a:t>
            </a:r>
            <a:endParaRPr sz="2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479041"/>
            <a:ext cx="4901565" cy="3018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Vertrauen</a:t>
            </a:r>
            <a:r>
              <a:rPr dirty="0" sz="2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Nutzer:innen/Kund:innen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aufbauen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655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Schutz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Rechte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Einzelpersonen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10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Vermeidung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Rufschädigung</a:t>
            </a:r>
            <a:endParaRPr sz="2000">
              <a:latin typeface="Arial"/>
              <a:cs typeface="Arial"/>
            </a:endParaRPr>
          </a:p>
          <a:p>
            <a:pPr marL="241300" marR="243204" indent="-228600">
              <a:lnSpc>
                <a:spcPct val="100000"/>
              </a:lnSpc>
              <a:spcBef>
                <a:spcPts val="1345"/>
              </a:spcBef>
              <a:buClr>
                <a:srgbClr val="000000"/>
              </a:buClr>
              <a:buChar char="•"/>
              <a:tabLst>
                <a:tab pos="241300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Einhaltung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rechtlicher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behördlicher Vorschriften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66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Globale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Perspektiven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Datenschutzes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50">
                <a:solidFill>
                  <a:srgbClr val="379C73"/>
                </a:solidFill>
              </a:rPr>
              <a:t>Warum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50">
                <a:solidFill>
                  <a:srgbClr val="379C73"/>
                </a:solidFill>
              </a:rPr>
              <a:t>ist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Datenschutz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315">
                <a:solidFill>
                  <a:srgbClr val="379C73"/>
                </a:solidFill>
              </a:rPr>
              <a:t>wichtig?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8285" y="1572260"/>
            <a:ext cx="2761741" cy="297958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620002" y="4548022"/>
            <a:ext cx="9124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Entworfen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Vertrauen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bei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den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70">
                <a:solidFill>
                  <a:srgbClr val="379C73"/>
                </a:solidFill>
              </a:rPr>
              <a:t>Nutzer:innen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aufbauen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100321" y="1387729"/>
            <a:ext cx="4406900" cy="1261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501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Datenschutz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grundlegender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Bedeutung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Vertrauensbildung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mit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Nutzer:innen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00321" y="2736550"/>
            <a:ext cx="4293235" cy="2084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501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Nutzer:innen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eher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bereit,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weiterzugeben,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darauf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vertrauen,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geschützt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verantwortungsvoll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gehandhabt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werden.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984" y="1638620"/>
            <a:ext cx="2924354" cy="293138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722882" y="4612335"/>
            <a:ext cx="9124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Entworfen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9576" y="1496059"/>
            <a:ext cx="1684655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90">
                <a:latin typeface="Liberation Sans Narrow"/>
                <a:cs typeface="Liberation Sans Narrow"/>
              </a:rPr>
              <a:t>Datenschutz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78553" y="798067"/>
            <a:ext cx="787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09973" y="2303779"/>
            <a:ext cx="9010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Lektion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397379" y="3384041"/>
            <a:ext cx="49441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60">
                <a:solidFill>
                  <a:srgbClr val="FFFFFF"/>
                </a:solidFill>
                <a:latin typeface="Liberation Sans Narrow"/>
                <a:cs typeface="Liberation Sans Narrow"/>
              </a:rPr>
              <a:t>Datenschutz</a:t>
            </a:r>
            <a:r>
              <a:rPr dirty="0" sz="18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05">
                <a:solidFill>
                  <a:srgbClr val="FFFFFF"/>
                </a:solidFill>
                <a:latin typeface="Liberation Sans Narrow"/>
                <a:cs typeface="Liberation Sans Narrow"/>
              </a:rPr>
              <a:t>im</a:t>
            </a:r>
            <a:r>
              <a:rPr dirty="0" sz="18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Alląemeinen:</a:t>
            </a:r>
            <a:r>
              <a:rPr dirty="0" sz="1800" spc="14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Liberation Sans Narrow"/>
                <a:cs typeface="Liberation Sans Narrow"/>
              </a:rPr>
              <a:t>Was</a:t>
            </a:r>
            <a:r>
              <a:rPr dirty="0" sz="18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Liberation Sans Narrow"/>
                <a:cs typeface="Liberation Sans Narrow"/>
              </a:rPr>
              <a:t>Sie</a:t>
            </a:r>
            <a:r>
              <a:rPr dirty="0" sz="18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Liberation Sans Narrow"/>
                <a:cs typeface="Liberation Sans Narrow"/>
              </a:rPr>
              <a:t>wissen</a:t>
            </a:r>
            <a:r>
              <a:rPr dirty="0" sz="1800" spc="13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Liberation Sans Narrow"/>
                <a:cs typeface="Liberation Sans Narrow"/>
              </a:rPr>
              <a:t>müssen</a:t>
            </a:r>
            <a:endParaRPr sz="18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240">
                <a:solidFill>
                  <a:srgbClr val="379C73"/>
                </a:solidFill>
              </a:rPr>
              <a:t>Schutz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der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Rechte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von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Einzelpersonen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2017" y="2580945"/>
            <a:ext cx="2499834" cy="246865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95122" y="1674448"/>
            <a:ext cx="5897245" cy="2199005"/>
          </a:xfrm>
          <a:prstGeom prst="rect">
            <a:avLst/>
          </a:prstGeom>
        </p:spPr>
        <p:txBody>
          <a:bodyPr wrap="square" lIns="0" tIns="150495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18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Datenschutz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schützt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Rechte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Einzelnen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auf</a:t>
            </a:r>
            <a:endParaRPr sz="1800">
              <a:latin typeface="Arial"/>
              <a:cs typeface="Arial"/>
            </a:endParaRPr>
          </a:p>
          <a:p>
            <a:pPr algn="just" marL="304800">
              <a:lnSpc>
                <a:spcPct val="100000"/>
              </a:lnSpc>
              <a:spcBef>
                <a:spcPts val="108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Kontrolle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seiner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persönlichen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endParaRPr sz="1800">
              <a:latin typeface="Arial"/>
              <a:cs typeface="Arial"/>
            </a:endParaRPr>
          </a:p>
          <a:p>
            <a:pPr algn="just" marL="304800" marR="5080" indent="-292735">
              <a:lnSpc>
                <a:spcPct val="15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gewährleistet,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Einzelne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Recht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hat,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zu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erfahren,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welche Daten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erhoben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 sie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verwendet werden.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983728" y="4815636"/>
            <a:ext cx="9124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Entworfen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204">
                <a:solidFill>
                  <a:srgbClr val="379C73"/>
                </a:solidFill>
              </a:rPr>
              <a:t>Vermeidung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von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Rufschädigung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70859" y="1476857"/>
            <a:ext cx="483425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Starke</a:t>
            </a:r>
            <a:r>
              <a:rPr dirty="0" sz="2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Datenschutzpraktiken</a:t>
            </a:r>
            <a:r>
              <a:rPr dirty="0" sz="20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verhindern Datenschutzverletzungen</a:t>
            </a:r>
            <a:r>
              <a:rPr dirty="0" sz="2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mindern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Risiko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Rufschädigung.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570859" y="2962630"/>
            <a:ext cx="463613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Organisationen,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solide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Datenschutzmaßnahmen</a:t>
            </a:r>
            <a:r>
              <a:rPr dirty="0" sz="2000" spc="-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verfügen,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zeigen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ihr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Engagement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Schutz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sensibler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Informationen.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747" y="1530096"/>
            <a:ext cx="3067812" cy="3067811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346961" y="4607458"/>
            <a:ext cx="9124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Entworfen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Einhaltung</a:t>
            </a:r>
            <a:r>
              <a:rPr dirty="0" spc="-2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rechtlicher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und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behördlicher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01802" y="764582"/>
            <a:ext cx="5125720" cy="3977004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2500" spc="-125">
                <a:solidFill>
                  <a:srgbClr val="379C73"/>
                </a:solidFill>
                <a:latin typeface="Arial Black"/>
                <a:cs typeface="Arial Black"/>
              </a:rPr>
              <a:t>Vorschriften</a:t>
            </a:r>
            <a:endParaRPr sz="2500">
              <a:latin typeface="Arial Black"/>
              <a:cs typeface="Arial Black"/>
            </a:endParaRPr>
          </a:p>
          <a:p>
            <a:pPr marL="350520" marR="21590" indent="-292735">
              <a:lnSpc>
                <a:spcPct val="150000"/>
              </a:lnSpc>
              <a:spcBef>
                <a:spcPts val="90"/>
              </a:spcBef>
              <a:buClr>
                <a:srgbClr val="000000"/>
              </a:buClr>
              <a:buSzPct val="111111"/>
              <a:buChar char="•"/>
              <a:tabLst>
                <a:tab pos="35052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Einhaltung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Datenschutzbestimmungen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DSGVO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(Allgemeine Datenschutzgrundverordnung)</a:t>
            </a:r>
            <a:r>
              <a:rPr dirty="0" sz="1800" spc="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eine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gesetzliche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Verpflichtung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Organisationen</a:t>
            </a:r>
            <a:endParaRPr sz="1800">
              <a:latin typeface="Arial"/>
              <a:cs typeface="Arial"/>
            </a:endParaRPr>
          </a:p>
          <a:p>
            <a:pPr marL="350520" marR="5080" indent="-292735">
              <a:lnSpc>
                <a:spcPct val="150100"/>
              </a:lnSpc>
              <a:spcBef>
                <a:spcPts val="894"/>
              </a:spcBef>
              <a:buClr>
                <a:srgbClr val="000000"/>
              </a:buClr>
              <a:buSzPct val="111111"/>
              <a:buChar char="•"/>
              <a:tabLst>
                <a:tab pos="35052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Einhaltung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Vorschriften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gewährleistet,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gesetzlichen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Standards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Umgang mit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Schutz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personenbezogenen Daten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erfüllen.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4177" y="1393712"/>
            <a:ext cx="2867521" cy="293273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084821" y="4488586"/>
            <a:ext cx="9124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Entworfen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Globale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Perspektiven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325">
                <a:solidFill>
                  <a:srgbClr val="379C73"/>
                </a:solidFill>
              </a:rPr>
              <a:t>des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Datenschutzes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839971" y="1880362"/>
            <a:ext cx="4724400" cy="2609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246379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Datenschutz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globales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Anliegen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mit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weltweit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unterschiedlichen</a:t>
            </a:r>
            <a:r>
              <a:rPr dirty="0" sz="18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Regelungen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5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Verständnis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Einhaltung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unterschiedlicher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Rechtsordnungen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für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weltweit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tätige</a:t>
            </a:r>
            <a:r>
              <a:rPr dirty="0" sz="18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von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entscheidender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Bedeutung.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775" y="1620063"/>
            <a:ext cx="2823139" cy="28513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341882" y="4692192"/>
            <a:ext cx="9124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Entworfen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120">
                <a:solidFill>
                  <a:srgbClr val="379C73"/>
                </a:solidFill>
              </a:rPr>
              <a:t>SCHLUSSFOLGERUNGEN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56259" y="1347978"/>
            <a:ext cx="8039100" cy="3256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465">
                <a:solidFill>
                  <a:srgbClr val="FFC000"/>
                </a:solidFill>
                <a:latin typeface="VL PGothic"/>
                <a:cs typeface="VL PGothic"/>
              </a:rPr>
              <a:t>✔</a:t>
            </a:r>
            <a:r>
              <a:rPr dirty="0" sz="2200" spc="-40">
                <a:solidFill>
                  <a:srgbClr val="FFC000"/>
                </a:solidFill>
                <a:latin typeface="VL PGothic"/>
                <a:cs typeface="VL PGothic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Aufbau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Vertrauen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Grundlage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Datenschutz.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dirty="0" sz="2200" spc="-465">
                <a:solidFill>
                  <a:srgbClr val="FFC000"/>
                </a:solidFill>
                <a:latin typeface="VL PGothic"/>
                <a:cs typeface="VL PGothic"/>
              </a:rPr>
              <a:t>✔</a:t>
            </a:r>
            <a:r>
              <a:rPr dirty="0" sz="2200" spc="-50">
                <a:solidFill>
                  <a:srgbClr val="FFC000"/>
                </a:solidFill>
                <a:latin typeface="VL PGothic"/>
                <a:cs typeface="VL PGothic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Wahrung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Rechte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Einzelnen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Priorität.</a:t>
            </a:r>
            <a:endParaRPr sz="1800">
              <a:latin typeface="Arial"/>
              <a:cs typeface="Arial"/>
            </a:endParaRPr>
          </a:p>
          <a:p>
            <a:pPr marL="305435" marR="5080" indent="-293370">
              <a:lnSpc>
                <a:spcPts val="4320"/>
              </a:lnSpc>
              <a:spcBef>
                <a:spcPts val="725"/>
              </a:spcBef>
            </a:pPr>
            <a:r>
              <a:rPr dirty="0" sz="2200" spc="-465">
                <a:solidFill>
                  <a:srgbClr val="FFC000"/>
                </a:solidFill>
                <a:latin typeface="VL PGothic"/>
                <a:cs typeface="VL PGothic"/>
              </a:rPr>
              <a:t>✔</a:t>
            </a:r>
            <a:r>
              <a:rPr dirty="0" sz="2200" spc="-40">
                <a:solidFill>
                  <a:srgbClr val="FFC000"/>
                </a:solidFill>
                <a:latin typeface="VL PGothic"/>
                <a:cs typeface="VL PGothic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Abmilderung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Rufschädigung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durch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strenge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Datenschutzpraktiken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ist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entscheidend.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dirty="0" sz="2200" spc="-465">
                <a:solidFill>
                  <a:srgbClr val="FFC000"/>
                </a:solidFill>
                <a:latin typeface="VL PGothic"/>
                <a:cs typeface="VL PGothic"/>
              </a:rPr>
              <a:t>✔</a:t>
            </a:r>
            <a:r>
              <a:rPr dirty="0" sz="2200" spc="-50">
                <a:solidFill>
                  <a:srgbClr val="FFC000"/>
                </a:solidFill>
                <a:latin typeface="VL PGothic"/>
                <a:cs typeface="VL PGothic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Einhaltung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Rechtsvorschriften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Datenschutz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unerlässlich.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dirty="0" sz="2200" spc="-440">
                <a:solidFill>
                  <a:srgbClr val="FFC000"/>
                </a:solidFill>
                <a:latin typeface="VL PGothic"/>
                <a:cs typeface="VL PGothic"/>
              </a:rPr>
              <a:t>✔</a:t>
            </a:r>
            <a:r>
              <a:rPr dirty="0" sz="2200" spc="-45">
                <a:solidFill>
                  <a:srgbClr val="FFC000"/>
                </a:solidFill>
                <a:latin typeface="VL PGothic"/>
                <a:cs typeface="VL PGothic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Globale</a:t>
            </a:r>
            <a:r>
              <a:rPr dirty="0" sz="18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Perspektiven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prägen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Überlegungen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Datenschutz.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105"/>
              <a:t>EU-</a:t>
            </a:r>
            <a:r>
              <a:rPr dirty="0" spc="-60"/>
              <a:t>DSGVO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44550" rIns="0" bIns="0" rtlCol="0" vert="horz">
            <a:spAutoFit/>
          </a:bodyPr>
          <a:lstStyle/>
          <a:p>
            <a:pPr marL="338455">
              <a:lnSpc>
                <a:spcPct val="100000"/>
              </a:lnSpc>
              <a:spcBef>
                <a:spcPts val="105"/>
              </a:spcBef>
            </a:pPr>
            <a:r>
              <a:rPr dirty="0" sz="8300" b="1">
                <a:solidFill>
                  <a:srgbClr val="3E3E3E"/>
                </a:solidFill>
                <a:latin typeface="Arial"/>
                <a:cs typeface="Arial"/>
              </a:rPr>
              <a:t>Was</a:t>
            </a:r>
            <a:r>
              <a:rPr dirty="0" sz="83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8300" spc="-55" b="1">
                <a:solidFill>
                  <a:srgbClr val="3E3E3E"/>
                </a:solidFill>
                <a:latin typeface="Arial"/>
                <a:cs typeface="Arial"/>
              </a:rPr>
              <a:t>is</a:t>
            </a:r>
            <a:r>
              <a:rPr dirty="0" sz="8300" spc="70" b="1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dirty="0" baseline="-34722" sz="1200" spc="-75">
                <a:solidFill>
                  <a:srgbClr val="000000"/>
                </a:solidFill>
                <a:latin typeface="Carlito"/>
                <a:cs typeface="Carlito"/>
              </a:rPr>
              <a:t>?</a:t>
            </a:r>
            <a:endParaRPr baseline="-34722" sz="1200">
              <a:latin typeface="Carlito"/>
              <a:cs typeface="Carlito"/>
            </a:endParaRPr>
          </a:p>
          <a:p>
            <a:pPr marL="338455">
              <a:lnSpc>
                <a:spcPct val="100000"/>
              </a:lnSpc>
            </a:pPr>
            <a:r>
              <a:rPr dirty="0" sz="8300" spc="-10" b="1">
                <a:solidFill>
                  <a:srgbClr val="339966"/>
                </a:solidFill>
                <a:latin typeface="Arial"/>
                <a:cs typeface="Arial"/>
              </a:rPr>
              <a:t>DSGVO</a:t>
            </a:r>
            <a:endParaRPr sz="83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1141730"/>
            </a:xfrm>
            <a:custGeom>
              <a:avLst/>
              <a:gdLst/>
              <a:ahLst/>
              <a:cxnLst/>
              <a:rect l="l" t="t" r="r" b="b"/>
              <a:pathLst>
                <a:path w="9144000" h="1141730">
                  <a:moveTo>
                    <a:pt x="0" y="1141476"/>
                  </a:moveTo>
                  <a:lnTo>
                    <a:pt x="9144000" y="114147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14147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141475"/>
              <a:ext cx="9144000" cy="4002404"/>
            </a:xfrm>
            <a:custGeom>
              <a:avLst/>
              <a:gdLst/>
              <a:ahLst/>
              <a:cxnLst/>
              <a:rect l="l" t="t" r="r" b="b"/>
              <a:pathLst>
                <a:path w="9144000" h="4002404">
                  <a:moveTo>
                    <a:pt x="9144000" y="0"/>
                  </a:moveTo>
                  <a:lnTo>
                    <a:pt x="0" y="0"/>
                  </a:lnTo>
                  <a:lnTo>
                    <a:pt x="0" y="4002024"/>
                  </a:lnTo>
                  <a:lnTo>
                    <a:pt x="9144000" y="400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04800" y="2417382"/>
            <a:ext cx="260096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solche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verarbeiten.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105"/>
              <a:t>EU-</a:t>
            </a:r>
            <a:r>
              <a:rPr dirty="0" spc="-60"/>
              <a:t>DSGVO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337816"/>
            <a:ext cx="3843527" cy="256590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79400" y="1119749"/>
            <a:ext cx="8545195" cy="3599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 marR="17780">
              <a:lnSpc>
                <a:spcPct val="1401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2018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Kraft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getretene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DSGVO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(Allgemeine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Datenschutzgrundverordnung)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gibt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Einzelpersonen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Europäischen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Union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mehr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Kontrolle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ihre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personenbezogenen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stellt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strenge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Anforderungen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Organisationen,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</a:t>
            </a:r>
            <a:endParaRPr sz="1800">
              <a:latin typeface="Arial"/>
              <a:cs typeface="Arial"/>
            </a:endParaRPr>
          </a:p>
          <a:p>
            <a:pPr marL="4207510" indent="-292100">
              <a:lnSpc>
                <a:spcPct val="100000"/>
              </a:lnSpc>
              <a:spcBef>
                <a:spcPts val="1015"/>
              </a:spcBef>
              <a:buClr>
                <a:srgbClr val="000000"/>
              </a:buClr>
              <a:buSzPct val="112500"/>
              <a:buChar char="•"/>
              <a:tabLst>
                <a:tab pos="420751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strengste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Datenschutz-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und</a:t>
            </a:r>
            <a:endParaRPr sz="1600">
              <a:latin typeface="Arial"/>
              <a:cs typeface="Arial"/>
            </a:endParaRPr>
          </a:p>
          <a:p>
            <a:pPr marL="4208145">
              <a:lnSpc>
                <a:spcPct val="100000"/>
              </a:lnSpc>
              <a:spcBef>
                <a:spcPts val="770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Sicherheitsgesetz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Welt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600">
              <a:latin typeface="Arial"/>
              <a:cs typeface="Arial"/>
            </a:endParaRPr>
          </a:p>
          <a:p>
            <a:pPr marL="4208145" marR="154305" indent="-292735">
              <a:lnSpc>
                <a:spcPct val="1400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4208145" algn="l"/>
              </a:tabLst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r>
              <a:rPr dirty="0" sz="16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gilt in</a:t>
            </a:r>
            <a:r>
              <a:rPr dirty="0" sz="16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6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EU</a:t>
            </a:r>
            <a:r>
              <a:rPr dirty="0" sz="1600">
                <a:solidFill>
                  <a:srgbClr val="339966"/>
                </a:solidFill>
                <a:latin typeface="Arial"/>
                <a:cs typeface="Arial"/>
              </a:rPr>
              <a:t>,</a:t>
            </a:r>
            <a:r>
              <a:rPr dirty="0" sz="1600" spc="-3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verpflichtet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aber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auch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Organisationen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überall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dort,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auf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Menschen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EU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abzielen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über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sammeln.</a:t>
            </a:r>
            <a:r>
              <a:rPr dirty="0" baseline="26455" sz="1575" spc="-15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baseline="26455" sz="1575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73736" y="4902708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68960" y="4689144"/>
            <a:ext cx="2083435" cy="386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70305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Entworfen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7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dirty="0" baseline="27777" sz="900" spc="-15" i="1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GDPR.EU.Was</a:t>
            </a:r>
            <a:r>
              <a:rPr dirty="0" sz="9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9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GDPR?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402" y="272287"/>
            <a:ext cx="5975350" cy="787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pc="-260">
                <a:solidFill>
                  <a:srgbClr val="379C73"/>
                </a:solidFill>
              </a:rPr>
              <a:t>Gegenstand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und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Ziele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der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Datenschutz- </a:t>
            </a:r>
            <a:r>
              <a:rPr dirty="0" spc="-110">
                <a:solidFill>
                  <a:srgbClr val="379C73"/>
                </a:solidFill>
              </a:rPr>
              <a:t>Grundverordnung</a:t>
            </a:r>
            <a:r>
              <a:rPr dirty="0" baseline="25252" sz="2475" spc="-165">
                <a:solidFill>
                  <a:srgbClr val="379C73"/>
                </a:solidFill>
                <a:latin typeface="Arial"/>
                <a:cs typeface="Arial"/>
              </a:rPr>
              <a:t>6</a:t>
            </a:r>
            <a:endParaRPr baseline="25252" sz="2475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873505" y="1112774"/>
            <a:ext cx="2209800" cy="3370579"/>
            <a:chOff x="873505" y="1112774"/>
            <a:chExt cx="2209800" cy="3370579"/>
          </a:xfrm>
        </p:grpSpPr>
        <p:sp>
          <p:nvSpPr>
            <p:cNvPr id="5" name="object 5" descr=""/>
            <p:cNvSpPr/>
            <p:nvPr/>
          </p:nvSpPr>
          <p:spPr>
            <a:xfrm>
              <a:off x="886205" y="1437894"/>
              <a:ext cx="2184400" cy="3032760"/>
            </a:xfrm>
            <a:custGeom>
              <a:avLst/>
              <a:gdLst/>
              <a:ahLst/>
              <a:cxnLst/>
              <a:rect l="l" t="t" r="r" b="b"/>
              <a:pathLst>
                <a:path w="2184400" h="3032760">
                  <a:moveTo>
                    <a:pt x="1819910" y="0"/>
                  </a:moveTo>
                  <a:lnTo>
                    <a:pt x="363981" y="0"/>
                  </a:lnTo>
                  <a:lnTo>
                    <a:pt x="314593" y="3322"/>
                  </a:lnTo>
                  <a:lnTo>
                    <a:pt x="267223" y="13000"/>
                  </a:lnTo>
                  <a:lnTo>
                    <a:pt x="222306" y="28600"/>
                  </a:lnTo>
                  <a:lnTo>
                    <a:pt x="180276" y="49689"/>
                  </a:lnTo>
                  <a:lnTo>
                    <a:pt x="141566" y="75834"/>
                  </a:lnTo>
                  <a:lnTo>
                    <a:pt x="106610" y="106600"/>
                  </a:lnTo>
                  <a:lnTo>
                    <a:pt x="75842" y="141555"/>
                  </a:lnTo>
                  <a:lnTo>
                    <a:pt x="49695" y="180264"/>
                  </a:lnTo>
                  <a:lnTo>
                    <a:pt x="28604" y="222295"/>
                  </a:lnTo>
                  <a:lnTo>
                    <a:pt x="13002" y="267214"/>
                  </a:lnTo>
                  <a:lnTo>
                    <a:pt x="3322" y="314587"/>
                  </a:lnTo>
                  <a:lnTo>
                    <a:pt x="0" y="363981"/>
                  </a:lnTo>
                  <a:lnTo>
                    <a:pt x="0" y="2668778"/>
                  </a:lnTo>
                  <a:lnTo>
                    <a:pt x="3322" y="2718166"/>
                  </a:lnTo>
                  <a:lnTo>
                    <a:pt x="13002" y="2765536"/>
                  </a:lnTo>
                  <a:lnTo>
                    <a:pt x="28604" y="2810453"/>
                  </a:lnTo>
                  <a:lnTo>
                    <a:pt x="49695" y="2852483"/>
                  </a:lnTo>
                  <a:lnTo>
                    <a:pt x="75842" y="2891193"/>
                  </a:lnTo>
                  <a:lnTo>
                    <a:pt x="106610" y="2926149"/>
                  </a:lnTo>
                  <a:lnTo>
                    <a:pt x="141566" y="2956917"/>
                  </a:lnTo>
                  <a:lnTo>
                    <a:pt x="180276" y="2983064"/>
                  </a:lnTo>
                  <a:lnTo>
                    <a:pt x="222306" y="3004155"/>
                  </a:lnTo>
                  <a:lnTo>
                    <a:pt x="267223" y="3019757"/>
                  </a:lnTo>
                  <a:lnTo>
                    <a:pt x="314593" y="3029437"/>
                  </a:lnTo>
                  <a:lnTo>
                    <a:pt x="363981" y="3032760"/>
                  </a:lnTo>
                  <a:lnTo>
                    <a:pt x="1819910" y="3032760"/>
                  </a:lnTo>
                  <a:lnTo>
                    <a:pt x="1869304" y="3029437"/>
                  </a:lnTo>
                  <a:lnTo>
                    <a:pt x="1916677" y="3019757"/>
                  </a:lnTo>
                  <a:lnTo>
                    <a:pt x="1961596" y="3004155"/>
                  </a:lnTo>
                  <a:lnTo>
                    <a:pt x="2003627" y="2983064"/>
                  </a:lnTo>
                  <a:lnTo>
                    <a:pt x="2042336" y="2956917"/>
                  </a:lnTo>
                  <a:lnTo>
                    <a:pt x="2077291" y="2926149"/>
                  </a:lnTo>
                  <a:lnTo>
                    <a:pt x="2108057" y="2891193"/>
                  </a:lnTo>
                  <a:lnTo>
                    <a:pt x="2134202" y="2852483"/>
                  </a:lnTo>
                  <a:lnTo>
                    <a:pt x="2155291" y="2810453"/>
                  </a:lnTo>
                  <a:lnTo>
                    <a:pt x="2170891" y="2765536"/>
                  </a:lnTo>
                  <a:lnTo>
                    <a:pt x="2180569" y="2718166"/>
                  </a:lnTo>
                  <a:lnTo>
                    <a:pt x="2183892" y="2668778"/>
                  </a:lnTo>
                  <a:lnTo>
                    <a:pt x="2183892" y="363981"/>
                  </a:lnTo>
                  <a:lnTo>
                    <a:pt x="2180569" y="314587"/>
                  </a:lnTo>
                  <a:lnTo>
                    <a:pt x="2170891" y="267214"/>
                  </a:lnTo>
                  <a:lnTo>
                    <a:pt x="2155291" y="222295"/>
                  </a:lnTo>
                  <a:lnTo>
                    <a:pt x="2134202" y="180264"/>
                  </a:lnTo>
                  <a:lnTo>
                    <a:pt x="2108057" y="141555"/>
                  </a:lnTo>
                  <a:lnTo>
                    <a:pt x="2077291" y="106600"/>
                  </a:lnTo>
                  <a:lnTo>
                    <a:pt x="2042336" y="75834"/>
                  </a:lnTo>
                  <a:lnTo>
                    <a:pt x="2003627" y="49689"/>
                  </a:lnTo>
                  <a:lnTo>
                    <a:pt x="1961596" y="28600"/>
                  </a:lnTo>
                  <a:lnTo>
                    <a:pt x="1916677" y="13000"/>
                  </a:lnTo>
                  <a:lnTo>
                    <a:pt x="1869304" y="3322"/>
                  </a:lnTo>
                  <a:lnTo>
                    <a:pt x="1819910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86205" y="1437894"/>
              <a:ext cx="2184400" cy="3032760"/>
            </a:xfrm>
            <a:custGeom>
              <a:avLst/>
              <a:gdLst/>
              <a:ahLst/>
              <a:cxnLst/>
              <a:rect l="l" t="t" r="r" b="b"/>
              <a:pathLst>
                <a:path w="2184400" h="3032760">
                  <a:moveTo>
                    <a:pt x="0" y="363981"/>
                  </a:moveTo>
                  <a:lnTo>
                    <a:pt x="3322" y="314587"/>
                  </a:lnTo>
                  <a:lnTo>
                    <a:pt x="13002" y="267214"/>
                  </a:lnTo>
                  <a:lnTo>
                    <a:pt x="28604" y="222295"/>
                  </a:lnTo>
                  <a:lnTo>
                    <a:pt x="49695" y="180264"/>
                  </a:lnTo>
                  <a:lnTo>
                    <a:pt x="75842" y="141555"/>
                  </a:lnTo>
                  <a:lnTo>
                    <a:pt x="106610" y="106600"/>
                  </a:lnTo>
                  <a:lnTo>
                    <a:pt x="141566" y="75834"/>
                  </a:lnTo>
                  <a:lnTo>
                    <a:pt x="180276" y="49689"/>
                  </a:lnTo>
                  <a:lnTo>
                    <a:pt x="222306" y="28600"/>
                  </a:lnTo>
                  <a:lnTo>
                    <a:pt x="267223" y="13000"/>
                  </a:lnTo>
                  <a:lnTo>
                    <a:pt x="314593" y="3322"/>
                  </a:lnTo>
                  <a:lnTo>
                    <a:pt x="363981" y="0"/>
                  </a:lnTo>
                  <a:lnTo>
                    <a:pt x="1819910" y="0"/>
                  </a:lnTo>
                  <a:lnTo>
                    <a:pt x="1869304" y="3322"/>
                  </a:lnTo>
                  <a:lnTo>
                    <a:pt x="1916677" y="13000"/>
                  </a:lnTo>
                  <a:lnTo>
                    <a:pt x="1961596" y="28600"/>
                  </a:lnTo>
                  <a:lnTo>
                    <a:pt x="2003627" y="49689"/>
                  </a:lnTo>
                  <a:lnTo>
                    <a:pt x="2042336" y="75834"/>
                  </a:lnTo>
                  <a:lnTo>
                    <a:pt x="2077291" y="106600"/>
                  </a:lnTo>
                  <a:lnTo>
                    <a:pt x="2108057" y="141555"/>
                  </a:lnTo>
                  <a:lnTo>
                    <a:pt x="2134202" y="180264"/>
                  </a:lnTo>
                  <a:lnTo>
                    <a:pt x="2155291" y="222295"/>
                  </a:lnTo>
                  <a:lnTo>
                    <a:pt x="2170891" y="267214"/>
                  </a:lnTo>
                  <a:lnTo>
                    <a:pt x="2180569" y="314587"/>
                  </a:lnTo>
                  <a:lnTo>
                    <a:pt x="2183892" y="363981"/>
                  </a:lnTo>
                  <a:lnTo>
                    <a:pt x="2183892" y="2668778"/>
                  </a:lnTo>
                  <a:lnTo>
                    <a:pt x="2180569" y="2718166"/>
                  </a:lnTo>
                  <a:lnTo>
                    <a:pt x="2170891" y="2765536"/>
                  </a:lnTo>
                  <a:lnTo>
                    <a:pt x="2155291" y="2810453"/>
                  </a:lnTo>
                  <a:lnTo>
                    <a:pt x="2134202" y="2852483"/>
                  </a:lnTo>
                  <a:lnTo>
                    <a:pt x="2108057" y="2891193"/>
                  </a:lnTo>
                  <a:lnTo>
                    <a:pt x="2077291" y="2926149"/>
                  </a:lnTo>
                  <a:lnTo>
                    <a:pt x="2042336" y="2956917"/>
                  </a:lnTo>
                  <a:lnTo>
                    <a:pt x="2003627" y="2983064"/>
                  </a:lnTo>
                  <a:lnTo>
                    <a:pt x="1961596" y="3004155"/>
                  </a:lnTo>
                  <a:lnTo>
                    <a:pt x="1916677" y="3019757"/>
                  </a:lnTo>
                  <a:lnTo>
                    <a:pt x="1869304" y="3029437"/>
                  </a:lnTo>
                  <a:lnTo>
                    <a:pt x="1819910" y="3032760"/>
                  </a:lnTo>
                  <a:lnTo>
                    <a:pt x="363981" y="3032760"/>
                  </a:lnTo>
                  <a:lnTo>
                    <a:pt x="314593" y="3029437"/>
                  </a:lnTo>
                  <a:lnTo>
                    <a:pt x="267223" y="3019757"/>
                  </a:lnTo>
                  <a:lnTo>
                    <a:pt x="222306" y="3004155"/>
                  </a:lnTo>
                  <a:lnTo>
                    <a:pt x="180276" y="2983064"/>
                  </a:lnTo>
                  <a:lnTo>
                    <a:pt x="141566" y="2956917"/>
                  </a:lnTo>
                  <a:lnTo>
                    <a:pt x="106610" y="2926149"/>
                  </a:lnTo>
                  <a:lnTo>
                    <a:pt x="75842" y="2891193"/>
                  </a:lnTo>
                  <a:lnTo>
                    <a:pt x="49695" y="2852483"/>
                  </a:lnTo>
                  <a:lnTo>
                    <a:pt x="28604" y="2810453"/>
                  </a:lnTo>
                  <a:lnTo>
                    <a:pt x="13002" y="2765536"/>
                  </a:lnTo>
                  <a:lnTo>
                    <a:pt x="3322" y="2718166"/>
                  </a:lnTo>
                  <a:lnTo>
                    <a:pt x="0" y="2668778"/>
                  </a:lnTo>
                  <a:lnTo>
                    <a:pt x="0" y="363981"/>
                  </a:lnTo>
                  <a:close/>
                </a:path>
              </a:pathLst>
            </a:custGeom>
            <a:ln w="25400">
              <a:solidFill>
                <a:srgbClr val="ADD2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88186" y="1125474"/>
              <a:ext cx="878205" cy="864235"/>
            </a:xfrm>
            <a:custGeom>
              <a:avLst/>
              <a:gdLst/>
              <a:ahLst/>
              <a:cxnLst/>
              <a:rect l="l" t="t" r="r" b="b"/>
              <a:pathLst>
                <a:path w="878205" h="864235">
                  <a:moveTo>
                    <a:pt x="438912" y="0"/>
                  </a:moveTo>
                  <a:lnTo>
                    <a:pt x="391080" y="2535"/>
                  </a:lnTo>
                  <a:lnTo>
                    <a:pt x="344743" y="9964"/>
                  </a:lnTo>
                  <a:lnTo>
                    <a:pt x="300167" y="22024"/>
                  </a:lnTo>
                  <a:lnTo>
                    <a:pt x="257619" y="38452"/>
                  </a:lnTo>
                  <a:lnTo>
                    <a:pt x="217367" y="58984"/>
                  </a:lnTo>
                  <a:lnTo>
                    <a:pt x="179679" y="83356"/>
                  </a:lnTo>
                  <a:lnTo>
                    <a:pt x="144822" y="111305"/>
                  </a:lnTo>
                  <a:lnTo>
                    <a:pt x="113064" y="142568"/>
                  </a:lnTo>
                  <a:lnTo>
                    <a:pt x="84673" y="176881"/>
                  </a:lnTo>
                  <a:lnTo>
                    <a:pt x="59915" y="213980"/>
                  </a:lnTo>
                  <a:lnTo>
                    <a:pt x="39059" y="253603"/>
                  </a:lnTo>
                  <a:lnTo>
                    <a:pt x="22372" y="295485"/>
                  </a:lnTo>
                  <a:lnTo>
                    <a:pt x="10121" y="339363"/>
                  </a:lnTo>
                  <a:lnTo>
                    <a:pt x="2574" y="384974"/>
                  </a:lnTo>
                  <a:lnTo>
                    <a:pt x="0" y="432053"/>
                  </a:lnTo>
                  <a:lnTo>
                    <a:pt x="2574" y="479133"/>
                  </a:lnTo>
                  <a:lnTo>
                    <a:pt x="10121" y="524744"/>
                  </a:lnTo>
                  <a:lnTo>
                    <a:pt x="22372" y="568622"/>
                  </a:lnTo>
                  <a:lnTo>
                    <a:pt x="39059" y="610504"/>
                  </a:lnTo>
                  <a:lnTo>
                    <a:pt x="59915" y="650127"/>
                  </a:lnTo>
                  <a:lnTo>
                    <a:pt x="84673" y="687226"/>
                  </a:lnTo>
                  <a:lnTo>
                    <a:pt x="113064" y="721539"/>
                  </a:lnTo>
                  <a:lnTo>
                    <a:pt x="144822" y="752802"/>
                  </a:lnTo>
                  <a:lnTo>
                    <a:pt x="179679" y="780751"/>
                  </a:lnTo>
                  <a:lnTo>
                    <a:pt x="217367" y="805123"/>
                  </a:lnTo>
                  <a:lnTo>
                    <a:pt x="257619" y="825655"/>
                  </a:lnTo>
                  <a:lnTo>
                    <a:pt x="300167" y="842083"/>
                  </a:lnTo>
                  <a:lnTo>
                    <a:pt x="344743" y="854143"/>
                  </a:lnTo>
                  <a:lnTo>
                    <a:pt x="391080" y="861572"/>
                  </a:lnTo>
                  <a:lnTo>
                    <a:pt x="438912" y="864107"/>
                  </a:lnTo>
                  <a:lnTo>
                    <a:pt x="486743" y="861572"/>
                  </a:lnTo>
                  <a:lnTo>
                    <a:pt x="533080" y="854143"/>
                  </a:lnTo>
                  <a:lnTo>
                    <a:pt x="577656" y="842083"/>
                  </a:lnTo>
                  <a:lnTo>
                    <a:pt x="620204" y="825655"/>
                  </a:lnTo>
                  <a:lnTo>
                    <a:pt x="660456" y="805123"/>
                  </a:lnTo>
                  <a:lnTo>
                    <a:pt x="698144" y="780751"/>
                  </a:lnTo>
                  <a:lnTo>
                    <a:pt x="733001" y="752802"/>
                  </a:lnTo>
                  <a:lnTo>
                    <a:pt x="764759" y="721539"/>
                  </a:lnTo>
                  <a:lnTo>
                    <a:pt x="793150" y="687226"/>
                  </a:lnTo>
                  <a:lnTo>
                    <a:pt x="817908" y="650127"/>
                  </a:lnTo>
                  <a:lnTo>
                    <a:pt x="838764" y="610504"/>
                  </a:lnTo>
                  <a:lnTo>
                    <a:pt x="855451" y="568622"/>
                  </a:lnTo>
                  <a:lnTo>
                    <a:pt x="867702" y="524744"/>
                  </a:lnTo>
                  <a:lnTo>
                    <a:pt x="875249" y="479133"/>
                  </a:lnTo>
                  <a:lnTo>
                    <a:pt x="877824" y="432053"/>
                  </a:lnTo>
                  <a:lnTo>
                    <a:pt x="875249" y="384974"/>
                  </a:lnTo>
                  <a:lnTo>
                    <a:pt x="867702" y="339363"/>
                  </a:lnTo>
                  <a:lnTo>
                    <a:pt x="855451" y="295485"/>
                  </a:lnTo>
                  <a:lnTo>
                    <a:pt x="838764" y="253603"/>
                  </a:lnTo>
                  <a:lnTo>
                    <a:pt x="817908" y="213980"/>
                  </a:lnTo>
                  <a:lnTo>
                    <a:pt x="793150" y="176881"/>
                  </a:lnTo>
                  <a:lnTo>
                    <a:pt x="764759" y="142568"/>
                  </a:lnTo>
                  <a:lnTo>
                    <a:pt x="733001" y="111305"/>
                  </a:lnTo>
                  <a:lnTo>
                    <a:pt x="698144" y="83356"/>
                  </a:lnTo>
                  <a:lnTo>
                    <a:pt x="660456" y="58984"/>
                  </a:lnTo>
                  <a:lnTo>
                    <a:pt x="620204" y="38452"/>
                  </a:lnTo>
                  <a:lnTo>
                    <a:pt x="577656" y="22024"/>
                  </a:lnTo>
                  <a:lnTo>
                    <a:pt x="533080" y="9964"/>
                  </a:lnTo>
                  <a:lnTo>
                    <a:pt x="486743" y="2535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488186" y="1125474"/>
              <a:ext cx="878205" cy="864235"/>
            </a:xfrm>
            <a:custGeom>
              <a:avLst/>
              <a:gdLst/>
              <a:ahLst/>
              <a:cxnLst/>
              <a:rect l="l" t="t" r="r" b="b"/>
              <a:pathLst>
                <a:path w="878205" h="864235">
                  <a:moveTo>
                    <a:pt x="0" y="432053"/>
                  </a:moveTo>
                  <a:lnTo>
                    <a:pt x="2574" y="384974"/>
                  </a:lnTo>
                  <a:lnTo>
                    <a:pt x="10121" y="339363"/>
                  </a:lnTo>
                  <a:lnTo>
                    <a:pt x="22372" y="295485"/>
                  </a:lnTo>
                  <a:lnTo>
                    <a:pt x="39059" y="253603"/>
                  </a:lnTo>
                  <a:lnTo>
                    <a:pt x="59915" y="213980"/>
                  </a:lnTo>
                  <a:lnTo>
                    <a:pt x="84673" y="176881"/>
                  </a:lnTo>
                  <a:lnTo>
                    <a:pt x="113064" y="142568"/>
                  </a:lnTo>
                  <a:lnTo>
                    <a:pt x="144822" y="111305"/>
                  </a:lnTo>
                  <a:lnTo>
                    <a:pt x="179679" y="83356"/>
                  </a:lnTo>
                  <a:lnTo>
                    <a:pt x="217367" y="58984"/>
                  </a:lnTo>
                  <a:lnTo>
                    <a:pt x="257619" y="38452"/>
                  </a:lnTo>
                  <a:lnTo>
                    <a:pt x="300167" y="22024"/>
                  </a:lnTo>
                  <a:lnTo>
                    <a:pt x="344743" y="9964"/>
                  </a:lnTo>
                  <a:lnTo>
                    <a:pt x="391080" y="2535"/>
                  </a:lnTo>
                  <a:lnTo>
                    <a:pt x="438912" y="0"/>
                  </a:lnTo>
                  <a:lnTo>
                    <a:pt x="486743" y="2535"/>
                  </a:lnTo>
                  <a:lnTo>
                    <a:pt x="533080" y="9964"/>
                  </a:lnTo>
                  <a:lnTo>
                    <a:pt x="577656" y="22024"/>
                  </a:lnTo>
                  <a:lnTo>
                    <a:pt x="620204" y="38452"/>
                  </a:lnTo>
                  <a:lnTo>
                    <a:pt x="660456" y="58984"/>
                  </a:lnTo>
                  <a:lnTo>
                    <a:pt x="698144" y="83356"/>
                  </a:lnTo>
                  <a:lnTo>
                    <a:pt x="733001" y="111305"/>
                  </a:lnTo>
                  <a:lnTo>
                    <a:pt x="764759" y="142568"/>
                  </a:lnTo>
                  <a:lnTo>
                    <a:pt x="793150" y="176881"/>
                  </a:lnTo>
                  <a:lnTo>
                    <a:pt x="817908" y="213980"/>
                  </a:lnTo>
                  <a:lnTo>
                    <a:pt x="838764" y="253603"/>
                  </a:lnTo>
                  <a:lnTo>
                    <a:pt x="855451" y="295485"/>
                  </a:lnTo>
                  <a:lnTo>
                    <a:pt x="867702" y="339363"/>
                  </a:lnTo>
                  <a:lnTo>
                    <a:pt x="875249" y="384974"/>
                  </a:lnTo>
                  <a:lnTo>
                    <a:pt x="877824" y="432053"/>
                  </a:lnTo>
                  <a:lnTo>
                    <a:pt x="875249" y="479133"/>
                  </a:lnTo>
                  <a:lnTo>
                    <a:pt x="867702" y="524744"/>
                  </a:lnTo>
                  <a:lnTo>
                    <a:pt x="855451" y="568622"/>
                  </a:lnTo>
                  <a:lnTo>
                    <a:pt x="838764" y="610504"/>
                  </a:lnTo>
                  <a:lnTo>
                    <a:pt x="817908" y="650127"/>
                  </a:lnTo>
                  <a:lnTo>
                    <a:pt x="793150" y="687226"/>
                  </a:lnTo>
                  <a:lnTo>
                    <a:pt x="764759" y="721539"/>
                  </a:lnTo>
                  <a:lnTo>
                    <a:pt x="733001" y="752802"/>
                  </a:lnTo>
                  <a:lnTo>
                    <a:pt x="698144" y="780751"/>
                  </a:lnTo>
                  <a:lnTo>
                    <a:pt x="660456" y="805123"/>
                  </a:lnTo>
                  <a:lnTo>
                    <a:pt x="620204" y="825655"/>
                  </a:lnTo>
                  <a:lnTo>
                    <a:pt x="577656" y="842083"/>
                  </a:lnTo>
                  <a:lnTo>
                    <a:pt x="533080" y="854143"/>
                  </a:lnTo>
                  <a:lnTo>
                    <a:pt x="486743" y="861572"/>
                  </a:lnTo>
                  <a:lnTo>
                    <a:pt x="438912" y="864107"/>
                  </a:lnTo>
                  <a:lnTo>
                    <a:pt x="391080" y="861572"/>
                  </a:lnTo>
                  <a:lnTo>
                    <a:pt x="344743" y="854143"/>
                  </a:lnTo>
                  <a:lnTo>
                    <a:pt x="300167" y="842083"/>
                  </a:lnTo>
                  <a:lnTo>
                    <a:pt x="257619" y="825655"/>
                  </a:lnTo>
                  <a:lnTo>
                    <a:pt x="217367" y="805123"/>
                  </a:lnTo>
                  <a:lnTo>
                    <a:pt x="179679" y="780751"/>
                  </a:lnTo>
                  <a:lnTo>
                    <a:pt x="144822" y="752802"/>
                  </a:lnTo>
                  <a:lnTo>
                    <a:pt x="113064" y="721539"/>
                  </a:lnTo>
                  <a:lnTo>
                    <a:pt x="84673" y="687226"/>
                  </a:lnTo>
                  <a:lnTo>
                    <a:pt x="59915" y="650127"/>
                  </a:lnTo>
                  <a:lnTo>
                    <a:pt x="39059" y="610504"/>
                  </a:lnTo>
                  <a:lnTo>
                    <a:pt x="22372" y="568622"/>
                  </a:lnTo>
                  <a:lnTo>
                    <a:pt x="10121" y="524744"/>
                  </a:lnTo>
                  <a:lnTo>
                    <a:pt x="2574" y="479133"/>
                  </a:lnTo>
                  <a:lnTo>
                    <a:pt x="0" y="432053"/>
                  </a:lnTo>
                  <a:close/>
                </a:path>
              </a:pathLst>
            </a:custGeom>
            <a:ln w="25400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3478021" y="1112774"/>
            <a:ext cx="2232660" cy="3370579"/>
            <a:chOff x="3478021" y="1112774"/>
            <a:chExt cx="2232660" cy="3370579"/>
          </a:xfrm>
        </p:grpSpPr>
        <p:sp>
          <p:nvSpPr>
            <p:cNvPr id="10" name="object 10" descr=""/>
            <p:cNvSpPr/>
            <p:nvPr/>
          </p:nvSpPr>
          <p:spPr>
            <a:xfrm>
              <a:off x="3490721" y="1437894"/>
              <a:ext cx="2207260" cy="3032760"/>
            </a:xfrm>
            <a:custGeom>
              <a:avLst/>
              <a:gdLst/>
              <a:ahLst/>
              <a:cxnLst/>
              <a:rect l="l" t="t" r="r" b="b"/>
              <a:pathLst>
                <a:path w="2207260" h="3032760">
                  <a:moveTo>
                    <a:pt x="1838960" y="0"/>
                  </a:moveTo>
                  <a:lnTo>
                    <a:pt x="367791" y="0"/>
                  </a:lnTo>
                  <a:lnTo>
                    <a:pt x="321667" y="2866"/>
                  </a:lnTo>
                  <a:lnTo>
                    <a:pt x="277249" y="11235"/>
                  </a:lnTo>
                  <a:lnTo>
                    <a:pt x="234883" y="24763"/>
                  </a:lnTo>
                  <a:lnTo>
                    <a:pt x="194914" y="43103"/>
                  </a:lnTo>
                  <a:lnTo>
                    <a:pt x="157687" y="65910"/>
                  </a:lnTo>
                  <a:lnTo>
                    <a:pt x="123547" y="92840"/>
                  </a:lnTo>
                  <a:lnTo>
                    <a:pt x="92840" y="123547"/>
                  </a:lnTo>
                  <a:lnTo>
                    <a:pt x="65910" y="157687"/>
                  </a:lnTo>
                  <a:lnTo>
                    <a:pt x="43103" y="194914"/>
                  </a:lnTo>
                  <a:lnTo>
                    <a:pt x="24763" y="234883"/>
                  </a:lnTo>
                  <a:lnTo>
                    <a:pt x="11235" y="277249"/>
                  </a:lnTo>
                  <a:lnTo>
                    <a:pt x="2866" y="321667"/>
                  </a:lnTo>
                  <a:lnTo>
                    <a:pt x="0" y="367791"/>
                  </a:lnTo>
                  <a:lnTo>
                    <a:pt x="0" y="2664955"/>
                  </a:lnTo>
                  <a:lnTo>
                    <a:pt x="2866" y="2711092"/>
                  </a:lnTo>
                  <a:lnTo>
                    <a:pt x="11235" y="2755519"/>
                  </a:lnTo>
                  <a:lnTo>
                    <a:pt x="24763" y="2797891"/>
                  </a:lnTo>
                  <a:lnTo>
                    <a:pt x="43103" y="2837863"/>
                  </a:lnTo>
                  <a:lnTo>
                    <a:pt x="65910" y="2875091"/>
                  </a:lnTo>
                  <a:lnTo>
                    <a:pt x="92840" y="2909230"/>
                  </a:lnTo>
                  <a:lnTo>
                    <a:pt x="123547" y="2939935"/>
                  </a:lnTo>
                  <a:lnTo>
                    <a:pt x="157687" y="2966862"/>
                  </a:lnTo>
                  <a:lnTo>
                    <a:pt x="194914" y="2989666"/>
                  </a:lnTo>
                  <a:lnTo>
                    <a:pt x="234883" y="3008002"/>
                  </a:lnTo>
                  <a:lnTo>
                    <a:pt x="277249" y="3021527"/>
                  </a:lnTo>
                  <a:lnTo>
                    <a:pt x="321667" y="3029894"/>
                  </a:lnTo>
                  <a:lnTo>
                    <a:pt x="367791" y="3032760"/>
                  </a:lnTo>
                  <a:lnTo>
                    <a:pt x="1838960" y="3032760"/>
                  </a:lnTo>
                  <a:lnTo>
                    <a:pt x="1885084" y="3029894"/>
                  </a:lnTo>
                  <a:lnTo>
                    <a:pt x="1929502" y="3021527"/>
                  </a:lnTo>
                  <a:lnTo>
                    <a:pt x="1971868" y="3008002"/>
                  </a:lnTo>
                  <a:lnTo>
                    <a:pt x="2011837" y="2989666"/>
                  </a:lnTo>
                  <a:lnTo>
                    <a:pt x="2049064" y="2966862"/>
                  </a:lnTo>
                  <a:lnTo>
                    <a:pt x="2083204" y="2939935"/>
                  </a:lnTo>
                  <a:lnTo>
                    <a:pt x="2113911" y="2909230"/>
                  </a:lnTo>
                  <a:lnTo>
                    <a:pt x="2140841" y="2875091"/>
                  </a:lnTo>
                  <a:lnTo>
                    <a:pt x="2163648" y="2837863"/>
                  </a:lnTo>
                  <a:lnTo>
                    <a:pt x="2181988" y="2797891"/>
                  </a:lnTo>
                  <a:lnTo>
                    <a:pt x="2195516" y="2755519"/>
                  </a:lnTo>
                  <a:lnTo>
                    <a:pt x="2203885" y="2711092"/>
                  </a:lnTo>
                  <a:lnTo>
                    <a:pt x="2206752" y="2664955"/>
                  </a:lnTo>
                  <a:lnTo>
                    <a:pt x="2206752" y="367791"/>
                  </a:lnTo>
                  <a:lnTo>
                    <a:pt x="2203885" y="321667"/>
                  </a:lnTo>
                  <a:lnTo>
                    <a:pt x="2195516" y="277249"/>
                  </a:lnTo>
                  <a:lnTo>
                    <a:pt x="2181988" y="234883"/>
                  </a:lnTo>
                  <a:lnTo>
                    <a:pt x="2163648" y="194914"/>
                  </a:lnTo>
                  <a:lnTo>
                    <a:pt x="2140841" y="157687"/>
                  </a:lnTo>
                  <a:lnTo>
                    <a:pt x="2113911" y="123547"/>
                  </a:lnTo>
                  <a:lnTo>
                    <a:pt x="2083204" y="92840"/>
                  </a:lnTo>
                  <a:lnTo>
                    <a:pt x="2049064" y="65910"/>
                  </a:lnTo>
                  <a:lnTo>
                    <a:pt x="2011837" y="43103"/>
                  </a:lnTo>
                  <a:lnTo>
                    <a:pt x="1971868" y="24763"/>
                  </a:lnTo>
                  <a:lnTo>
                    <a:pt x="1929502" y="11235"/>
                  </a:lnTo>
                  <a:lnTo>
                    <a:pt x="1885084" y="2866"/>
                  </a:lnTo>
                  <a:lnTo>
                    <a:pt x="1838960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490721" y="1437894"/>
              <a:ext cx="2207260" cy="3032760"/>
            </a:xfrm>
            <a:custGeom>
              <a:avLst/>
              <a:gdLst/>
              <a:ahLst/>
              <a:cxnLst/>
              <a:rect l="l" t="t" r="r" b="b"/>
              <a:pathLst>
                <a:path w="2207260" h="3032760">
                  <a:moveTo>
                    <a:pt x="0" y="367791"/>
                  </a:moveTo>
                  <a:lnTo>
                    <a:pt x="2866" y="321667"/>
                  </a:lnTo>
                  <a:lnTo>
                    <a:pt x="11235" y="277249"/>
                  </a:lnTo>
                  <a:lnTo>
                    <a:pt x="24763" y="234883"/>
                  </a:lnTo>
                  <a:lnTo>
                    <a:pt x="43103" y="194914"/>
                  </a:lnTo>
                  <a:lnTo>
                    <a:pt x="65910" y="157687"/>
                  </a:lnTo>
                  <a:lnTo>
                    <a:pt x="92840" y="123547"/>
                  </a:lnTo>
                  <a:lnTo>
                    <a:pt x="123547" y="92840"/>
                  </a:lnTo>
                  <a:lnTo>
                    <a:pt x="157687" y="65910"/>
                  </a:lnTo>
                  <a:lnTo>
                    <a:pt x="194914" y="43103"/>
                  </a:lnTo>
                  <a:lnTo>
                    <a:pt x="234883" y="24763"/>
                  </a:lnTo>
                  <a:lnTo>
                    <a:pt x="277249" y="11235"/>
                  </a:lnTo>
                  <a:lnTo>
                    <a:pt x="321667" y="2866"/>
                  </a:lnTo>
                  <a:lnTo>
                    <a:pt x="367791" y="0"/>
                  </a:lnTo>
                  <a:lnTo>
                    <a:pt x="1838960" y="0"/>
                  </a:lnTo>
                  <a:lnTo>
                    <a:pt x="1885084" y="2866"/>
                  </a:lnTo>
                  <a:lnTo>
                    <a:pt x="1929502" y="11235"/>
                  </a:lnTo>
                  <a:lnTo>
                    <a:pt x="1971868" y="24763"/>
                  </a:lnTo>
                  <a:lnTo>
                    <a:pt x="2011837" y="43103"/>
                  </a:lnTo>
                  <a:lnTo>
                    <a:pt x="2049064" y="65910"/>
                  </a:lnTo>
                  <a:lnTo>
                    <a:pt x="2083204" y="92840"/>
                  </a:lnTo>
                  <a:lnTo>
                    <a:pt x="2113911" y="123547"/>
                  </a:lnTo>
                  <a:lnTo>
                    <a:pt x="2140841" y="157687"/>
                  </a:lnTo>
                  <a:lnTo>
                    <a:pt x="2163648" y="194914"/>
                  </a:lnTo>
                  <a:lnTo>
                    <a:pt x="2181988" y="234883"/>
                  </a:lnTo>
                  <a:lnTo>
                    <a:pt x="2195516" y="277249"/>
                  </a:lnTo>
                  <a:lnTo>
                    <a:pt x="2203885" y="321667"/>
                  </a:lnTo>
                  <a:lnTo>
                    <a:pt x="2206752" y="367791"/>
                  </a:lnTo>
                  <a:lnTo>
                    <a:pt x="2206752" y="2664955"/>
                  </a:lnTo>
                  <a:lnTo>
                    <a:pt x="2203885" y="2711092"/>
                  </a:lnTo>
                  <a:lnTo>
                    <a:pt x="2195516" y="2755519"/>
                  </a:lnTo>
                  <a:lnTo>
                    <a:pt x="2181988" y="2797891"/>
                  </a:lnTo>
                  <a:lnTo>
                    <a:pt x="2163648" y="2837863"/>
                  </a:lnTo>
                  <a:lnTo>
                    <a:pt x="2140841" y="2875091"/>
                  </a:lnTo>
                  <a:lnTo>
                    <a:pt x="2113911" y="2909230"/>
                  </a:lnTo>
                  <a:lnTo>
                    <a:pt x="2083204" y="2939935"/>
                  </a:lnTo>
                  <a:lnTo>
                    <a:pt x="2049064" y="2966862"/>
                  </a:lnTo>
                  <a:lnTo>
                    <a:pt x="2011837" y="2989666"/>
                  </a:lnTo>
                  <a:lnTo>
                    <a:pt x="1971868" y="3008002"/>
                  </a:lnTo>
                  <a:lnTo>
                    <a:pt x="1929502" y="3021527"/>
                  </a:lnTo>
                  <a:lnTo>
                    <a:pt x="1885084" y="3029894"/>
                  </a:lnTo>
                  <a:lnTo>
                    <a:pt x="1838960" y="3032760"/>
                  </a:lnTo>
                  <a:lnTo>
                    <a:pt x="367791" y="3032760"/>
                  </a:lnTo>
                  <a:lnTo>
                    <a:pt x="321667" y="3029894"/>
                  </a:lnTo>
                  <a:lnTo>
                    <a:pt x="277249" y="3021527"/>
                  </a:lnTo>
                  <a:lnTo>
                    <a:pt x="234883" y="3008002"/>
                  </a:lnTo>
                  <a:lnTo>
                    <a:pt x="194914" y="2989666"/>
                  </a:lnTo>
                  <a:lnTo>
                    <a:pt x="157687" y="2966862"/>
                  </a:lnTo>
                  <a:lnTo>
                    <a:pt x="123547" y="2939935"/>
                  </a:lnTo>
                  <a:lnTo>
                    <a:pt x="92840" y="2909230"/>
                  </a:lnTo>
                  <a:lnTo>
                    <a:pt x="65910" y="2875091"/>
                  </a:lnTo>
                  <a:lnTo>
                    <a:pt x="43103" y="2837863"/>
                  </a:lnTo>
                  <a:lnTo>
                    <a:pt x="24763" y="2797891"/>
                  </a:lnTo>
                  <a:lnTo>
                    <a:pt x="11235" y="2755519"/>
                  </a:lnTo>
                  <a:lnTo>
                    <a:pt x="2866" y="2711092"/>
                  </a:lnTo>
                  <a:lnTo>
                    <a:pt x="0" y="2664955"/>
                  </a:lnTo>
                  <a:lnTo>
                    <a:pt x="0" y="367791"/>
                  </a:lnTo>
                  <a:close/>
                </a:path>
              </a:pathLst>
            </a:custGeom>
            <a:ln w="25400">
              <a:solidFill>
                <a:srgbClr val="ADD2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146041" y="1125474"/>
              <a:ext cx="878205" cy="864235"/>
            </a:xfrm>
            <a:custGeom>
              <a:avLst/>
              <a:gdLst/>
              <a:ahLst/>
              <a:cxnLst/>
              <a:rect l="l" t="t" r="r" b="b"/>
              <a:pathLst>
                <a:path w="878204" h="864235">
                  <a:moveTo>
                    <a:pt x="438912" y="0"/>
                  </a:moveTo>
                  <a:lnTo>
                    <a:pt x="391080" y="2535"/>
                  </a:lnTo>
                  <a:lnTo>
                    <a:pt x="344743" y="9964"/>
                  </a:lnTo>
                  <a:lnTo>
                    <a:pt x="300167" y="22024"/>
                  </a:lnTo>
                  <a:lnTo>
                    <a:pt x="257619" y="38452"/>
                  </a:lnTo>
                  <a:lnTo>
                    <a:pt x="217367" y="58984"/>
                  </a:lnTo>
                  <a:lnTo>
                    <a:pt x="179679" y="83356"/>
                  </a:lnTo>
                  <a:lnTo>
                    <a:pt x="144822" y="111305"/>
                  </a:lnTo>
                  <a:lnTo>
                    <a:pt x="113064" y="142568"/>
                  </a:lnTo>
                  <a:lnTo>
                    <a:pt x="84673" y="176881"/>
                  </a:lnTo>
                  <a:lnTo>
                    <a:pt x="59915" y="213980"/>
                  </a:lnTo>
                  <a:lnTo>
                    <a:pt x="39059" y="253603"/>
                  </a:lnTo>
                  <a:lnTo>
                    <a:pt x="22372" y="295485"/>
                  </a:lnTo>
                  <a:lnTo>
                    <a:pt x="10121" y="339363"/>
                  </a:lnTo>
                  <a:lnTo>
                    <a:pt x="2574" y="384974"/>
                  </a:lnTo>
                  <a:lnTo>
                    <a:pt x="0" y="432053"/>
                  </a:lnTo>
                  <a:lnTo>
                    <a:pt x="2574" y="479133"/>
                  </a:lnTo>
                  <a:lnTo>
                    <a:pt x="10121" y="524744"/>
                  </a:lnTo>
                  <a:lnTo>
                    <a:pt x="22372" y="568622"/>
                  </a:lnTo>
                  <a:lnTo>
                    <a:pt x="39059" y="610504"/>
                  </a:lnTo>
                  <a:lnTo>
                    <a:pt x="59915" y="650127"/>
                  </a:lnTo>
                  <a:lnTo>
                    <a:pt x="84673" y="687226"/>
                  </a:lnTo>
                  <a:lnTo>
                    <a:pt x="113064" y="721539"/>
                  </a:lnTo>
                  <a:lnTo>
                    <a:pt x="144822" y="752802"/>
                  </a:lnTo>
                  <a:lnTo>
                    <a:pt x="179679" y="780751"/>
                  </a:lnTo>
                  <a:lnTo>
                    <a:pt x="217367" y="805123"/>
                  </a:lnTo>
                  <a:lnTo>
                    <a:pt x="257619" y="825655"/>
                  </a:lnTo>
                  <a:lnTo>
                    <a:pt x="300167" y="842083"/>
                  </a:lnTo>
                  <a:lnTo>
                    <a:pt x="344743" y="854143"/>
                  </a:lnTo>
                  <a:lnTo>
                    <a:pt x="391080" y="861572"/>
                  </a:lnTo>
                  <a:lnTo>
                    <a:pt x="438912" y="864107"/>
                  </a:lnTo>
                  <a:lnTo>
                    <a:pt x="486743" y="861572"/>
                  </a:lnTo>
                  <a:lnTo>
                    <a:pt x="533080" y="854143"/>
                  </a:lnTo>
                  <a:lnTo>
                    <a:pt x="577656" y="842083"/>
                  </a:lnTo>
                  <a:lnTo>
                    <a:pt x="620204" y="825655"/>
                  </a:lnTo>
                  <a:lnTo>
                    <a:pt x="660456" y="805123"/>
                  </a:lnTo>
                  <a:lnTo>
                    <a:pt x="698144" y="780751"/>
                  </a:lnTo>
                  <a:lnTo>
                    <a:pt x="733001" y="752802"/>
                  </a:lnTo>
                  <a:lnTo>
                    <a:pt x="764759" y="721539"/>
                  </a:lnTo>
                  <a:lnTo>
                    <a:pt x="793150" y="687226"/>
                  </a:lnTo>
                  <a:lnTo>
                    <a:pt x="817908" y="650127"/>
                  </a:lnTo>
                  <a:lnTo>
                    <a:pt x="838764" y="610504"/>
                  </a:lnTo>
                  <a:lnTo>
                    <a:pt x="855451" y="568622"/>
                  </a:lnTo>
                  <a:lnTo>
                    <a:pt x="867702" y="524744"/>
                  </a:lnTo>
                  <a:lnTo>
                    <a:pt x="875249" y="479133"/>
                  </a:lnTo>
                  <a:lnTo>
                    <a:pt x="877824" y="432053"/>
                  </a:lnTo>
                  <a:lnTo>
                    <a:pt x="875249" y="384974"/>
                  </a:lnTo>
                  <a:lnTo>
                    <a:pt x="867702" y="339363"/>
                  </a:lnTo>
                  <a:lnTo>
                    <a:pt x="855451" y="295485"/>
                  </a:lnTo>
                  <a:lnTo>
                    <a:pt x="838764" y="253603"/>
                  </a:lnTo>
                  <a:lnTo>
                    <a:pt x="817908" y="213980"/>
                  </a:lnTo>
                  <a:lnTo>
                    <a:pt x="793150" y="176881"/>
                  </a:lnTo>
                  <a:lnTo>
                    <a:pt x="764759" y="142568"/>
                  </a:lnTo>
                  <a:lnTo>
                    <a:pt x="733001" y="111305"/>
                  </a:lnTo>
                  <a:lnTo>
                    <a:pt x="698144" y="83356"/>
                  </a:lnTo>
                  <a:lnTo>
                    <a:pt x="660456" y="58984"/>
                  </a:lnTo>
                  <a:lnTo>
                    <a:pt x="620204" y="38452"/>
                  </a:lnTo>
                  <a:lnTo>
                    <a:pt x="577656" y="22024"/>
                  </a:lnTo>
                  <a:lnTo>
                    <a:pt x="533080" y="9964"/>
                  </a:lnTo>
                  <a:lnTo>
                    <a:pt x="486743" y="2535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146041" y="1125474"/>
              <a:ext cx="878205" cy="864235"/>
            </a:xfrm>
            <a:custGeom>
              <a:avLst/>
              <a:gdLst/>
              <a:ahLst/>
              <a:cxnLst/>
              <a:rect l="l" t="t" r="r" b="b"/>
              <a:pathLst>
                <a:path w="878204" h="864235">
                  <a:moveTo>
                    <a:pt x="0" y="432053"/>
                  </a:moveTo>
                  <a:lnTo>
                    <a:pt x="2574" y="384974"/>
                  </a:lnTo>
                  <a:lnTo>
                    <a:pt x="10121" y="339363"/>
                  </a:lnTo>
                  <a:lnTo>
                    <a:pt x="22372" y="295485"/>
                  </a:lnTo>
                  <a:lnTo>
                    <a:pt x="39059" y="253603"/>
                  </a:lnTo>
                  <a:lnTo>
                    <a:pt x="59915" y="213980"/>
                  </a:lnTo>
                  <a:lnTo>
                    <a:pt x="84673" y="176881"/>
                  </a:lnTo>
                  <a:lnTo>
                    <a:pt x="113064" y="142568"/>
                  </a:lnTo>
                  <a:lnTo>
                    <a:pt x="144822" y="111305"/>
                  </a:lnTo>
                  <a:lnTo>
                    <a:pt x="179679" y="83356"/>
                  </a:lnTo>
                  <a:lnTo>
                    <a:pt x="217367" y="58984"/>
                  </a:lnTo>
                  <a:lnTo>
                    <a:pt x="257619" y="38452"/>
                  </a:lnTo>
                  <a:lnTo>
                    <a:pt x="300167" y="22024"/>
                  </a:lnTo>
                  <a:lnTo>
                    <a:pt x="344743" y="9964"/>
                  </a:lnTo>
                  <a:lnTo>
                    <a:pt x="391080" y="2535"/>
                  </a:lnTo>
                  <a:lnTo>
                    <a:pt x="438912" y="0"/>
                  </a:lnTo>
                  <a:lnTo>
                    <a:pt x="486743" y="2535"/>
                  </a:lnTo>
                  <a:lnTo>
                    <a:pt x="533080" y="9964"/>
                  </a:lnTo>
                  <a:lnTo>
                    <a:pt x="577656" y="22024"/>
                  </a:lnTo>
                  <a:lnTo>
                    <a:pt x="620204" y="38452"/>
                  </a:lnTo>
                  <a:lnTo>
                    <a:pt x="660456" y="58984"/>
                  </a:lnTo>
                  <a:lnTo>
                    <a:pt x="698144" y="83356"/>
                  </a:lnTo>
                  <a:lnTo>
                    <a:pt x="733001" y="111305"/>
                  </a:lnTo>
                  <a:lnTo>
                    <a:pt x="764759" y="142568"/>
                  </a:lnTo>
                  <a:lnTo>
                    <a:pt x="793150" y="176881"/>
                  </a:lnTo>
                  <a:lnTo>
                    <a:pt x="817908" y="213980"/>
                  </a:lnTo>
                  <a:lnTo>
                    <a:pt x="838764" y="253603"/>
                  </a:lnTo>
                  <a:lnTo>
                    <a:pt x="855451" y="295485"/>
                  </a:lnTo>
                  <a:lnTo>
                    <a:pt x="867702" y="339363"/>
                  </a:lnTo>
                  <a:lnTo>
                    <a:pt x="875249" y="384974"/>
                  </a:lnTo>
                  <a:lnTo>
                    <a:pt x="877824" y="432053"/>
                  </a:lnTo>
                  <a:lnTo>
                    <a:pt x="875249" y="479133"/>
                  </a:lnTo>
                  <a:lnTo>
                    <a:pt x="867702" y="524744"/>
                  </a:lnTo>
                  <a:lnTo>
                    <a:pt x="855451" y="568622"/>
                  </a:lnTo>
                  <a:lnTo>
                    <a:pt x="838764" y="610504"/>
                  </a:lnTo>
                  <a:lnTo>
                    <a:pt x="817908" y="650127"/>
                  </a:lnTo>
                  <a:lnTo>
                    <a:pt x="793150" y="687226"/>
                  </a:lnTo>
                  <a:lnTo>
                    <a:pt x="764759" y="721539"/>
                  </a:lnTo>
                  <a:lnTo>
                    <a:pt x="733001" y="752802"/>
                  </a:lnTo>
                  <a:lnTo>
                    <a:pt x="698144" y="780751"/>
                  </a:lnTo>
                  <a:lnTo>
                    <a:pt x="660456" y="805123"/>
                  </a:lnTo>
                  <a:lnTo>
                    <a:pt x="620204" y="825655"/>
                  </a:lnTo>
                  <a:lnTo>
                    <a:pt x="577656" y="842083"/>
                  </a:lnTo>
                  <a:lnTo>
                    <a:pt x="533080" y="854143"/>
                  </a:lnTo>
                  <a:lnTo>
                    <a:pt x="486743" y="861572"/>
                  </a:lnTo>
                  <a:lnTo>
                    <a:pt x="438912" y="864107"/>
                  </a:lnTo>
                  <a:lnTo>
                    <a:pt x="391080" y="861572"/>
                  </a:lnTo>
                  <a:lnTo>
                    <a:pt x="344743" y="854143"/>
                  </a:lnTo>
                  <a:lnTo>
                    <a:pt x="300167" y="842083"/>
                  </a:lnTo>
                  <a:lnTo>
                    <a:pt x="257619" y="825655"/>
                  </a:lnTo>
                  <a:lnTo>
                    <a:pt x="217367" y="805123"/>
                  </a:lnTo>
                  <a:lnTo>
                    <a:pt x="179679" y="780751"/>
                  </a:lnTo>
                  <a:lnTo>
                    <a:pt x="144822" y="752802"/>
                  </a:lnTo>
                  <a:lnTo>
                    <a:pt x="113064" y="721539"/>
                  </a:lnTo>
                  <a:lnTo>
                    <a:pt x="84673" y="687226"/>
                  </a:lnTo>
                  <a:lnTo>
                    <a:pt x="59915" y="650127"/>
                  </a:lnTo>
                  <a:lnTo>
                    <a:pt x="39059" y="610504"/>
                  </a:lnTo>
                  <a:lnTo>
                    <a:pt x="22372" y="568622"/>
                  </a:lnTo>
                  <a:lnTo>
                    <a:pt x="10121" y="524744"/>
                  </a:lnTo>
                  <a:lnTo>
                    <a:pt x="2574" y="479133"/>
                  </a:lnTo>
                  <a:lnTo>
                    <a:pt x="0" y="432053"/>
                  </a:lnTo>
                  <a:close/>
                </a:path>
              </a:pathLst>
            </a:custGeom>
            <a:ln w="25400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6105397" y="1112774"/>
            <a:ext cx="2188210" cy="3370579"/>
            <a:chOff x="6105397" y="1112774"/>
            <a:chExt cx="2188210" cy="3370579"/>
          </a:xfrm>
        </p:grpSpPr>
        <p:sp>
          <p:nvSpPr>
            <p:cNvPr id="15" name="object 15" descr=""/>
            <p:cNvSpPr/>
            <p:nvPr/>
          </p:nvSpPr>
          <p:spPr>
            <a:xfrm>
              <a:off x="6118097" y="1437894"/>
              <a:ext cx="2162810" cy="3032760"/>
            </a:xfrm>
            <a:custGeom>
              <a:avLst/>
              <a:gdLst/>
              <a:ahLst/>
              <a:cxnLst/>
              <a:rect l="l" t="t" r="r" b="b"/>
              <a:pathLst>
                <a:path w="2162809" h="3032760">
                  <a:moveTo>
                    <a:pt x="1802129" y="0"/>
                  </a:moveTo>
                  <a:lnTo>
                    <a:pt x="360425" y="0"/>
                  </a:lnTo>
                  <a:lnTo>
                    <a:pt x="311528" y="3291"/>
                  </a:lnTo>
                  <a:lnTo>
                    <a:pt x="264627" y="12878"/>
                  </a:lnTo>
                  <a:lnTo>
                    <a:pt x="220152" y="28330"/>
                  </a:lnTo>
                  <a:lnTo>
                    <a:pt x="178533" y="49219"/>
                  </a:lnTo>
                  <a:lnTo>
                    <a:pt x="140201" y="75114"/>
                  </a:lnTo>
                  <a:lnTo>
                    <a:pt x="105584" y="105584"/>
                  </a:lnTo>
                  <a:lnTo>
                    <a:pt x="75114" y="140201"/>
                  </a:lnTo>
                  <a:lnTo>
                    <a:pt x="49219" y="178533"/>
                  </a:lnTo>
                  <a:lnTo>
                    <a:pt x="28330" y="220152"/>
                  </a:lnTo>
                  <a:lnTo>
                    <a:pt x="12878" y="264627"/>
                  </a:lnTo>
                  <a:lnTo>
                    <a:pt x="3291" y="311528"/>
                  </a:lnTo>
                  <a:lnTo>
                    <a:pt x="0" y="360425"/>
                  </a:lnTo>
                  <a:lnTo>
                    <a:pt x="0" y="2672321"/>
                  </a:lnTo>
                  <a:lnTo>
                    <a:pt x="3291" y="2721232"/>
                  </a:lnTo>
                  <a:lnTo>
                    <a:pt x="12878" y="2768142"/>
                  </a:lnTo>
                  <a:lnTo>
                    <a:pt x="28330" y="2812623"/>
                  </a:lnTo>
                  <a:lnTo>
                    <a:pt x="49219" y="2854245"/>
                  </a:lnTo>
                  <a:lnTo>
                    <a:pt x="75114" y="2892577"/>
                  </a:lnTo>
                  <a:lnTo>
                    <a:pt x="105584" y="2927192"/>
                  </a:lnTo>
                  <a:lnTo>
                    <a:pt x="140201" y="2957660"/>
                  </a:lnTo>
                  <a:lnTo>
                    <a:pt x="178533" y="2983551"/>
                  </a:lnTo>
                  <a:lnTo>
                    <a:pt x="220152" y="3004436"/>
                  </a:lnTo>
                  <a:lnTo>
                    <a:pt x="264627" y="3019885"/>
                  </a:lnTo>
                  <a:lnTo>
                    <a:pt x="311528" y="3029469"/>
                  </a:lnTo>
                  <a:lnTo>
                    <a:pt x="360425" y="3032760"/>
                  </a:lnTo>
                  <a:lnTo>
                    <a:pt x="1802129" y="3032760"/>
                  </a:lnTo>
                  <a:lnTo>
                    <a:pt x="1851027" y="3029469"/>
                  </a:lnTo>
                  <a:lnTo>
                    <a:pt x="1897928" y="3019885"/>
                  </a:lnTo>
                  <a:lnTo>
                    <a:pt x="1942403" y="3004436"/>
                  </a:lnTo>
                  <a:lnTo>
                    <a:pt x="1984022" y="2983551"/>
                  </a:lnTo>
                  <a:lnTo>
                    <a:pt x="2022354" y="2957660"/>
                  </a:lnTo>
                  <a:lnTo>
                    <a:pt x="2056971" y="2927192"/>
                  </a:lnTo>
                  <a:lnTo>
                    <a:pt x="2087441" y="2892577"/>
                  </a:lnTo>
                  <a:lnTo>
                    <a:pt x="2113336" y="2854245"/>
                  </a:lnTo>
                  <a:lnTo>
                    <a:pt x="2134225" y="2812623"/>
                  </a:lnTo>
                  <a:lnTo>
                    <a:pt x="2149677" y="2768142"/>
                  </a:lnTo>
                  <a:lnTo>
                    <a:pt x="2159264" y="2721232"/>
                  </a:lnTo>
                  <a:lnTo>
                    <a:pt x="2162555" y="2672321"/>
                  </a:lnTo>
                  <a:lnTo>
                    <a:pt x="2162555" y="360425"/>
                  </a:lnTo>
                  <a:lnTo>
                    <a:pt x="2159264" y="311528"/>
                  </a:lnTo>
                  <a:lnTo>
                    <a:pt x="2149677" y="264627"/>
                  </a:lnTo>
                  <a:lnTo>
                    <a:pt x="2134225" y="220152"/>
                  </a:lnTo>
                  <a:lnTo>
                    <a:pt x="2113336" y="178533"/>
                  </a:lnTo>
                  <a:lnTo>
                    <a:pt x="2087441" y="140201"/>
                  </a:lnTo>
                  <a:lnTo>
                    <a:pt x="2056971" y="105584"/>
                  </a:lnTo>
                  <a:lnTo>
                    <a:pt x="2022354" y="75114"/>
                  </a:lnTo>
                  <a:lnTo>
                    <a:pt x="1984022" y="49219"/>
                  </a:lnTo>
                  <a:lnTo>
                    <a:pt x="1942403" y="28330"/>
                  </a:lnTo>
                  <a:lnTo>
                    <a:pt x="1897928" y="12878"/>
                  </a:lnTo>
                  <a:lnTo>
                    <a:pt x="1851027" y="3291"/>
                  </a:lnTo>
                  <a:lnTo>
                    <a:pt x="1802129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118097" y="1437894"/>
              <a:ext cx="2162810" cy="3032760"/>
            </a:xfrm>
            <a:custGeom>
              <a:avLst/>
              <a:gdLst/>
              <a:ahLst/>
              <a:cxnLst/>
              <a:rect l="l" t="t" r="r" b="b"/>
              <a:pathLst>
                <a:path w="2162809" h="3032760">
                  <a:moveTo>
                    <a:pt x="0" y="360425"/>
                  </a:moveTo>
                  <a:lnTo>
                    <a:pt x="3291" y="311528"/>
                  </a:lnTo>
                  <a:lnTo>
                    <a:pt x="12878" y="264627"/>
                  </a:lnTo>
                  <a:lnTo>
                    <a:pt x="28330" y="220152"/>
                  </a:lnTo>
                  <a:lnTo>
                    <a:pt x="49219" y="178533"/>
                  </a:lnTo>
                  <a:lnTo>
                    <a:pt x="75114" y="140201"/>
                  </a:lnTo>
                  <a:lnTo>
                    <a:pt x="105584" y="105584"/>
                  </a:lnTo>
                  <a:lnTo>
                    <a:pt x="140201" y="75114"/>
                  </a:lnTo>
                  <a:lnTo>
                    <a:pt x="178533" y="49219"/>
                  </a:lnTo>
                  <a:lnTo>
                    <a:pt x="220152" y="28330"/>
                  </a:lnTo>
                  <a:lnTo>
                    <a:pt x="264627" y="12878"/>
                  </a:lnTo>
                  <a:lnTo>
                    <a:pt x="311528" y="3291"/>
                  </a:lnTo>
                  <a:lnTo>
                    <a:pt x="360425" y="0"/>
                  </a:lnTo>
                  <a:lnTo>
                    <a:pt x="1802129" y="0"/>
                  </a:lnTo>
                  <a:lnTo>
                    <a:pt x="1851027" y="3291"/>
                  </a:lnTo>
                  <a:lnTo>
                    <a:pt x="1897928" y="12878"/>
                  </a:lnTo>
                  <a:lnTo>
                    <a:pt x="1942403" y="28330"/>
                  </a:lnTo>
                  <a:lnTo>
                    <a:pt x="1984022" y="49219"/>
                  </a:lnTo>
                  <a:lnTo>
                    <a:pt x="2022354" y="75114"/>
                  </a:lnTo>
                  <a:lnTo>
                    <a:pt x="2056971" y="105584"/>
                  </a:lnTo>
                  <a:lnTo>
                    <a:pt x="2087441" y="140201"/>
                  </a:lnTo>
                  <a:lnTo>
                    <a:pt x="2113336" y="178533"/>
                  </a:lnTo>
                  <a:lnTo>
                    <a:pt x="2134225" y="220152"/>
                  </a:lnTo>
                  <a:lnTo>
                    <a:pt x="2149677" y="264627"/>
                  </a:lnTo>
                  <a:lnTo>
                    <a:pt x="2159264" y="311528"/>
                  </a:lnTo>
                  <a:lnTo>
                    <a:pt x="2162555" y="360425"/>
                  </a:lnTo>
                  <a:lnTo>
                    <a:pt x="2162555" y="2672321"/>
                  </a:lnTo>
                  <a:lnTo>
                    <a:pt x="2159264" y="2721232"/>
                  </a:lnTo>
                  <a:lnTo>
                    <a:pt x="2149677" y="2768142"/>
                  </a:lnTo>
                  <a:lnTo>
                    <a:pt x="2134225" y="2812623"/>
                  </a:lnTo>
                  <a:lnTo>
                    <a:pt x="2113336" y="2854245"/>
                  </a:lnTo>
                  <a:lnTo>
                    <a:pt x="2087441" y="2892577"/>
                  </a:lnTo>
                  <a:lnTo>
                    <a:pt x="2056971" y="2927192"/>
                  </a:lnTo>
                  <a:lnTo>
                    <a:pt x="2022354" y="2957660"/>
                  </a:lnTo>
                  <a:lnTo>
                    <a:pt x="1984022" y="2983551"/>
                  </a:lnTo>
                  <a:lnTo>
                    <a:pt x="1942403" y="3004436"/>
                  </a:lnTo>
                  <a:lnTo>
                    <a:pt x="1897928" y="3019885"/>
                  </a:lnTo>
                  <a:lnTo>
                    <a:pt x="1851027" y="3029469"/>
                  </a:lnTo>
                  <a:lnTo>
                    <a:pt x="1802129" y="3032760"/>
                  </a:lnTo>
                  <a:lnTo>
                    <a:pt x="360425" y="3032760"/>
                  </a:lnTo>
                  <a:lnTo>
                    <a:pt x="311528" y="3029469"/>
                  </a:lnTo>
                  <a:lnTo>
                    <a:pt x="264627" y="3019885"/>
                  </a:lnTo>
                  <a:lnTo>
                    <a:pt x="220152" y="3004436"/>
                  </a:lnTo>
                  <a:lnTo>
                    <a:pt x="178533" y="2983551"/>
                  </a:lnTo>
                  <a:lnTo>
                    <a:pt x="140201" y="2957660"/>
                  </a:lnTo>
                  <a:lnTo>
                    <a:pt x="105584" y="2927192"/>
                  </a:lnTo>
                  <a:lnTo>
                    <a:pt x="75114" y="2892577"/>
                  </a:lnTo>
                  <a:lnTo>
                    <a:pt x="49219" y="2854245"/>
                  </a:lnTo>
                  <a:lnTo>
                    <a:pt x="28330" y="2812623"/>
                  </a:lnTo>
                  <a:lnTo>
                    <a:pt x="12878" y="2768142"/>
                  </a:lnTo>
                  <a:lnTo>
                    <a:pt x="3291" y="2721232"/>
                  </a:lnTo>
                  <a:lnTo>
                    <a:pt x="0" y="2672321"/>
                  </a:lnTo>
                  <a:lnTo>
                    <a:pt x="0" y="360425"/>
                  </a:lnTo>
                  <a:close/>
                </a:path>
              </a:pathLst>
            </a:custGeom>
            <a:ln w="25400">
              <a:solidFill>
                <a:srgbClr val="ADD2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790181" y="1125474"/>
              <a:ext cx="878205" cy="864235"/>
            </a:xfrm>
            <a:custGeom>
              <a:avLst/>
              <a:gdLst/>
              <a:ahLst/>
              <a:cxnLst/>
              <a:rect l="l" t="t" r="r" b="b"/>
              <a:pathLst>
                <a:path w="878204" h="864235">
                  <a:moveTo>
                    <a:pt x="438912" y="0"/>
                  </a:moveTo>
                  <a:lnTo>
                    <a:pt x="391080" y="2535"/>
                  </a:lnTo>
                  <a:lnTo>
                    <a:pt x="344743" y="9964"/>
                  </a:lnTo>
                  <a:lnTo>
                    <a:pt x="300167" y="22024"/>
                  </a:lnTo>
                  <a:lnTo>
                    <a:pt x="257619" y="38452"/>
                  </a:lnTo>
                  <a:lnTo>
                    <a:pt x="217367" y="58984"/>
                  </a:lnTo>
                  <a:lnTo>
                    <a:pt x="179679" y="83356"/>
                  </a:lnTo>
                  <a:lnTo>
                    <a:pt x="144822" y="111305"/>
                  </a:lnTo>
                  <a:lnTo>
                    <a:pt x="113064" y="142568"/>
                  </a:lnTo>
                  <a:lnTo>
                    <a:pt x="84673" y="176881"/>
                  </a:lnTo>
                  <a:lnTo>
                    <a:pt x="59915" y="213980"/>
                  </a:lnTo>
                  <a:lnTo>
                    <a:pt x="39059" y="253603"/>
                  </a:lnTo>
                  <a:lnTo>
                    <a:pt x="22372" y="295485"/>
                  </a:lnTo>
                  <a:lnTo>
                    <a:pt x="10121" y="339363"/>
                  </a:lnTo>
                  <a:lnTo>
                    <a:pt x="2574" y="384974"/>
                  </a:lnTo>
                  <a:lnTo>
                    <a:pt x="0" y="432053"/>
                  </a:lnTo>
                  <a:lnTo>
                    <a:pt x="2574" y="479133"/>
                  </a:lnTo>
                  <a:lnTo>
                    <a:pt x="10121" y="524744"/>
                  </a:lnTo>
                  <a:lnTo>
                    <a:pt x="22372" y="568622"/>
                  </a:lnTo>
                  <a:lnTo>
                    <a:pt x="39059" y="610504"/>
                  </a:lnTo>
                  <a:lnTo>
                    <a:pt x="59915" y="650127"/>
                  </a:lnTo>
                  <a:lnTo>
                    <a:pt x="84673" y="687226"/>
                  </a:lnTo>
                  <a:lnTo>
                    <a:pt x="113064" y="721539"/>
                  </a:lnTo>
                  <a:lnTo>
                    <a:pt x="144822" y="752802"/>
                  </a:lnTo>
                  <a:lnTo>
                    <a:pt x="179679" y="780751"/>
                  </a:lnTo>
                  <a:lnTo>
                    <a:pt x="217367" y="805123"/>
                  </a:lnTo>
                  <a:lnTo>
                    <a:pt x="257619" y="825655"/>
                  </a:lnTo>
                  <a:lnTo>
                    <a:pt x="300167" y="842083"/>
                  </a:lnTo>
                  <a:lnTo>
                    <a:pt x="344743" y="854143"/>
                  </a:lnTo>
                  <a:lnTo>
                    <a:pt x="391080" y="861572"/>
                  </a:lnTo>
                  <a:lnTo>
                    <a:pt x="438912" y="864107"/>
                  </a:lnTo>
                  <a:lnTo>
                    <a:pt x="486743" y="861572"/>
                  </a:lnTo>
                  <a:lnTo>
                    <a:pt x="533080" y="854143"/>
                  </a:lnTo>
                  <a:lnTo>
                    <a:pt x="577656" y="842083"/>
                  </a:lnTo>
                  <a:lnTo>
                    <a:pt x="620204" y="825655"/>
                  </a:lnTo>
                  <a:lnTo>
                    <a:pt x="660456" y="805123"/>
                  </a:lnTo>
                  <a:lnTo>
                    <a:pt x="698144" y="780751"/>
                  </a:lnTo>
                  <a:lnTo>
                    <a:pt x="733001" y="752802"/>
                  </a:lnTo>
                  <a:lnTo>
                    <a:pt x="764759" y="721539"/>
                  </a:lnTo>
                  <a:lnTo>
                    <a:pt x="793150" y="687226"/>
                  </a:lnTo>
                  <a:lnTo>
                    <a:pt x="817908" y="650127"/>
                  </a:lnTo>
                  <a:lnTo>
                    <a:pt x="838764" y="610504"/>
                  </a:lnTo>
                  <a:lnTo>
                    <a:pt x="855451" y="568622"/>
                  </a:lnTo>
                  <a:lnTo>
                    <a:pt x="867702" y="524744"/>
                  </a:lnTo>
                  <a:lnTo>
                    <a:pt x="875249" y="479133"/>
                  </a:lnTo>
                  <a:lnTo>
                    <a:pt x="877824" y="432053"/>
                  </a:lnTo>
                  <a:lnTo>
                    <a:pt x="875249" y="384974"/>
                  </a:lnTo>
                  <a:lnTo>
                    <a:pt x="867702" y="339363"/>
                  </a:lnTo>
                  <a:lnTo>
                    <a:pt x="855451" y="295485"/>
                  </a:lnTo>
                  <a:lnTo>
                    <a:pt x="838764" y="253603"/>
                  </a:lnTo>
                  <a:lnTo>
                    <a:pt x="817908" y="213980"/>
                  </a:lnTo>
                  <a:lnTo>
                    <a:pt x="793150" y="176881"/>
                  </a:lnTo>
                  <a:lnTo>
                    <a:pt x="764759" y="142568"/>
                  </a:lnTo>
                  <a:lnTo>
                    <a:pt x="733001" y="111305"/>
                  </a:lnTo>
                  <a:lnTo>
                    <a:pt x="698144" y="83356"/>
                  </a:lnTo>
                  <a:lnTo>
                    <a:pt x="660456" y="58984"/>
                  </a:lnTo>
                  <a:lnTo>
                    <a:pt x="620204" y="38452"/>
                  </a:lnTo>
                  <a:lnTo>
                    <a:pt x="577656" y="22024"/>
                  </a:lnTo>
                  <a:lnTo>
                    <a:pt x="533080" y="9964"/>
                  </a:lnTo>
                  <a:lnTo>
                    <a:pt x="486743" y="2535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790181" y="1125474"/>
              <a:ext cx="878205" cy="864235"/>
            </a:xfrm>
            <a:custGeom>
              <a:avLst/>
              <a:gdLst/>
              <a:ahLst/>
              <a:cxnLst/>
              <a:rect l="l" t="t" r="r" b="b"/>
              <a:pathLst>
                <a:path w="878204" h="864235">
                  <a:moveTo>
                    <a:pt x="0" y="432053"/>
                  </a:moveTo>
                  <a:lnTo>
                    <a:pt x="2574" y="384974"/>
                  </a:lnTo>
                  <a:lnTo>
                    <a:pt x="10121" y="339363"/>
                  </a:lnTo>
                  <a:lnTo>
                    <a:pt x="22372" y="295485"/>
                  </a:lnTo>
                  <a:lnTo>
                    <a:pt x="39059" y="253603"/>
                  </a:lnTo>
                  <a:lnTo>
                    <a:pt x="59915" y="213980"/>
                  </a:lnTo>
                  <a:lnTo>
                    <a:pt x="84673" y="176881"/>
                  </a:lnTo>
                  <a:lnTo>
                    <a:pt x="113064" y="142568"/>
                  </a:lnTo>
                  <a:lnTo>
                    <a:pt x="144822" y="111305"/>
                  </a:lnTo>
                  <a:lnTo>
                    <a:pt x="179679" y="83356"/>
                  </a:lnTo>
                  <a:lnTo>
                    <a:pt x="217367" y="58984"/>
                  </a:lnTo>
                  <a:lnTo>
                    <a:pt x="257619" y="38452"/>
                  </a:lnTo>
                  <a:lnTo>
                    <a:pt x="300167" y="22024"/>
                  </a:lnTo>
                  <a:lnTo>
                    <a:pt x="344743" y="9964"/>
                  </a:lnTo>
                  <a:lnTo>
                    <a:pt x="391080" y="2535"/>
                  </a:lnTo>
                  <a:lnTo>
                    <a:pt x="438912" y="0"/>
                  </a:lnTo>
                  <a:lnTo>
                    <a:pt x="486743" y="2535"/>
                  </a:lnTo>
                  <a:lnTo>
                    <a:pt x="533080" y="9964"/>
                  </a:lnTo>
                  <a:lnTo>
                    <a:pt x="577656" y="22024"/>
                  </a:lnTo>
                  <a:lnTo>
                    <a:pt x="620204" y="38452"/>
                  </a:lnTo>
                  <a:lnTo>
                    <a:pt x="660456" y="58984"/>
                  </a:lnTo>
                  <a:lnTo>
                    <a:pt x="698144" y="83356"/>
                  </a:lnTo>
                  <a:lnTo>
                    <a:pt x="733001" y="111305"/>
                  </a:lnTo>
                  <a:lnTo>
                    <a:pt x="764759" y="142568"/>
                  </a:lnTo>
                  <a:lnTo>
                    <a:pt x="793150" y="176881"/>
                  </a:lnTo>
                  <a:lnTo>
                    <a:pt x="817908" y="213980"/>
                  </a:lnTo>
                  <a:lnTo>
                    <a:pt x="838764" y="253603"/>
                  </a:lnTo>
                  <a:lnTo>
                    <a:pt x="855451" y="295485"/>
                  </a:lnTo>
                  <a:lnTo>
                    <a:pt x="867702" y="339363"/>
                  </a:lnTo>
                  <a:lnTo>
                    <a:pt x="875249" y="384974"/>
                  </a:lnTo>
                  <a:lnTo>
                    <a:pt x="877824" y="432053"/>
                  </a:lnTo>
                  <a:lnTo>
                    <a:pt x="875249" y="479133"/>
                  </a:lnTo>
                  <a:lnTo>
                    <a:pt x="867702" y="524744"/>
                  </a:lnTo>
                  <a:lnTo>
                    <a:pt x="855451" y="568622"/>
                  </a:lnTo>
                  <a:lnTo>
                    <a:pt x="838764" y="610504"/>
                  </a:lnTo>
                  <a:lnTo>
                    <a:pt x="817908" y="650127"/>
                  </a:lnTo>
                  <a:lnTo>
                    <a:pt x="793150" y="687226"/>
                  </a:lnTo>
                  <a:lnTo>
                    <a:pt x="764759" y="721539"/>
                  </a:lnTo>
                  <a:lnTo>
                    <a:pt x="733001" y="752802"/>
                  </a:lnTo>
                  <a:lnTo>
                    <a:pt x="698144" y="780751"/>
                  </a:lnTo>
                  <a:lnTo>
                    <a:pt x="660456" y="805123"/>
                  </a:lnTo>
                  <a:lnTo>
                    <a:pt x="620204" y="825655"/>
                  </a:lnTo>
                  <a:lnTo>
                    <a:pt x="577656" y="842083"/>
                  </a:lnTo>
                  <a:lnTo>
                    <a:pt x="533080" y="854143"/>
                  </a:lnTo>
                  <a:lnTo>
                    <a:pt x="486743" y="861572"/>
                  </a:lnTo>
                  <a:lnTo>
                    <a:pt x="438912" y="864107"/>
                  </a:lnTo>
                  <a:lnTo>
                    <a:pt x="391080" y="861572"/>
                  </a:lnTo>
                  <a:lnTo>
                    <a:pt x="344743" y="854143"/>
                  </a:lnTo>
                  <a:lnTo>
                    <a:pt x="300167" y="842083"/>
                  </a:lnTo>
                  <a:lnTo>
                    <a:pt x="257619" y="825655"/>
                  </a:lnTo>
                  <a:lnTo>
                    <a:pt x="217367" y="805123"/>
                  </a:lnTo>
                  <a:lnTo>
                    <a:pt x="179679" y="780751"/>
                  </a:lnTo>
                  <a:lnTo>
                    <a:pt x="144822" y="752802"/>
                  </a:lnTo>
                  <a:lnTo>
                    <a:pt x="113064" y="721539"/>
                  </a:lnTo>
                  <a:lnTo>
                    <a:pt x="84673" y="687226"/>
                  </a:lnTo>
                  <a:lnTo>
                    <a:pt x="59915" y="650127"/>
                  </a:lnTo>
                  <a:lnTo>
                    <a:pt x="39059" y="610504"/>
                  </a:lnTo>
                  <a:lnTo>
                    <a:pt x="22372" y="568622"/>
                  </a:lnTo>
                  <a:lnTo>
                    <a:pt x="10121" y="524744"/>
                  </a:lnTo>
                  <a:lnTo>
                    <a:pt x="2574" y="479133"/>
                  </a:lnTo>
                  <a:lnTo>
                    <a:pt x="0" y="432053"/>
                  </a:lnTo>
                  <a:close/>
                </a:path>
              </a:pathLst>
            </a:custGeom>
            <a:ln w="25400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1027582" y="1162050"/>
            <a:ext cx="1822450" cy="295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5875">
              <a:lnSpc>
                <a:spcPct val="100000"/>
              </a:lnSpc>
              <a:spcBef>
                <a:spcPts val="100"/>
              </a:spcBef>
            </a:pPr>
            <a:r>
              <a:rPr dirty="0" sz="4800" spc="-50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4800">
              <a:latin typeface="Arial"/>
              <a:cs typeface="Arial"/>
            </a:endParaRPr>
          </a:p>
          <a:p>
            <a:pPr algn="ctr" marL="12700" marR="5080" indent="635">
              <a:lnSpc>
                <a:spcPct val="100000"/>
              </a:lnSpc>
              <a:spcBef>
                <a:spcPts val="2885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Diese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Verordnung</a:t>
            </a:r>
            <a:r>
              <a:rPr dirty="0" sz="12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enthält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Vorschriften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über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den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Schutz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natürlicher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Personen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bei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der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Verarbeitung personenbezogener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Daten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über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freien Verkehr personenbezogener</a:t>
            </a:r>
            <a:r>
              <a:rPr dirty="0" sz="12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Daten.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771646" y="1162050"/>
            <a:ext cx="1643380" cy="2617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0160">
              <a:lnSpc>
                <a:spcPct val="100000"/>
              </a:lnSpc>
              <a:spcBef>
                <a:spcPts val="100"/>
              </a:spcBef>
            </a:pPr>
            <a:r>
              <a:rPr dirty="0" sz="4800" spc="-5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4800">
              <a:latin typeface="Arial"/>
              <a:cs typeface="Arial"/>
            </a:endParaRPr>
          </a:p>
          <a:p>
            <a:pPr algn="ctr" marL="12700" marR="5080" indent="1905">
              <a:lnSpc>
                <a:spcPct val="100000"/>
              </a:lnSpc>
              <a:spcBef>
                <a:spcPts val="3125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Diese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Verordnung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schützt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Grundrechte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-freiheiten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natürlicher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Personen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insbesondere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ihr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Recht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auf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Schutz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der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personenbezogenen Daten.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417309" y="1162050"/>
            <a:ext cx="1611630" cy="3059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>
              <a:lnSpc>
                <a:spcPct val="100000"/>
              </a:lnSpc>
              <a:spcBef>
                <a:spcPts val="100"/>
              </a:spcBef>
            </a:pPr>
            <a:r>
              <a:rPr dirty="0" sz="4800" spc="-50" b="1">
                <a:solidFill>
                  <a:srgbClr val="FFC000"/>
                </a:solidFill>
                <a:latin typeface="Arial"/>
                <a:cs typeface="Arial"/>
              </a:rPr>
              <a:t>3</a:t>
            </a:r>
            <a:endParaRPr sz="4800">
              <a:latin typeface="Arial"/>
              <a:cs typeface="Arial"/>
            </a:endParaRPr>
          </a:p>
          <a:p>
            <a:pPr algn="ctr" marL="12065" marR="5080" indent="635">
              <a:lnSpc>
                <a:spcPct val="100000"/>
              </a:lnSpc>
              <a:spcBef>
                <a:spcPts val="2285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freie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Verkehr personenbezogener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Daten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innerhalb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EU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darf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aus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Gründen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des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Schutzes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natürlicher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Personen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bei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der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Verarbeitung personenbezogener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Daten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weder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eingeschränkt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noch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verboten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werden.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207263" y="4872228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214884" y="4880559"/>
            <a:ext cx="31578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dirty="0" baseline="27777" sz="900" spc="9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GDPR-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INFO.eu.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Art.1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Subject-matter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objectives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95998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>
                <a:solidFill>
                  <a:srgbClr val="379C73"/>
                </a:solidFill>
              </a:rPr>
              <a:t>Die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Grundprinzipien</a:t>
            </a:r>
            <a:r>
              <a:rPr dirty="0" spc="-15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der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40">
                <a:solidFill>
                  <a:srgbClr val="379C73"/>
                </a:solidFill>
              </a:rPr>
              <a:t>DSGVO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594229" y="3982008"/>
            <a:ext cx="395605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diesem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erfahren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mehr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die</a:t>
            </a:r>
            <a:endParaRPr sz="1600">
              <a:latin typeface="Arial"/>
              <a:cs typeface="Arial"/>
            </a:endParaRPr>
          </a:p>
          <a:p>
            <a:pPr algn="ctr" marL="6350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DSGVO!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31007" y="1493519"/>
            <a:ext cx="3834384" cy="215646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3973829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>
                <a:solidFill>
                  <a:srgbClr val="379C73"/>
                </a:solidFill>
              </a:rPr>
              <a:t>Die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Grundsätze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der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70">
                <a:solidFill>
                  <a:srgbClr val="379C73"/>
                </a:solidFill>
              </a:rPr>
              <a:t>GDPR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375731" y="1535386"/>
            <a:ext cx="63690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15"/>
              </a:lnSpc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arenz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46429" y="1384529"/>
            <a:ext cx="4567555" cy="2961005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290830" indent="-252729">
              <a:lnSpc>
                <a:spcPct val="100000"/>
              </a:lnSpc>
              <a:spcBef>
                <a:spcPts val="1005"/>
              </a:spcBef>
              <a:buClr>
                <a:srgbClr val="339966"/>
              </a:buClr>
              <a:buAutoNum type="arabicPeriod"/>
              <a:tabLst>
                <a:tab pos="290830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Rechtmäßigkeit,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Fairness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Transp</a:t>
            </a:r>
            <a:endParaRPr sz="2000">
              <a:latin typeface="Arial"/>
              <a:cs typeface="Arial"/>
            </a:endParaRPr>
          </a:p>
          <a:p>
            <a:pPr marL="291465" indent="-253365">
              <a:lnSpc>
                <a:spcPct val="100000"/>
              </a:lnSpc>
              <a:spcBef>
                <a:spcPts val="900"/>
              </a:spcBef>
              <a:buClr>
                <a:srgbClr val="339966"/>
              </a:buClr>
              <a:buAutoNum type="arabicPeriod"/>
              <a:tabLst>
                <a:tab pos="291465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Zweckbindung</a:t>
            </a:r>
            <a:endParaRPr sz="2000">
              <a:latin typeface="Arial"/>
              <a:cs typeface="Arial"/>
            </a:endParaRPr>
          </a:p>
          <a:p>
            <a:pPr marL="291465" indent="-253365">
              <a:lnSpc>
                <a:spcPct val="100000"/>
              </a:lnSpc>
              <a:spcBef>
                <a:spcPts val="900"/>
              </a:spcBef>
              <a:buClr>
                <a:srgbClr val="339966"/>
              </a:buClr>
              <a:buAutoNum type="arabicPeriod"/>
              <a:tabLst>
                <a:tab pos="2914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Minimalisierung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endParaRPr sz="2000">
              <a:latin typeface="Arial"/>
              <a:cs typeface="Arial"/>
            </a:endParaRPr>
          </a:p>
          <a:p>
            <a:pPr marL="291465" indent="-253365">
              <a:lnSpc>
                <a:spcPct val="100000"/>
              </a:lnSpc>
              <a:spcBef>
                <a:spcPts val="900"/>
              </a:spcBef>
              <a:buClr>
                <a:srgbClr val="339966"/>
              </a:buClr>
              <a:buAutoNum type="arabicPeriod"/>
              <a:tabLst>
                <a:tab pos="291465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Genauigkeit</a:t>
            </a:r>
            <a:endParaRPr sz="2000">
              <a:latin typeface="Arial"/>
              <a:cs typeface="Arial"/>
            </a:endParaRPr>
          </a:p>
          <a:p>
            <a:pPr marL="291465" indent="-253365">
              <a:lnSpc>
                <a:spcPct val="100000"/>
              </a:lnSpc>
              <a:spcBef>
                <a:spcPts val="900"/>
              </a:spcBef>
              <a:buClr>
                <a:srgbClr val="339966"/>
              </a:buClr>
              <a:buAutoNum type="arabicPeriod"/>
              <a:tabLst>
                <a:tab pos="2914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Beschränkung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Speicherung</a:t>
            </a:r>
            <a:endParaRPr sz="2000">
              <a:latin typeface="Arial"/>
              <a:cs typeface="Arial"/>
            </a:endParaRPr>
          </a:p>
          <a:p>
            <a:pPr marL="290830" indent="-252729">
              <a:lnSpc>
                <a:spcPct val="100000"/>
              </a:lnSpc>
              <a:spcBef>
                <a:spcPts val="900"/>
              </a:spcBef>
              <a:buClr>
                <a:srgbClr val="339966"/>
              </a:buClr>
              <a:buAutoNum type="arabicPeriod"/>
              <a:tabLst>
                <a:tab pos="290830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Integrität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Vertraulichkeit</a:t>
            </a:r>
            <a:endParaRPr sz="2000">
              <a:latin typeface="Arial"/>
              <a:cs typeface="Arial"/>
            </a:endParaRPr>
          </a:p>
          <a:p>
            <a:pPr marL="291465" indent="-253365">
              <a:lnSpc>
                <a:spcPct val="100000"/>
              </a:lnSpc>
              <a:spcBef>
                <a:spcPts val="905"/>
              </a:spcBef>
              <a:buClr>
                <a:srgbClr val="339966"/>
              </a:buClr>
              <a:buAutoNum type="arabicPeriod"/>
              <a:tabLst>
                <a:tab pos="291465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Rechenschaftspflicht</a:t>
            </a:r>
            <a:r>
              <a:rPr dirty="0" baseline="25641" sz="1950" spc="-15">
                <a:solidFill>
                  <a:srgbClr val="585858"/>
                </a:solidFill>
                <a:latin typeface="Arial"/>
                <a:cs typeface="Arial"/>
              </a:rPr>
              <a:t>7</a:t>
            </a:r>
            <a:endParaRPr baseline="25641" sz="195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3177" y="1566165"/>
            <a:ext cx="2984085" cy="2758871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207263" y="4872228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214884" y="4880559"/>
            <a:ext cx="39662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7</a:t>
            </a:r>
            <a:r>
              <a:rPr dirty="0" baseline="27777" sz="900" spc="9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Commissioner‘s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Office.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guide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protection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principles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710298" y="4321860"/>
            <a:ext cx="9124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Entworfen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326199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60">
                <a:solidFill>
                  <a:srgbClr val="FFC000"/>
                </a:solidFill>
              </a:rPr>
              <a:t> </a:t>
            </a:r>
            <a:r>
              <a:rPr dirty="0" sz="1600" spc="-155">
                <a:solidFill>
                  <a:srgbClr val="FFC000"/>
                </a:solidFill>
              </a:rPr>
              <a:t>Verständnis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215">
                <a:solidFill>
                  <a:srgbClr val="FFC000"/>
                </a:solidFill>
              </a:rPr>
              <a:t>des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50">
                <a:solidFill>
                  <a:srgbClr val="FFC000"/>
                </a:solidFill>
              </a:rPr>
              <a:t>Datenschutzes</a:t>
            </a:r>
            <a:endParaRPr sz="1600"/>
          </a:p>
        </p:txBody>
      </p:sp>
      <p:sp>
        <p:nvSpPr>
          <p:cNvPr id="3" name="object 3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14655" indent="-17843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414655" algn="l"/>
              </a:tabLst>
            </a:pPr>
            <a:r>
              <a:rPr dirty="0" spc="-50"/>
              <a:t>Was</a:t>
            </a:r>
            <a:r>
              <a:rPr dirty="0" spc="-20"/>
              <a:t> </a:t>
            </a:r>
            <a:r>
              <a:rPr dirty="0"/>
              <a:t>ist</a:t>
            </a:r>
            <a:r>
              <a:rPr dirty="0" spc="-60"/>
              <a:t> </a:t>
            </a:r>
            <a:r>
              <a:rPr dirty="0" spc="-10"/>
              <a:t>Datenschutz?</a:t>
            </a:r>
          </a:p>
          <a:p>
            <a:pPr marL="414655" indent="-178435">
              <a:lnSpc>
                <a:spcPct val="100000"/>
              </a:lnSpc>
              <a:buClr>
                <a:srgbClr val="000000"/>
              </a:buClr>
              <a:buChar char="•"/>
              <a:tabLst>
                <a:tab pos="414655" algn="l"/>
              </a:tabLst>
            </a:pPr>
            <a:r>
              <a:rPr dirty="0" spc="-50"/>
              <a:t>Was</a:t>
            </a:r>
            <a:r>
              <a:rPr dirty="0" spc="-20"/>
              <a:t> </a:t>
            </a:r>
            <a:r>
              <a:rPr dirty="0"/>
              <a:t>ist</a:t>
            </a:r>
            <a:r>
              <a:rPr dirty="0" spc="-70"/>
              <a:t> </a:t>
            </a:r>
            <a:r>
              <a:rPr dirty="0"/>
              <a:t>der</a:t>
            </a:r>
            <a:r>
              <a:rPr dirty="0" spc="-30"/>
              <a:t> </a:t>
            </a:r>
            <a:r>
              <a:rPr dirty="0" spc="-25"/>
              <a:t>Zweck</a:t>
            </a:r>
            <a:r>
              <a:rPr dirty="0" spc="-45"/>
              <a:t> </a:t>
            </a:r>
            <a:r>
              <a:rPr dirty="0" spc="-85"/>
              <a:t>des</a:t>
            </a:r>
            <a:r>
              <a:rPr dirty="0"/>
              <a:t> </a:t>
            </a:r>
            <a:r>
              <a:rPr dirty="0" spc="-10"/>
              <a:t>Datenschutzes?</a:t>
            </a:r>
          </a:p>
          <a:p>
            <a:pPr>
              <a:lnSpc>
                <a:spcPct val="100000"/>
              </a:lnSpc>
              <a:spcBef>
                <a:spcPts val="930"/>
              </a:spcBef>
            </a:pPr>
          </a:p>
          <a:p>
            <a:pPr marL="294005" indent="-28257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294005" algn="l"/>
              </a:tabLst>
            </a:pP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Bedeutung</a:t>
            </a:r>
            <a:r>
              <a:rPr dirty="0" sz="1600" spc="-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20">
                <a:solidFill>
                  <a:srgbClr val="FFC000"/>
                </a:solidFill>
                <a:latin typeface="Arial Black"/>
                <a:cs typeface="Arial Black"/>
              </a:rPr>
              <a:t>des</a:t>
            </a:r>
            <a:r>
              <a:rPr dirty="0" sz="1600" spc="-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80">
                <a:solidFill>
                  <a:srgbClr val="FFC000"/>
                </a:solidFill>
                <a:latin typeface="Arial Black"/>
                <a:cs typeface="Arial Black"/>
              </a:rPr>
              <a:t>Datenschutzes</a:t>
            </a:r>
            <a:endParaRPr sz="1600">
              <a:latin typeface="Arial Black"/>
              <a:cs typeface="Arial Black"/>
            </a:endParaRPr>
          </a:p>
          <a:p>
            <a:pPr lvl="1" marL="414655" indent="-178435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Char char="•"/>
              <a:tabLst>
                <a:tab pos="414655" algn="l"/>
              </a:tabLst>
            </a:pP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Warum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Datenschutz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so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wichtig?</a:t>
            </a:r>
            <a:endParaRPr sz="1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135"/>
              </a:spcBef>
              <a:buFont typeface="Arial"/>
              <a:buChar char="•"/>
            </a:pPr>
          </a:p>
          <a:p>
            <a:pPr marL="294005" indent="-28257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294005" algn="l"/>
              </a:tabLst>
            </a:pP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EU-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DSGVO</a:t>
            </a:r>
            <a:endParaRPr sz="1600">
              <a:latin typeface="Arial Black"/>
              <a:cs typeface="Arial Black"/>
            </a:endParaRPr>
          </a:p>
          <a:p>
            <a:pPr lvl="1" marL="385445" indent="-178435">
              <a:lnSpc>
                <a:spcPts val="1195"/>
              </a:lnSpc>
              <a:spcBef>
                <a:spcPts val="994"/>
              </a:spcBef>
              <a:buClr>
                <a:srgbClr val="000000"/>
              </a:buClr>
              <a:buChar char="•"/>
              <a:tabLst>
                <a:tab pos="385445" algn="l"/>
              </a:tabLst>
            </a:pP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DSGVO?</a:t>
            </a:r>
            <a:endParaRPr sz="1000">
              <a:latin typeface="Arial"/>
              <a:cs typeface="Arial"/>
            </a:endParaRPr>
          </a:p>
          <a:p>
            <a:pPr lvl="1" marL="385445" indent="-178435">
              <a:lnSpc>
                <a:spcPts val="1195"/>
              </a:lnSpc>
              <a:buClr>
                <a:srgbClr val="000000"/>
              </a:buClr>
              <a:buFont typeface="Arial"/>
              <a:buChar char="•"/>
              <a:tabLst>
                <a:tab pos="385445" algn="l"/>
              </a:tabLst>
            </a:pPr>
            <a:r>
              <a:rPr dirty="0" sz="1000" spc="-100">
                <a:solidFill>
                  <a:srgbClr val="585858"/>
                </a:solidFill>
                <a:latin typeface="Verdana"/>
                <a:cs typeface="Verdana"/>
              </a:rPr>
              <a:t>Was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20">
                <a:solidFill>
                  <a:srgbClr val="585858"/>
                </a:solidFill>
                <a:latin typeface="Verdana"/>
                <a:cs typeface="Verdana"/>
              </a:rPr>
              <a:t>passiert,</a:t>
            </a:r>
            <a:r>
              <a:rPr dirty="0" sz="1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35">
                <a:solidFill>
                  <a:srgbClr val="585858"/>
                </a:solidFill>
                <a:latin typeface="Verdana"/>
                <a:cs typeface="Verdana"/>
              </a:rPr>
              <a:t>wenn</a:t>
            </a:r>
            <a:r>
              <a:rPr dirty="0" sz="1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50">
                <a:solidFill>
                  <a:srgbClr val="585858"/>
                </a:solidFill>
                <a:latin typeface="Verdana"/>
                <a:cs typeface="Verdana"/>
              </a:rPr>
              <a:t>Sie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5">
                <a:solidFill>
                  <a:srgbClr val="585858"/>
                </a:solidFill>
                <a:latin typeface="Verdana"/>
                <a:cs typeface="Verdana"/>
              </a:rPr>
              <a:t>die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10">
                <a:solidFill>
                  <a:srgbClr val="585858"/>
                </a:solidFill>
                <a:latin typeface="Verdana"/>
                <a:cs typeface="Verdana"/>
              </a:rPr>
              <a:t>persönlichen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14">
                <a:solidFill>
                  <a:srgbClr val="585858"/>
                </a:solidFill>
                <a:latin typeface="Verdana"/>
                <a:cs typeface="Verdana"/>
              </a:rPr>
              <a:t>Daten</a:t>
            </a:r>
            <a:r>
              <a:rPr dirty="0" sz="10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5">
                <a:solidFill>
                  <a:srgbClr val="585858"/>
                </a:solidFill>
                <a:latin typeface="Verdana"/>
                <a:cs typeface="Verdana"/>
              </a:rPr>
              <a:t>einer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Verdana"/>
                <a:cs typeface="Verdana"/>
              </a:rPr>
              <a:t>Person</a:t>
            </a:r>
            <a:endParaRPr sz="1000">
              <a:latin typeface="Verdana"/>
              <a:cs typeface="Verdana"/>
            </a:endParaRPr>
          </a:p>
          <a:p>
            <a:pPr marL="385445">
              <a:lnSpc>
                <a:spcPct val="100000"/>
              </a:lnSpc>
              <a:spcBef>
                <a:spcPts val="15"/>
              </a:spcBef>
            </a:pPr>
            <a:r>
              <a:rPr dirty="0" spc="-10"/>
              <a:t>weitergeben?</a:t>
            </a:r>
          </a:p>
          <a:p>
            <a:pPr>
              <a:lnSpc>
                <a:spcPct val="100000"/>
              </a:lnSpc>
              <a:spcBef>
                <a:spcPts val="120"/>
              </a:spcBef>
            </a:pPr>
          </a:p>
          <a:p>
            <a:pPr marL="294005" indent="-282575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294005" algn="l"/>
              </a:tabLst>
            </a:pP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Übung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75">
                <a:solidFill>
                  <a:srgbClr val="FFC000"/>
                </a:solidFill>
                <a:latin typeface="Arial Black"/>
                <a:cs typeface="Arial Black"/>
              </a:rPr>
              <a:t>zur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85">
                <a:solidFill>
                  <a:srgbClr val="FFC000"/>
                </a:solidFill>
                <a:latin typeface="Arial Black"/>
                <a:cs typeface="Arial Black"/>
              </a:rPr>
              <a:t>Selbstreflektion</a:t>
            </a:r>
            <a:endParaRPr sz="1600">
              <a:latin typeface="Arial Black"/>
              <a:cs typeface="Arial Black"/>
            </a:endParaRPr>
          </a:p>
          <a:p>
            <a:pPr lvl="1" marL="385445" indent="-178435">
              <a:lnSpc>
                <a:spcPct val="100000"/>
              </a:lnSpc>
              <a:spcBef>
                <a:spcPts val="440"/>
              </a:spcBef>
              <a:buClr>
                <a:srgbClr val="000000"/>
              </a:buClr>
              <a:buFont typeface="Arial"/>
              <a:buChar char="•"/>
              <a:tabLst>
                <a:tab pos="385445" algn="l"/>
              </a:tabLst>
            </a:pPr>
            <a:r>
              <a:rPr dirty="0" sz="1000" spc="-80">
                <a:solidFill>
                  <a:srgbClr val="585858"/>
                </a:solidFill>
                <a:latin typeface="Verdana"/>
                <a:cs typeface="Verdana"/>
              </a:rPr>
              <a:t>Zeit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Verdana"/>
                <a:cs typeface="Verdana"/>
              </a:rPr>
              <a:t>für</a:t>
            </a:r>
            <a:r>
              <a:rPr dirty="0" sz="10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Selbstreflexion!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41846" y="2135251"/>
            <a:ext cx="272478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85445">
              <a:lnSpc>
                <a:spcPct val="100000"/>
              </a:lnSpc>
              <a:spcBef>
                <a:spcPts val="100"/>
              </a:spcBef>
            </a:pPr>
            <a:r>
              <a:rPr dirty="0" sz="3000" spc="-10">
                <a:solidFill>
                  <a:srgbClr val="FFFFFF"/>
                </a:solidFill>
                <a:latin typeface="Arial Black"/>
                <a:cs typeface="Arial Black"/>
              </a:rPr>
              <a:t>INHALTS- </a:t>
            </a:r>
            <a:r>
              <a:rPr dirty="0" sz="3000" spc="-170">
                <a:solidFill>
                  <a:srgbClr val="FFFFFF"/>
                </a:solidFill>
                <a:latin typeface="Arial Black"/>
                <a:cs typeface="Arial Black"/>
              </a:rPr>
              <a:t>VERZEICHNIS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24878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>
                <a:solidFill>
                  <a:srgbClr val="379C73"/>
                </a:solidFill>
              </a:rPr>
              <a:t>Die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Grundsätze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der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40">
                <a:solidFill>
                  <a:srgbClr val="379C73"/>
                </a:solidFill>
              </a:rPr>
              <a:t>DSGVO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424810" y="3982008"/>
            <a:ext cx="429260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254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Sehen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an,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mehr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über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ausgewählten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Grundsätzen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DSGVO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zu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erfahren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76727" y="1545336"/>
            <a:ext cx="3877055" cy="218084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802" y="383540"/>
            <a:ext cx="3973829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40">
                <a:solidFill>
                  <a:srgbClr val="379C73"/>
                </a:solidFill>
                <a:latin typeface="Arial Black"/>
                <a:cs typeface="Arial Black"/>
              </a:rPr>
              <a:t>Die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15">
                <a:solidFill>
                  <a:srgbClr val="379C73"/>
                </a:solidFill>
                <a:latin typeface="Arial Black"/>
                <a:cs typeface="Arial Black"/>
              </a:rPr>
              <a:t>Grundsätze</a:t>
            </a:r>
            <a:r>
              <a:rPr dirty="0" sz="2500" spc="-4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75">
                <a:solidFill>
                  <a:srgbClr val="379C73"/>
                </a:solidFill>
                <a:latin typeface="Arial Black"/>
                <a:cs typeface="Arial Black"/>
              </a:rPr>
              <a:t>der</a:t>
            </a:r>
            <a:r>
              <a:rPr dirty="0" sz="2500" spc="-9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70">
                <a:solidFill>
                  <a:srgbClr val="379C73"/>
                </a:solidFill>
                <a:latin typeface="Arial Black"/>
                <a:cs typeface="Arial Black"/>
              </a:rPr>
              <a:t>GDPR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63320" y="2193417"/>
            <a:ext cx="7725409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Behalten</a:t>
            </a:r>
            <a:r>
              <a:rPr dirty="0" sz="3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3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3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Grundsätze</a:t>
            </a:r>
            <a:r>
              <a:rPr dirty="0" sz="3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immer</a:t>
            </a:r>
            <a:r>
              <a:rPr dirty="0" sz="3000" spc="-35">
                <a:solidFill>
                  <a:srgbClr val="585858"/>
                </a:solidFill>
                <a:latin typeface="Arial"/>
                <a:cs typeface="Arial"/>
              </a:rPr>
              <a:t> im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Hinterkopf,</a:t>
            </a:r>
            <a:r>
              <a:rPr dirty="0" sz="3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3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3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3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585858"/>
                </a:solidFill>
                <a:latin typeface="Arial"/>
                <a:cs typeface="Arial"/>
              </a:rPr>
              <a:t>personenbezogenen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3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585858"/>
                </a:solidFill>
                <a:latin typeface="Arial"/>
                <a:cs typeface="Arial"/>
              </a:rPr>
              <a:t>arbeiten!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1802" y="300304"/>
            <a:ext cx="1802764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05">
                <a:solidFill>
                  <a:srgbClr val="FFFFFF"/>
                </a:solidFill>
                <a:latin typeface="Arial Black"/>
                <a:cs typeface="Arial Black"/>
              </a:rPr>
              <a:t>EU-</a:t>
            </a:r>
            <a:r>
              <a:rPr dirty="0" sz="2500" spc="-60">
                <a:solidFill>
                  <a:srgbClr val="FFFFFF"/>
                </a:solidFill>
                <a:latin typeface="Arial Black"/>
                <a:cs typeface="Arial Black"/>
              </a:rPr>
              <a:t>DSGVO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7522" y="2032838"/>
            <a:ext cx="56426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Was</a:t>
            </a:r>
            <a:r>
              <a:rPr dirty="0" sz="4000" spc="-8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passiert,</a:t>
            </a:r>
            <a:r>
              <a:rPr dirty="0" sz="40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wenn</a:t>
            </a:r>
            <a:r>
              <a:rPr dirty="0" sz="4000" spc="-7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spc="-25" b="1">
                <a:solidFill>
                  <a:srgbClr val="3E3E3E"/>
                </a:solidFill>
                <a:latin typeface="Arial"/>
                <a:cs typeface="Arial"/>
              </a:rPr>
              <a:t>Sie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723127" y="2642997"/>
            <a:ext cx="143573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3E3E3E"/>
                </a:solidFill>
                <a:latin typeface="Arial"/>
                <a:cs typeface="Arial"/>
              </a:rPr>
              <a:t>Daten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22122" y="2642997"/>
            <a:ext cx="4112895" cy="1854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die</a:t>
            </a:r>
            <a:r>
              <a:rPr dirty="0" sz="4000" spc="-7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3E3E3E"/>
                </a:solidFill>
                <a:latin typeface="Arial"/>
                <a:cs typeface="Arial"/>
              </a:rPr>
              <a:t>persönliche</a:t>
            </a:r>
            <a:r>
              <a:rPr dirty="0" sz="4000" spc="-355" b="1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dirty="0" baseline="93750" sz="1200" spc="-7">
                <a:latin typeface="Carlito"/>
                <a:cs typeface="Carlito"/>
              </a:rPr>
              <a:t>?</a:t>
            </a:r>
            <a:r>
              <a:rPr dirty="0" baseline="93750" sz="1200" spc="750">
                <a:latin typeface="Carlito"/>
                <a:cs typeface="Carlito"/>
              </a:rPr>
              <a:t> </a:t>
            </a: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einer</a:t>
            </a:r>
            <a:r>
              <a:rPr dirty="0" sz="4000" spc="-1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3E3E3E"/>
                </a:solidFill>
                <a:latin typeface="Arial"/>
                <a:cs typeface="Arial"/>
              </a:rPr>
              <a:t>Person weitergeben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Datenpanne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6960" y="2953511"/>
            <a:ext cx="2135681" cy="208787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930249" y="1339342"/>
            <a:ext cx="6913245" cy="203771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8100" marR="30480" indent="-127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200" spc="-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unbefugte</a:t>
            </a:r>
            <a:r>
              <a:rPr dirty="0" sz="22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Zugriff</a:t>
            </a:r>
            <a:r>
              <a:rPr dirty="0" sz="22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22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2200" spc="-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2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Offenlegung</a:t>
            </a:r>
            <a:r>
              <a:rPr dirty="0" sz="2200" spc="-25" b="1">
                <a:solidFill>
                  <a:srgbClr val="585858"/>
                </a:solidFill>
                <a:latin typeface="Arial"/>
                <a:cs typeface="Arial"/>
              </a:rPr>
              <a:t> von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sensiblen</a:t>
            </a:r>
            <a:r>
              <a:rPr dirty="0" sz="2200" spc="-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2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häufig</a:t>
            </a:r>
            <a:r>
              <a:rPr dirty="0" sz="22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durch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Cyberangriffe,</a:t>
            </a:r>
            <a:r>
              <a:rPr dirty="0" sz="22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menschliches</a:t>
            </a:r>
            <a:r>
              <a:rPr dirty="0" sz="22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Versagen</a:t>
            </a:r>
            <a:r>
              <a:rPr dirty="0" sz="22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22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böswillige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Aktivitäten</a:t>
            </a:r>
            <a:r>
              <a:rPr dirty="0" sz="22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verursacht</a:t>
            </a:r>
            <a:r>
              <a:rPr dirty="0" sz="22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22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Risiken</a:t>
            </a:r>
            <a:r>
              <a:rPr dirty="0" sz="22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für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Einzelpersonen</a:t>
            </a:r>
            <a:r>
              <a:rPr dirty="0" sz="22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2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Organisationen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darstellen,</a:t>
            </a:r>
            <a:r>
              <a:rPr dirty="0" sz="22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wird</a:t>
            </a:r>
            <a:r>
              <a:rPr dirty="0" sz="22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als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Datenpanne</a:t>
            </a:r>
            <a:r>
              <a:rPr dirty="0" sz="2200" spc="-9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bezeichnet</a:t>
            </a:r>
            <a:r>
              <a:rPr dirty="0" sz="700" spc="-10">
                <a:latin typeface="Arial"/>
                <a:cs typeface="Arial"/>
              </a:rPr>
              <a:t>..</a:t>
            </a:r>
            <a:r>
              <a:rPr dirty="0" baseline="24904" sz="2175" spc="-15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baseline="24904" sz="2175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207263" y="4872228"/>
            <a:ext cx="5308600" cy="0"/>
          </a:xfrm>
          <a:custGeom>
            <a:avLst/>
            <a:gdLst/>
            <a:ahLst/>
            <a:cxnLst/>
            <a:rect l="l" t="t" r="r" b="b"/>
            <a:pathLst>
              <a:path w="5308600" h="0">
                <a:moveTo>
                  <a:pt x="0" y="0"/>
                </a:moveTo>
                <a:lnTo>
                  <a:pt x="5308092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14884" y="4880559"/>
            <a:ext cx="49682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dirty="0" baseline="27777" sz="900" spc="10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European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Commission.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What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breach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what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do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do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case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 data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breach?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169402" y="4973828"/>
            <a:ext cx="9124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Entworfen</a:t>
            </a:r>
            <a:r>
              <a:rPr dirty="0" sz="7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383540"/>
            <a:ext cx="183261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15">
                <a:solidFill>
                  <a:srgbClr val="379C73"/>
                </a:solidFill>
                <a:latin typeface="Arial Black"/>
                <a:cs typeface="Arial Black"/>
              </a:rPr>
              <a:t>Datenpanne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19732" y="1294638"/>
            <a:ext cx="578612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FFC000"/>
                </a:solidFill>
                <a:latin typeface="Arial"/>
                <a:cs typeface="Arial"/>
              </a:rPr>
              <a:t>Wichtigkeit</a:t>
            </a:r>
            <a:r>
              <a:rPr dirty="0" sz="27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FC000"/>
                </a:solidFill>
                <a:latin typeface="Arial"/>
                <a:cs typeface="Arial"/>
              </a:rPr>
              <a:t>von</a:t>
            </a:r>
            <a:r>
              <a:rPr dirty="0" sz="27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FC000"/>
                </a:solidFill>
                <a:latin typeface="Arial"/>
                <a:cs typeface="Arial"/>
              </a:rPr>
              <a:t>schnellem</a:t>
            </a:r>
            <a:r>
              <a:rPr dirty="0" sz="27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FFC000"/>
                </a:solidFill>
                <a:latin typeface="Arial"/>
                <a:cs typeface="Arial"/>
              </a:rPr>
              <a:t>Handeln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528063" y="2437892"/>
            <a:ext cx="6560820" cy="1260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8255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Rasches</a:t>
            </a:r>
            <a:r>
              <a:rPr dirty="0" sz="2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Handeln</a:t>
            </a:r>
            <a:r>
              <a:rPr dirty="0" sz="27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2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entscheidend,</a:t>
            </a:r>
            <a:r>
              <a:rPr dirty="0" sz="2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585858"/>
                </a:solidFill>
                <a:latin typeface="Arial"/>
                <a:cs typeface="Arial"/>
              </a:rPr>
              <a:t>um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potenzielle</a:t>
            </a:r>
            <a:r>
              <a:rPr dirty="0" sz="2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Schäden</a:t>
            </a:r>
            <a:r>
              <a:rPr dirty="0" sz="2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2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minimieren</a:t>
            </a:r>
            <a:r>
              <a:rPr dirty="0" sz="2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gesetzlichen</a:t>
            </a:r>
            <a:r>
              <a:rPr dirty="0" sz="2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Verpflichtungen</a:t>
            </a:r>
            <a:r>
              <a:rPr dirty="0" sz="2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2700" spc="-10">
                <a:solidFill>
                  <a:srgbClr val="585858"/>
                </a:solidFill>
                <a:latin typeface="Arial"/>
                <a:cs typeface="Arial"/>
              </a:rPr>
              <a:t> erfüllen!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Datenpanne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3268" y="1181861"/>
            <a:ext cx="8024495" cy="3789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6065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Was</a:t>
            </a:r>
            <a:r>
              <a:rPr dirty="0" sz="24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ist</a:t>
            </a:r>
            <a:r>
              <a:rPr dirty="0" sz="24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im</a:t>
            </a:r>
            <a:r>
              <a:rPr dirty="0" sz="24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Falle</a:t>
            </a:r>
            <a:r>
              <a:rPr dirty="0" sz="24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einer</a:t>
            </a:r>
            <a:r>
              <a:rPr dirty="0" sz="24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Datenpanne</a:t>
            </a:r>
            <a:r>
              <a:rPr dirty="0" sz="24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zu</a:t>
            </a:r>
            <a:r>
              <a:rPr dirty="0" sz="24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FC000"/>
                </a:solidFill>
                <a:latin typeface="Arial"/>
                <a:cs typeface="Arial"/>
              </a:rPr>
              <a:t>tun?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2400">
              <a:latin typeface="Arial"/>
              <a:cs typeface="Arial"/>
            </a:endParaRPr>
          </a:p>
          <a:p>
            <a:pPr marL="469265" indent="-3422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dirty="0" sz="1800" b="1">
                <a:solidFill>
                  <a:srgbClr val="374151"/>
                </a:solidFill>
                <a:latin typeface="Arial"/>
                <a:cs typeface="Arial"/>
              </a:rPr>
              <a:t>Isolieren</a:t>
            </a:r>
            <a:r>
              <a:rPr dirty="0" sz="1800" spc="-35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4151"/>
                </a:solidFill>
                <a:latin typeface="Arial"/>
                <a:cs typeface="Arial"/>
              </a:rPr>
              <a:t>und</a:t>
            </a:r>
            <a:r>
              <a:rPr dirty="0" sz="1800" spc="-20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4151"/>
                </a:solidFill>
                <a:latin typeface="Arial"/>
                <a:cs typeface="Arial"/>
              </a:rPr>
              <a:t>eindämmen: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Identifizieren</a:t>
            </a:r>
            <a:r>
              <a:rPr dirty="0" sz="1800" spc="-3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Sie</a:t>
            </a:r>
            <a:r>
              <a:rPr dirty="0" sz="1800" spc="-5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die</a:t>
            </a:r>
            <a:r>
              <a:rPr dirty="0" sz="1800" spc="-4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Quelle</a:t>
            </a:r>
            <a:r>
              <a:rPr dirty="0" sz="1800" spc="-4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der</a:t>
            </a:r>
            <a:r>
              <a:rPr dirty="0" sz="1800" spc="-4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Sicherheitsverletzung</a:t>
            </a:r>
            <a:r>
              <a:rPr dirty="0" sz="1800" spc="-2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und</a:t>
            </a:r>
            <a:r>
              <a:rPr dirty="0" sz="1800" spc="-4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isolieren</a:t>
            </a:r>
            <a:r>
              <a:rPr dirty="0" sz="1800" spc="-3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Sie</a:t>
            </a:r>
            <a:r>
              <a:rPr dirty="0" sz="1800" spc="-5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74151"/>
                </a:solidFill>
                <a:latin typeface="Arial"/>
                <a:cs typeface="Arial"/>
              </a:rPr>
              <a:t>die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betroffenen</a:t>
            </a:r>
            <a:r>
              <a:rPr dirty="0" sz="1800" spc="-2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74151"/>
                </a:solidFill>
                <a:latin typeface="Arial"/>
                <a:cs typeface="Arial"/>
              </a:rPr>
              <a:t>Systeme.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469265" indent="-342265">
              <a:lnSpc>
                <a:spcPct val="100000"/>
              </a:lnSpc>
              <a:buAutoNum type="arabicPeriod" startAt="2"/>
              <a:tabLst>
                <a:tab pos="469265" algn="l"/>
              </a:tabLst>
            </a:pPr>
            <a:r>
              <a:rPr dirty="0" sz="1800" b="1">
                <a:solidFill>
                  <a:srgbClr val="374151"/>
                </a:solidFill>
                <a:latin typeface="Arial"/>
                <a:cs typeface="Arial"/>
              </a:rPr>
              <a:t>Bewertung</a:t>
            </a:r>
            <a:r>
              <a:rPr dirty="0" sz="1800" spc="-50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4151"/>
                </a:solidFill>
                <a:latin typeface="Arial"/>
                <a:cs typeface="Arial"/>
              </a:rPr>
              <a:t>der</a:t>
            </a:r>
            <a:r>
              <a:rPr dirty="0" sz="1800" spc="-20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4151"/>
                </a:solidFill>
                <a:latin typeface="Arial"/>
                <a:cs typeface="Arial"/>
              </a:rPr>
              <a:t>Auswirkungen: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Bewerten</a:t>
            </a:r>
            <a:r>
              <a:rPr dirty="0" sz="1800" spc="-1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Sie</a:t>
            </a:r>
            <a:r>
              <a:rPr dirty="0" sz="1800" spc="-4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den</a:t>
            </a:r>
            <a:r>
              <a:rPr dirty="0" sz="1800" spc="-3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Umfang</a:t>
            </a:r>
            <a:r>
              <a:rPr dirty="0" sz="1800" spc="-3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und</a:t>
            </a:r>
            <a:r>
              <a:rPr dirty="0" sz="1800" spc="-3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Schwere der</a:t>
            </a:r>
            <a:r>
              <a:rPr dirty="0" sz="1800" spc="-3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74151"/>
                </a:solidFill>
                <a:latin typeface="Arial"/>
                <a:cs typeface="Arial"/>
              </a:rPr>
              <a:t>Verletzung.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469265" indent="-3422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dirty="0" sz="1800" b="1">
                <a:solidFill>
                  <a:srgbClr val="374151"/>
                </a:solidFill>
                <a:latin typeface="Arial"/>
                <a:cs typeface="Arial"/>
              </a:rPr>
              <a:t>Benachrichtigen</a:t>
            </a:r>
            <a:r>
              <a:rPr dirty="0" sz="1800" spc="-40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4151"/>
                </a:solidFill>
                <a:latin typeface="Arial"/>
                <a:cs typeface="Arial"/>
              </a:rPr>
              <a:t>Sie</a:t>
            </a:r>
            <a:r>
              <a:rPr dirty="0" sz="1800" spc="-45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4151"/>
                </a:solidFill>
                <a:latin typeface="Arial"/>
                <a:cs typeface="Arial"/>
              </a:rPr>
              <a:t>die</a:t>
            </a:r>
            <a:r>
              <a:rPr dirty="0" sz="1800" spc="-35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4151"/>
                </a:solidFill>
                <a:latin typeface="Arial"/>
                <a:cs typeface="Arial"/>
              </a:rPr>
              <a:t>betroffenen</a:t>
            </a:r>
            <a:r>
              <a:rPr dirty="0" sz="1800" spc="-30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4151"/>
                </a:solidFill>
                <a:latin typeface="Arial"/>
                <a:cs typeface="Arial"/>
              </a:rPr>
              <a:t>Parteien:</a:t>
            </a:r>
            <a:endParaRPr sz="1800">
              <a:latin typeface="Arial"/>
              <a:cs typeface="Arial"/>
            </a:endParaRPr>
          </a:p>
          <a:p>
            <a:pPr marL="12700" marR="81280" indent="457200">
              <a:lnSpc>
                <a:spcPct val="100000"/>
              </a:lnSpc>
            </a:pP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Meldung</a:t>
            </a:r>
            <a:r>
              <a:rPr dirty="0" sz="1800" spc="-2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des</a:t>
            </a:r>
            <a:r>
              <a:rPr dirty="0" sz="1800" spc="-2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Verstoßes</a:t>
            </a:r>
            <a:r>
              <a:rPr dirty="0" sz="1800" spc="-2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an</a:t>
            </a:r>
            <a:r>
              <a:rPr dirty="0" sz="1800" spc="-3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die</a:t>
            </a:r>
            <a:r>
              <a:rPr dirty="0" sz="1800" spc="-1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Vorgesetzten</a:t>
            </a:r>
            <a:r>
              <a:rPr dirty="0" sz="1800" spc="-1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und</a:t>
            </a:r>
            <a:r>
              <a:rPr dirty="0" sz="1800" spc="-1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74151"/>
                </a:solidFill>
                <a:latin typeface="Arial"/>
                <a:cs typeface="Arial"/>
              </a:rPr>
              <a:t>den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Datenschutzbeauftragten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(DSB),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IT-Support</a:t>
            </a:r>
            <a:r>
              <a:rPr dirty="0" sz="1800" spc="-4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und</a:t>
            </a:r>
            <a:r>
              <a:rPr dirty="0" sz="1800" spc="-4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ggf.</a:t>
            </a:r>
            <a:r>
              <a:rPr dirty="0" sz="1800" spc="-3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andere</a:t>
            </a:r>
            <a:r>
              <a:rPr dirty="0" sz="1800" spc="-3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74151"/>
                </a:solidFill>
                <a:latin typeface="Arial"/>
                <a:cs typeface="Arial"/>
              </a:rPr>
              <a:t>zuständige Behörden.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8488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Datenschutzbeauftragte:r</a:t>
            </a:r>
            <a:r>
              <a:rPr dirty="0" spc="20">
                <a:solidFill>
                  <a:srgbClr val="379C73"/>
                </a:solidFill>
              </a:rPr>
              <a:t> </a:t>
            </a:r>
            <a:r>
              <a:rPr dirty="0" spc="-40">
                <a:solidFill>
                  <a:srgbClr val="379C73"/>
                </a:solidFill>
              </a:rPr>
              <a:t>(DSB)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859784" y="1893265"/>
            <a:ext cx="4903470" cy="249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  <a:tabLst>
                <a:tab pos="1027430" algn="l"/>
                <a:tab pos="263842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Der:die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behördliche</a:t>
            </a:r>
            <a:r>
              <a:rPr dirty="0" sz="1800" spc="40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Datenschutzbeauftragte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(DSB)</a:t>
            </a:r>
            <a:r>
              <a:rPr dirty="0" sz="1800" spc="3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ist</a:t>
            </a:r>
            <a:r>
              <a:rPr dirty="0" sz="1800" spc="3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dafür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zuständig,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Einhaltung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Datenschutzgesetze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einer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Organisation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sicherzustellen,  in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Fragen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Datenschutzes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beraten,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Folgenabschätzungen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durchzuführen,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Ansprechpartner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Aufsichtsbehörden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fungieren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durch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Schulungen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Sensibilisierungsmaßnahmen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Kultur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Datenschutzes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fördern.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790" y="1410037"/>
            <a:ext cx="3263258" cy="3270291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207263" y="4872228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02184" y="4621174"/>
            <a:ext cx="4288155" cy="422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44905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Entworfen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7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dirty="0" baseline="27777" sz="900" spc="9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EUROPEAN DATA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PROTECTION SUPERVISOR.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Protection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Officer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(DPO)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8488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Datenschutzbeauftragte:r</a:t>
            </a:r>
            <a:r>
              <a:rPr dirty="0" spc="20">
                <a:solidFill>
                  <a:srgbClr val="379C73"/>
                </a:solidFill>
              </a:rPr>
              <a:t> </a:t>
            </a:r>
            <a:r>
              <a:rPr dirty="0" spc="-40">
                <a:solidFill>
                  <a:srgbClr val="379C73"/>
                </a:solidFill>
              </a:rPr>
              <a:t>(DSB)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330957" y="1519173"/>
            <a:ext cx="43053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Wie</a:t>
            </a:r>
            <a:r>
              <a:rPr dirty="0" sz="24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können</a:t>
            </a:r>
            <a:r>
              <a:rPr dirty="0" sz="24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24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Ihnen</a:t>
            </a:r>
            <a:r>
              <a:rPr dirty="0" sz="24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helfen?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37184" y="2237612"/>
            <a:ext cx="612584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46785" algn="l"/>
                <a:tab pos="3761740" algn="l"/>
                <a:tab pos="5861050" algn="l"/>
              </a:tabLst>
            </a:pPr>
            <a:r>
              <a:rPr dirty="0" sz="2200" spc="-20" b="1">
                <a:solidFill>
                  <a:srgbClr val="585858"/>
                </a:solidFill>
                <a:latin typeface="Arial"/>
                <a:cs typeface="Arial"/>
              </a:rPr>
              <a:t>Jede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10" b="1">
                <a:solidFill>
                  <a:srgbClr val="585858"/>
                </a:solidFill>
                <a:latin typeface="Arial"/>
                <a:cs typeface="Arial"/>
              </a:rPr>
              <a:t>Organisation/jedes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10" b="1">
                <a:solidFill>
                  <a:srgbClr val="585858"/>
                </a:solidFill>
                <a:latin typeface="Arial"/>
                <a:cs typeface="Arial"/>
              </a:rPr>
              <a:t>Unternehmen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25" b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831330" y="2237612"/>
            <a:ext cx="46164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5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561580" y="2237612"/>
            <a:ext cx="1273810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  <a:tabLst>
                <a:tab pos="761365" algn="l"/>
              </a:tabLst>
            </a:pPr>
            <a:r>
              <a:rPr dirty="0" sz="2200" spc="-25" b="1">
                <a:solidFill>
                  <a:srgbClr val="585858"/>
                </a:solidFill>
                <a:latin typeface="Arial"/>
                <a:cs typeface="Arial"/>
              </a:rPr>
              <a:t>EU,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25" b="1">
                <a:solidFill>
                  <a:srgbClr val="585858"/>
                </a:solidFill>
                <a:latin typeface="Arial"/>
                <a:cs typeface="Arial"/>
              </a:rPr>
              <a:t>das</a:t>
            </a:r>
            <a:endParaRPr sz="22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</a:pPr>
            <a:r>
              <a:rPr dirty="0" sz="2200" spc="-25" b="1">
                <a:solidFill>
                  <a:srgbClr val="585858"/>
                </a:solidFill>
                <a:latin typeface="Arial"/>
                <a:cs typeface="Arial"/>
              </a:rPr>
              <a:t>DSB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37184" y="2572588"/>
            <a:ext cx="7529195" cy="696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42895" algn="l"/>
                <a:tab pos="3897629" algn="l"/>
                <a:tab pos="5683885" algn="l"/>
                <a:tab pos="6691630" algn="l"/>
              </a:tabLst>
            </a:pPr>
            <a:r>
              <a:rPr dirty="0" sz="2200" spc="-10" b="1">
                <a:solidFill>
                  <a:srgbClr val="585858"/>
                </a:solidFill>
                <a:latin typeface="Arial"/>
                <a:cs typeface="Arial"/>
              </a:rPr>
              <a:t>personenbezogene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10" b="1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10" b="1">
                <a:solidFill>
                  <a:srgbClr val="585858"/>
                </a:solidFill>
                <a:latin typeface="Arial"/>
                <a:cs typeface="Arial"/>
              </a:rPr>
              <a:t>verarbeitet,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20" b="1">
                <a:solidFill>
                  <a:srgbClr val="585858"/>
                </a:solidFill>
                <a:latin typeface="Arial"/>
                <a:cs typeface="Arial"/>
              </a:rPr>
              <a:t>muss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10" b="1">
                <a:solidFill>
                  <a:srgbClr val="585858"/>
                </a:solidFill>
                <a:latin typeface="Arial"/>
                <a:cs typeface="Arial"/>
              </a:rPr>
              <a:t>eine:n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spc="-10" b="1">
                <a:solidFill>
                  <a:srgbClr val="585858"/>
                </a:solidFill>
                <a:latin typeface="Arial"/>
                <a:cs typeface="Arial"/>
              </a:rPr>
              <a:t>zuweisen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37184" y="3519678"/>
            <a:ext cx="839914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Bitten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Arbeitgeber:innen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immer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darum,</a:t>
            </a:r>
            <a:endParaRPr sz="1800">
              <a:latin typeface="Arial"/>
              <a:cs typeface="Arial"/>
            </a:endParaRPr>
          </a:p>
          <a:p>
            <a:pPr algn="ctr" marL="7302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Ihnen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mitzuteilen,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die:der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DSB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ist!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Falls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Datenpanne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begehen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feststellen,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wenden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Ihre:n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DSB,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Ihnen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mitteilen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wird,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dieser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Angelegenheit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vorgehen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sollen.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8488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Datenschutzbeauftragte:r</a:t>
            </a:r>
            <a:r>
              <a:rPr dirty="0" spc="20">
                <a:solidFill>
                  <a:srgbClr val="379C73"/>
                </a:solidFill>
              </a:rPr>
              <a:t> </a:t>
            </a:r>
            <a:r>
              <a:rPr dirty="0" spc="-40">
                <a:solidFill>
                  <a:srgbClr val="379C73"/>
                </a:solidFill>
              </a:rPr>
              <a:t>(DSB)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279652" y="3772611"/>
            <a:ext cx="630872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Schauen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dieses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wissen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möchten,</a:t>
            </a:r>
            <a:endParaRPr sz="1800">
              <a:latin typeface="Arial"/>
              <a:cs typeface="Arial"/>
            </a:endParaRPr>
          </a:p>
          <a:p>
            <a:pPr algn="ctr" marL="698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genau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DOP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macht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welche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Aufgaben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hat!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0824" y="1309116"/>
            <a:ext cx="3309289" cy="217322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Datenpanne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898906"/>
            <a:ext cx="7964170" cy="3361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C000"/>
                </a:solidFill>
                <a:latin typeface="Arial"/>
                <a:cs typeface="Arial"/>
              </a:rPr>
              <a:t>Alltagsszenario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95"/>
              </a:spcBef>
            </a:pPr>
            <a:endParaRPr sz="2000">
              <a:latin typeface="Arial"/>
              <a:cs typeface="Arial"/>
            </a:endParaRPr>
          </a:p>
          <a:p>
            <a:pPr algn="just" marL="58419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Sophia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arbeitet</a:t>
            </a:r>
            <a:r>
              <a:rPr dirty="0" sz="14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4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Pflegerin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einer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Altenpflegeeinrichtung.</a:t>
            </a:r>
            <a:r>
              <a:rPr dirty="0" sz="14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Eines</a:t>
            </a:r>
            <a:r>
              <a:rPr dirty="0" sz="14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Tages</a:t>
            </a:r>
            <a:r>
              <a:rPr dirty="0" sz="14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sendet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versehentlich</a:t>
            </a:r>
            <a:endParaRPr sz="1400">
              <a:latin typeface="Arial"/>
              <a:cs typeface="Arial"/>
            </a:endParaRPr>
          </a:p>
          <a:p>
            <a:pPr algn="just" marL="58419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400" spc="27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Mail</a:t>
            </a:r>
            <a:r>
              <a:rPr dirty="0" sz="1400" spc="28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400" spc="28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sensiblen</a:t>
            </a:r>
            <a:r>
              <a:rPr dirty="0" sz="1400" spc="27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Bewohnerdaten</a:t>
            </a:r>
            <a:r>
              <a:rPr dirty="0" sz="1400" spc="28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400" spc="27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400" spc="27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falschen</a:t>
            </a:r>
            <a:r>
              <a:rPr dirty="0" sz="1400" spc="28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Empfänger.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algn="just" marL="58419" marR="5080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Beim</a:t>
            </a:r>
            <a:r>
              <a:rPr dirty="0" sz="14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Versand</a:t>
            </a:r>
            <a:r>
              <a:rPr dirty="0" sz="14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eines</a:t>
            </a:r>
            <a:r>
              <a:rPr dirty="0" sz="14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monatlichen</a:t>
            </a:r>
            <a:r>
              <a:rPr dirty="0" sz="14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Behandlungsplans</a:t>
            </a:r>
            <a:r>
              <a:rPr dirty="0" sz="14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4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Familie</a:t>
            </a:r>
            <a:r>
              <a:rPr dirty="0" sz="14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eines</a:t>
            </a:r>
            <a:r>
              <a:rPr dirty="0" sz="14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Bewohners</a:t>
            </a:r>
            <a:r>
              <a:rPr dirty="0" sz="14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gibt</a:t>
            </a:r>
            <a:r>
              <a:rPr dirty="0" sz="14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Sophia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versehentlich</a:t>
            </a:r>
            <a:r>
              <a:rPr dirty="0" sz="1400" spc="1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4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falsche</a:t>
            </a:r>
            <a:r>
              <a:rPr dirty="0" sz="1400" spc="1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E-Mail-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Adresse</a:t>
            </a:r>
            <a:r>
              <a:rPr dirty="0" sz="1400" spc="1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an.</a:t>
            </a:r>
            <a:r>
              <a:rPr dirty="0" sz="1400" spc="1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Mail</a:t>
            </a:r>
            <a:r>
              <a:rPr dirty="0" sz="1400" spc="1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enthält</a:t>
            </a:r>
            <a:r>
              <a:rPr dirty="0" sz="1400" spc="1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persönliche</a:t>
            </a:r>
            <a:r>
              <a:rPr dirty="0" sz="1400" spc="155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Daten</a:t>
            </a:r>
            <a:r>
              <a:rPr dirty="0" sz="1400" spc="15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wie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Krankenakten,</a:t>
            </a:r>
            <a:r>
              <a:rPr dirty="0" sz="1400" spc="425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Ernährungsgewohnheiten</a:t>
            </a:r>
            <a:r>
              <a:rPr dirty="0" sz="1400" spc="40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und</a:t>
            </a:r>
            <a:r>
              <a:rPr dirty="0" sz="1400" spc="415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Pflegepläne</a:t>
            </a:r>
            <a:r>
              <a:rPr dirty="0" sz="1400" spc="425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eines</a:t>
            </a:r>
            <a:r>
              <a:rPr dirty="0" sz="1400" spc="4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älteren</a:t>
            </a:r>
            <a:r>
              <a:rPr dirty="0" sz="1400" spc="4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Bewohners.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algn="just" marL="58419" marR="5080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4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Sophia</a:t>
            </a:r>
            <a:r>
              <a:rPr dirty="0" sz="14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ihren</a:t>
            </a:r>
            <a:r>
              <a:rPr dirty="0" sz="14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Fehler</a:t>
            </a:r>
            <a:r>
              <a:rPr dirty="0" sz="14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bemerkt,</a:t>
            </a:r>
            <a:r>
              <a:rPr dirty="0" sz="14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wendet</a:t>
            </a:r>
            <a:r>
              <a:rPr dirty="0" sz="14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4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4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sofort</a:t>
            </a:r>
            <a:r>
              <a:rPr dirty="0" sz="14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4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79C73"/>
                </a:solidFill>
                <a:latin typeface="Arial"/>
                <a:cs typeface="Arial"/>
              </a:rPr>
              <a:t>Datenschutzbeauftragte</a:t>
            </a:r>
            <a:r>
              <a:rPr dirty="0" sz="1400" spc="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(DSB)</a:t>
            </a:r>
            <a:r>
              <a:rPr dirty="0" sz="1400" spc="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Einrichtung,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Datenschutzverletzung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4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melden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Einzelheiten</a:t>
            </a:r>
            <a:r>
              <a:rPr dirty="0" sz="14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Inhalt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Mail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unbeabsichtigten Empfänger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mitzuteilen.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behördliche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Datenschutzbeauftragte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bewertet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potenziellen</a:t>
            </a:r>
            <a:r>
              <a:rPr dirty="0" sz="14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Auswirkungen</a:t>
            </a:r>
            <a:r>
              <a:rPr dirty="0" sz="14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Datenschutzverletzung</a:t>
            </a:r>
            <a:r>
              <a:rPr dirty="0" sz="14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unter</a:t>
            </a:r>
            <a:r>
              <a:rPr dirty="0" sz="14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Berücksichtigung</a:t>
            </a:r>
            <a:r>
              <a:rPr dirty="0" sz="14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sensiblen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Bewohner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potenziellen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Risikos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deren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Privatsphäre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Sicherheit.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536694" y="2877693"/>
            <a:ext cx="730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latin typeface="Carlito"/>
                <a:cs typeface="Carlito"/>
              </a:rPr>
              <a:t>?</a:t>
            </a:r>
            <a:endParaRPr sz="800">
              <a:latin typeface="Carlito"/>
              <a:cs typeface="Carli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01802" y="300304"/>
            <a:ext cx="463105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50">
                <a:solidFill>
                  <a:srgbClr val="FFFFFF"/>
                </a:solidFill>
                <a:latin typeface="Arial Black"/>
                <a:cs typeface="Arial Black"/>
              </a:rPr>
              <a:t>Verständnis</a:t>
            </a:r>
            <a:r>
              <a:rPr dirty="0" sz="25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325">
                <a:solidFill>
                  <a:srgbClr val="FFFFFF"/>
                </a:solidFill>
                <a:latin typeface="Arial Black"/>
                <a:cs typeface="Arial Black"/>
              </a:rPr>
              <a:t>des</a:t>
            </a:r>
            <a:r>
              <a:rPr dirty="0" sz="25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65">
                <a:solidFill>
                  <a:srgbClr val="FFFFFF"/>
                </a:solidFill>
                <a:latin typeface="Arial Black"/>
                <a:cs typeface="Arial Black"/>
              </a:rPr>
              <a:t>Datenschutzes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1621" y="2065477"/>
            <a:ext cx="2603500" cy="90931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5800" spc="-1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585858"/>
                </a:solidFill>
                <a:latin typeface="Arial"/>
                <a:cs typeface="Arial"/>
              </a:rPr>
              <a:t>ist</a:t>
            </a:r>
            <a:endParaRPr sz="5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31621" y="2949955"/>
            <a:ext cx="4854575" cy="9093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Datenschutz?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Datenpanne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62534" y="4266387"/>
            <a:ext cx="5072380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Datenschutzverletzung</a:t>
            </a:r>
            <a:r>
              <a:rPr dirty="0" sz="14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4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informieren</a:t>
            </a:r>
            <a:r>
              <a:rPr dirty="0" sz="14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ihnen</a:t>
            </a:r>
            <a:r>
              <a:rPr dirty="0" sz="14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Informationen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Vorfall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Maßnahmen,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zum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Schutz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ihrer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ergreifen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können,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zur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Verfügung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stellen.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436088" y="2423143"/>
            <a:ext cx="3586479" cy="2482850"/>
            <a:chOff x="5436088" y="2423143"/>
            <a:chExt cx="3586479" cy="248285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6088" y="2423143"/>
              <a:ext cx="3586010" cy="248262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3268" y="2543556"/>
              <a:ext cx="3316224" cy="221132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528818" y="2499106"/>
              <a:ext cx="3405504" cy="2300605"/>
            </a:xfrm>
            <a:custGeom>
              <a:avLst/>
              <a:gdLst/>
              <a:ahLst/>
              <a:cxnLst/>
              <a:rect l="l" t="t" r="r" b="b"/>
              <a:pathLst>
                <a:path w="3405504" h="2300604">
                  <a:moveTo>
                    <a:pt x="0" y="2300224"/>
                  </a:moveTo>
                  <a:lnTo>
                    <a:pt x="3405124" y="2300224"/>
                  </a:lnTo>
                  <a:lnTo>
                    <a:pt x="3405124" y="0"/>
                  </a:lnTo>
                  <a:lnTo>
                    <a:pt x="0" y="0"/>
                  </a:lnTo>
                  <a:lnTo>
                    <a:pt x="0" y="2300224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262534" y="898906"/>
            <a:ext cx="8575040" cy="3394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718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C000"/>
                </a:solidFill>
                <a:latin typeface="Arial"/>
                <a:cs typeface="Arial"/>
              </a:rPr>
              <a:t>Alltagsszenario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90"/>
              </a:spcBef>
            </a:pP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DSB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setzt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mit dem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unbeabsichtigten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Empfänger,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Familienmitglied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eines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Bewohner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ist,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Verbindung</a:t>
            </a:r>
            <a:r>
              <a:rPr dirty="0" sz="14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erklärt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ihm</a:t>
            </a:r>
            <a:r>
              <a:rPr dirty="0" sz="14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Situation.</a:t>
            </a:r>
            <a:r>
              <a:rPr dirty="0" sz="14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400" spc="48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Empfänger</a:t>
            </a:r>
            <a:r>
              <a:rPr dirty="0" sz="1400" spc="4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wird</a:t>
            </a:r>
            <a:r>
              <a:rPr dirty="0" sz="1400" spc="48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aufgefordert,</a:t>
            </a:r>
            <a:r>
              <a:rPr dirty="0" sz="1400" spc="4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1400" spc="4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E-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Mail</a:t>
            </a:r>
            <a:r>
              <a:rPr dirty="0" sz="1400" spc="4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sz="1400" spc="4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339966"/>
                </a:solidFill>
                <a:latin typeface="Arial"/>
                <a:cs typeface="Arial"/>
              </a:rPr>
              <a:t>alle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zugehörigen</a:t>
            </a:r>
            <a:r>
              <a:rPr dirty="0" sz="14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Anhänge</a:t>
            </a:r>
            <a:r>
              <a:rPr dirty="0" sz="14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zu</a:t>
            </a:r>
            <a:r>
              <a:rPr dirty="0" sz="14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löschen,</a:t>
            </a:r>
            <a:r>
              <a:rPr dirty="0" sz="14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um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eine</a:t>
            </a:r>
            <a:r>
              <a:rPr dirty="0" sz="14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weitere</a:t>
            </a:r>
            <a:r>
              <a:rPr dirty="0" sz="14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Verbreitung</a:t>
            </a:r>
            <a:r>
              <a:rPr dirty="0" sz="14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 Informationen</a:t>
            </a:r>
            <a:r>
              <a:rPr dirty="0" sz="14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zu</a:t>
            </a:r>
            <a:r>
              <a:rPr dirty="0" sz="14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verhindern.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3507104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Sophia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informiert</a:t>
            </a:r>
            <a:r>
              <a:rPr dirty="0" sz="1400" spc="3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ihren</a:t>
            </a:r>
            <a:r>
              <a:rPr dirty="0" sz="1400" spc="3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Vorgesetzten</a:t>
            </a:r>
            <a:r>
              <a:rPr dirty="0" sz="1400" spc="3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sz="1400" spc="3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1400" spc="3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Verwaltung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400" spc="2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Einrichtung</a:t>
            </a:r>
            <a:r>
              <a:rPr dirty="0" sz="1400" spc="2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4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Datenschutzverletzung</a:t>
            </a:r>
            <a:r>
              <a:rPr dirty="0" sz="14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betont,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4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wichtig</a:t>
            </a:r>
            <a:r>
              <a:rPr dirty="0" sz="14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4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ist,</a:t>
            </a:r>
            <a:r>
              <a:rPr dirty="0" sz="14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E-Mail-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Empfänger</a:t>
            </a:r>
            <a:r>
              <a:rPr dirty="0" sz="14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4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überprüfen</a:t>
            </a:r>
            <a:r>
              <a:rPr dirty="0" sz="14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ordnungsgemäße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Verfahren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zur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Datenverarbeitung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einzuhalten,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ähnliche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Vorfälle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Zukunft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vermeiden.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3507740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Einrichtung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prüft,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ob</a:t>
            </a:r>
            <a:r>
              <a:rPr dirty="0" sz="14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notwendig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ist,</a:t>
            </a:r>
            <a:r>
              <a:rPr dirty="0" sz="14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betroffenen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Bewohner</a:t>
            </a:r>
            <a:r>
              <a:rPr dirty="0" sz="1400" spc="40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409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400" spc="409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Angehörigen</a:t>
            </a:r>
            <a:r>
              <a:rPr dirty="0" sz="1400" spc="409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400" spc="409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die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843521" y="4804054"/>
            <a:ext cx="9124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Entworfen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286125"/>
            </a:xfrm>
            <a:custGeom>
              <a:avLst/>
              <a:gdLst/>
              <a:ahLst/>
              <a:cxnLst/>
              <a:rect l="l" t="t" r="r" b="b"/>
              <a:pathLst>
                <a:path w="9144000" h="3286125">
                  <a:moveTo>
                    <a:pt x="0" y="3285744"/>
                  </a:moveTo>
                  <a:lnTo>
                    <a:pt x="9144000" y="328574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28574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285744"/>
              <a:ext cx="9144000" cy="1858010"/>
            </a:xfrm>
            <a:custGeom>
              <a:avLst/>
              <a:gdLst/>
              <a:ahLst/>
              <a:cxnLst/>
              <a:rect l="l" t="t" r="r" b="b"/>
              <a:pathLst>
                <a:path w="9144000" h="1858010">
                  <a:moveTo>
                    <a:pt x="9144000" y="0"/>
                  </a:moveTo>
                  <a:lnTo>
                    <a:pt x="0" y="0"/>
                  </a:lnTo>
                  <a:lnTo>
                    <a:pt x="0" y="1857754"/>
                  </a:lnTo>
                  <a:lnTo>
                    <a:pt x="9144000" y="185775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42645" y="845946"/>
            <a:ext cx="8061325" cy="1818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Dieses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zum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Datenschutz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Altenpflege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vermittelt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ein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umfassendes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Verständnis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wichtigsten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Grundsätze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 Praktiken.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beginnt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mit der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Bedeutung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Datenschutzes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Kontext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Altenpflege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betont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Sensibilität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Daten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Altenpflege.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befasst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sich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wesentlichen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Begriffen,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Konzepten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Vorschriften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im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Zusammenhang</a:t>
            </a:r>
            <a:r>
              <a:rPr dirty="0" sz="12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12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dem</a:t>
            </a:r>
            <a:r>
              <a:rPr dirty="0" sz="12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Datenschutz,</a:t>
            </a:r>
            <a:r>
              <a:rPr dirty="0" sz="12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einschließlich</a:t>
            </a:r>
            <a:r>
              <a:rPr dirty="0" sz="12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Allgemeinen</a:t>
            </a:r>
            <a:r>
              <a:rPr dirty="0" sz="12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Datenschutzverordnung</a:t>
            </a:r>
            <a:r>
              <a:rPr dirty="0" sz="12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(DSGVO),</a:t>
            </a:r>
            <a:r>
              <a:rPr dirty="0" sz="12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sowie</a:t>
            </a:r>
            <a:r>
              <a:rPr dirty="0" sz="12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mit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Überlegungen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2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Menschenrechten</a:t>
            </a:r>
            <a:r>
              <a:rPr dirty="0" sz="12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zur</a:t>
            </a:r>
            <a:r>
              <a:rPr dirty="0" sz="12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ethischen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Nutzung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Technologien.</a:t>
            </a:r>
            <a:r>
              <a:rPr dirty="0" sz="12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Lernenden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erkunden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Bedeutung</a:t>
            </a:r>
            <a:r>
              <a:rPr dirty="0" sz="12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Einhaltung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12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Vorschriften,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lernen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Sicherheitsmaßnahmen</a:t>
            </a:r>
            <a:r>
              <a:rPr dirty="0" sz="12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kennen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vertiefen</a:t>
            </a:r>
            <a:r>
              <a:rPr dirty="0" sz="12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sich</a:t>
            </a:r>
            <a:r>
              <a:rPr dirty="0" sz="12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Fallstudien,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praktische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Einblicke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gewinnen.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40360">
              <a:lnSpc>
                <a:spcPct val="100000"/>
              </a:lnSpc>
              <a:spcBef>
                <a:spcPts val="95"/>
              </a:spcBef>
            </a:pPr>
            <a:r>
              <a:rPr dirty="0" spc="-285"/>
              <a:t>Zusammenfassung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/>
              <a:t>Übung</a:t>
            </a:r>
            <a:r>
              <a:rPr dirty="0" spc="-90"/>
              <a:t> </a:t>
            </a:r>
            <a:r>
              <a:rPr dirty="0" spc="-105"/>
              <a:t>zur</a:t>
            </a:r>
            <a:r>
              <a:rPr dirty="0" spc="-85"/>
              <a:t> </a:t>
            </a:r>
            <a:r>
              <a:rPr dirty="0" spc="-220"/>
              <a:t>Selbstreflexion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74623" y="2029155"/>
            <a:ext cx="530669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Zeit</a:t>
            </a:r>
            <a:r>
              <a:rPr dirty="0" sz="5800" spc="-10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für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Selbstreflexion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942340"/>
            </a:xfrm>
            <a:custGeom>
              <a:avLst/>
              <a:gdLst/>
              <a:ahLst/>
              <a:cxnLst/>
              <a:rect l="l" t="t" r="r" b="b"/>
              <a:pathLst>
                <a:path w="9144000" h="942340">
                  <a:moveTo>
                    <a:pt x="0" y="941832"/>
                  </a:moveTo>
                  <a:lnTo>
                    <a:pt x="9144000" y="94183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4183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941832"/>
              <a:ext cx="9144000" cy="4201795"/>
            </a:xfrm>
            <a:custGeom>
              <a:avLst/>
              <a:gdLst/>
              <a:ahLst/>
              <a:cxnLst/>
              <a:rect l="l" t="t" r="r" b="b"/>
              <a:pathLst>
                <a:path w="9144000" h="4201795">
                  <a:moveTo>
                    <a:pt x="9144000" y="0"/>
                  </a:moveTo>
                  <a:lnTo>
                    <a:pt x="0" y="0"/>
                  </a:lnTo>
                  <a:lnTo>
                    <a:pt x="0" y="4201666"/>
                  </a:lnTo>
                  <a:lnTo>
                    <a:pt x="9144000" y="420166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89699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/>
              <a:t>Übung</a:t>
            </a:r>
            <a:r>
              <a:rPr dirty="0" spc="-90"/>
              <a:t> </a:t>
            </a:r>
            <a:r>
              <a:rPr dirty="0" spc="-105"/>
              <a:t>zur</a:t>
            </a:r>
            <a:r>
              <a:rPr dirty="0" spc="-85"/>
              <a:t> </a:t>
            </a:r>
            <a:r>
              <a:rPr dirty="0" spc="-220"/>
              <a:t>Selbstreflexion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755775"/>
            <a:ext cx="7517765" cy="2583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Folgenden</a:t>
            </a:r>
            <a:r>
              <a:rPr dirty="0" sz="2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finden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2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Fragen,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Inhalt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dieser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Einheit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beziehen.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400">
              <a:latin typeface="Arial"/>
              <a:cs typeface="Arial"/>
            </a:endParaRPr>
          </a:p>
          <a:p>
            <a:pPr algn="ctr" marL="622300" marR="6604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Denken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über</a:t>
            </a:r>
            <a:r>
              <a:rPr dirty="0" sz="3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die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Fragen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nach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und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beantworten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sie,</a:t>
            </a:r>
            <a:r>
              <a:rPr dirty="0" sz="30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indem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z="30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Ihr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(digitales)</a:t>
            </a:r>
            <a:r>
              <a:rPr dirty="0" sz="3000" spc="-7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Tagebuch</a:t>
            </a:r>
            <a:r>
              <a:rPr dirty="0" sz="3000" spc="-9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schreiben!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233420">
              <a:lnSpc>
                <a:spcPct val="100000"/>
              </a:lnSpc>
              <a:spcBef>
                <a:spcPts val="95"/>
              </a:spcBef>
            </a:pPr>
            <a:r>
              <a:rPr dirty="0" spc="-215"/>
              <a:t>Übung</a:t>
            </a:r>
            <a:r>
              <a:rPr dirty="0" spc="-85"/>
              <a:t> </a:t>
            </a:r>
            <a:r>
              <a:rPr dirty="0" spc="-105"/>
              <a:t>zur</a:t>
            </a:r>
            <a:r>
              <a:rPr dirty="0" spc="-90"/>
              <a:t> </a:t>
            </a:r>
            <a:r>
              <a:rPr dirty="0" spc="-220"/>
              <a:t>Selbstreflexion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14145"/>
            <a:ext cx="5568315" cy="3611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5080" indent="-254635">
              <a:lnSpc>
                <a:spcPct val="140000"/>
              </a:lnSpc>
              <a:spcBef>
                <a:spcPts val="100"/>
              </a:spcBef>
              <a:buSzPct val="150000"/>
              <a:buChar char="•"/>
              <a:tabLst>
                <a:tab pos="2667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Welches</a:t>
            </a:r>
            <a:r>
              <a:rPr dirty="0" sz="1200" spc="29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Schlüsselkonzept</a:t>
            </a:r>
            <a:r>
              <a:rPr dirty="0" sz="1200" spc="29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zum</a:t>
            </a:r>
            <a:r>
              <a:rPr dirty="0" sz="1200" spc="29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Datenschutz</a:t>
            </a:r>
            <a:r>
              <a:rPr dirty="0" sz="1200" spc="29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oder</a:t>
            </a:r>
            <a:r>
              <a:rPr dirty="0" sz="1200" spc="29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zur</a:t>
            </a:r>
            <a:r>
              <a:rPr dirty="0" sz="1200" spc="29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Datenschutz-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Grundverordnung</a:t>
            </a:r>
            <a:r>
              <a:rPr dirty="0" sz="1200" spc="3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fanden</a:t>
            </a:r>
            <a:r>
              <a:rPr dirty="0" sz="1200" spc="4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200" spc="4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dirty="0" sz="1200" spc="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wichtigsten</a:t>
            </a:r>
            <a:r>
              <a:rPr dirty="0" sz="1200" spc="3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oder</a:t>
            </a:r>
            <a:r>
              <a:rPr dirty="0" sz="1200" spc="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interessantesten?</a:t>
            </a:r>
            <a:r>
              <a:rPr dirty="0" sz="12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Wie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könnten</a:t>
            </a:r>
            <a:r>
              <a:rPr dirty="0" sz="12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200" spc="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dieses</a:t>
            </a:r>
            <a:r>
              <a:rPr dirty="0" sz="1200" spc="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Konzept</a:t>
            </a:r>
            <a:r>
              <a:rPr dirty="0" sz="12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Ihrem</a:t>
            </a:r>
            <a:r>
              <a:rPr dirty="0" sz="12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täglichen</a:t>
            </a:r>
            <a:r>
              <a:rPr dirty="0" sz="12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Leben</a:t>
            </a:r>
            <a:r>
              <a:rPr dirty="0" sz="12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oder</a:t>
            </a:r>
            <a:r>
              <a:rPr dirty="0" sz="12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bei</a:t>
            </a:r>
            <a:r>
              <a:rPr dirty="0" sz="12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Ihrer</a:t>
            </a:r>
            <a:r>
              <a:rPr dirty="0" sz="12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Arbeit anwenden?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Clr>
                <a:srgbClr val="FFFFFF"/>
              </a:buClr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algn="just" marL="266700" marR="5715" indent="-254635">
              <a:lnSpc>
                <a:spcPct val="140000"/>
              </a:lnSpc>
              <a:spcBef>
                <a:spcPts val="5"/>
              </a:spcBef>
              <a:buSzPct val="150000"/>
              <a:buChar char="•"/>
              <a:tabLst>
                <a:tab pos="2667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Können</a:t>
            </a:r>
            <a:r>
              <a:rPr dirty="0" sz="1200" spc="3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200" spc="3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eine</a:t>
            </a:r>
            <a:r>
              <a:rPr dirty="0" sz="1200" spc="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Situation</a:t>
            </a:r>
            <a:r>
              <a:rPr dirty="0" sz="1200" spc="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Ihrem</a:t>
            </a:r>
            <a:r>
              <a:rPr dirty="0" sz="12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persönlichen</a:t>
            </a:r>
            <a:r>
              <a:rPr dirty="0" sz="1200" spc="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oder</a:t>
            </a:r>
            <a:r>
              <a:rPr dirty="0" sz="1200" spc="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beruflichen</a:t>
            </a:r>
            <a:r>
              <a:rPr dirty="0" sz="1200" spc="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Leben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nennen,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Erkennen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sensibler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Daten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entscheidend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sein</a:t>
            </a:r>
            <a:r>
              <a:rPr dirty="0" sz="12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könnte?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Wie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könnte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sich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Ihr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Bewusstsein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auf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Ihre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Entscheidungsfindung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dieser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Situation auswirken?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0"/>
              </a:spcBef>
              <a:buClr>
                <a:srgbClr val="FFFFFF"/>
              </a:buClr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algn="just" marL="266700" marR="5080" indent="-254635">
              <a:lnSpc>
                <a:spcPct val="140100"/>
              </a:lnSpc>
              <a:buSzPct val="150000"/>
              <a:buChar char="•"/>
              <a:tabLst>
                <a:tab pos="2667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Nachdem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sich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über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Rechte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Einzelnen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beim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Datenschutz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informiert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haben,</a:t>
            </a:r>
            <a:r>
              <a:rPr dirty="0" sz="1200" spc="1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welches</a:t>
            </a:r>
            <a:r>
              <a:rPr dirty="0" sz="1200" spc="13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Recht</a:t>
            </a:r>
            <a:r>
              <a:rPr dirty="0" sz="1200" spc="1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ist</a:t>
            </a:r>
            <a:r>
              <a:rPr dirty="0" sz="1200" spc="1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Ihrer</a:t>
            </a:r>
            <a:r>
              <a:rPr dirty="0" sz="1200" spc="1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Meinung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nach</a:t>
            </a:r>
            <a:r>
              <a:rPr dirty="0" sz="1200" spc="13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200" spc="1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200" spc="1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Einzelnen</a:t>
            </a:r>
            <a:r>
              <a:rPr dirty="0" sz="1200" spc="13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am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wertvollsten?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kann</a:t>
            </a:r>
            <a:r>
              <a:rPr dirty="0" sz="1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Achtung</a:t>
            </a:r>
            <a:r>
              <a:rPr dirty="0" sz="12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dieser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Rechte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sowohl</a:t>
            </a:r>
            <a:r>
              <a:rPr dirty="0" sz="12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dem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Einzelnen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als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auch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Organisationen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zugute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kommen?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048613" y="4928717"/>
            <a:ext cx="9124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Entworfen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857" y="2184681"/>
            <a:ext cx="3015944" cy="253789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574038" y="1873453"/>
            <a:ext cx="6765290" cy="3020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9175" marR="5080" indent="906780">
              <a:lnSpc>
                <a:spcPct val="100000"/>
              </a:lnSpc>
              <a:spcBef>
                <a:spcPts val="100"/>
              </a:spcBef>
            </a:pPr>
            <a:r>
              <a:rPr dirty="0" sz="6900" spc="-25">
                <a:solidFill>
                  <a:srgbClr val="FFC000"/>
                </a:solidFill>
                <a:latin typeface="Arial"/>
                <a:cs typeface="Arial"/>
              </a:rPr>
              <a:t>Gut </a:t>
            </a:r>
            <a:r>
              <a:rPr dirty="0" sz="6900" spc="-430">
                <a:solidFill>
                  <a:srgbClr val="FFC000"/>
                </a:solidFill>
                <a:latin typeface="Arial"/>
                <a:cs typeface="Arial"/>
              </a:rPr>
              <a:t>gemacht!</a:t>
            </a:r>
            <a:endParaRPr sz="6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7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Entworfen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9650" y="633806"/>
            <a:ext cx="697230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86510" marR="5080" indent="-1274445">
              <a:lnSpc>
                <a:spcPct val="100000"/>
              </a:lnSpc>
              <a:spcBef>
                <a:spcPts val="100"/>
              </a:spcBef>
            </a:pPr>
            <a:r>
              <a:rPr dirty="0" sz="3000" spc="-270">
                <a:solidFill>
                  <a:srgbClr val="339966"/>
                </a:solidFill>
                <a:latin typeface="Verdana"/>
                <a:cs typeface="Verdana"/>
              </a:rPr>
              <a:t>Herzlichen</a:t>
            </a:r>
            <a:r>
              <a:rPr dirty="0" sz="3000" spc="-220">
                <a:solidFill>
                  <a:srgbClr val="339966"/>
                </a:solidFill>
                <a:latin typeface="Verdana"/>
                <a:cs typeface="Verdana"/>
              </a:rPr>
              <a:t> </a:t>
            </a:r>
            <a:r>
              <a:rPr dirty="0" sz="3000" spc="-300">
                <a:solidFill>
                  <a:srgbClr val="339966"/>
                </a:solidFill>
                <a:latin typeface="Verdana"/>
                <a:cs typeface="Verdana"/>
              </a:rPr>
              <a:t>Glückwunsch</a:t>
            </a:r>
            <a:r>
              <a:rPr dirty="0" sz="3000" spc="-3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9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35">
                <a:solidFill>
                  <a:srgbClr val="585858"/>
                </a:solidFill>
                <a:latin typeface="Arial"/>
                <a:cs typeface="Arial"/>
              </a:rPr>
              <a:t>haben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25">
                <a:solidFill>
                  <a:srgbClr val="585858"/>
                </a:solidFill>
                <a:latin typeface="Arial"/>
                <a:cs typeface="Arial"/>
              </a:rPr>
              <a:t>Einheit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50">
                <a:solidFill>
                  <a:srgbClr val="585858"/>
                </a:solidFill>
                <a:latin typeface="Arial"/>
                <a:cs typeface="Arial"/>
              </a:rPr>
              <a:t>1 </a:t>
            </a:r>
            <a:r>
              <a:rPr dirty="0" sz="3000" spc="-25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3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35">
                <a:solidFill>
                  <a:srgbClr val="585858"/>
                </a:solidFill>
                <a:latin typeface="Arial"/>
                <a:cs typeface="Arial"/>
              </a:rPr>
              <a:t>Moduls</a:t>
            </a:r>
            <a:r>
              <a:rPr dirty="0" sz="3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3000" spc="-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60">
                <a:solidFill>
                  <a:srgbClr val="585858"/>
                </a:solidFill>
                <a:latin typeface="Arial"/>
                <a:cs typeface="Arial"/>
              </a:rPr>
              <a:t>abgeschlossen.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27469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0">
                <a:solidFill>
                  <a:srgbClr val="379C73"/>
                </a:solidFill>
              </a:rPr>
              <a:t>Literaturverzeichnis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7301" y="2546095"/>
            <a:ext cx="698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0"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57301" y="2927095"/>
            <a:ext cx="698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0"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812787" y="3383915"/>
            <a:ext cx="6814184" cy="9525"/>
          </a:xfrm>
          <a:custGeom>
            <a:avLst/>
            <a:gdLst/>
            <a:ahLst/>
            <a:cxnLst/>
            <a:rect l="l" t="t" r="r" b="b"/>
            <a:pathLst>
              <a:path w="6814184" h="9525">
                <a:moveTo>
                  <a:pt x="6813816" y="0"/>
                </a:moveTo>
                <a:lnTo>
                  <a:pt x="0" y="0"/>
                </a:lnTo>
                <a:lnTo>
                  <a:pt x="0" y="9143"/>
                </a:lnTo>
                <a:lnTo>
                  <a:pt x="6813816" y="9143"/>
                </a:lnTo>
                <a:lnTo>
                  <a:pt x="681381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431901" y="1402232"/>
            <a:ext cx="8520430" cy="200723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380365" indent="-342265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Char char="•"/>
              <a:tabLst>
                <a:tab pos="380365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Boehm,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Amber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(2023).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What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Security?.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Crowdstrike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https://www.crowdstrike.com</a:t>
            </a:r>
            <a:endParaRPr sz="1000">
              <a:latin typeface="Arial"/>
              <a:cs typeface="Arial"/>
            </a:endParaRPr>
          </a:p>
          <a:p>
            <a:pPr marL="380365" indent="-34226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380365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European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Commission.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What</a:t>
            </a:r>
            <a:r>
              <a:rPr dirty="0" sz="1000" spc="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000" spc="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personal</a:t>
            </a:r>
            <a:r>
              <a:rPr dirty="0" sz="10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Data?</a:t>
            </a:r>
            <a:r>
              <a:rPr dirty="0" sz="1000" spc="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https://commission.europa.eu/law/law-topic/data-protection/reform/what-personal-data_en</a:t>
            </a:r>
            <a:endParaRPr sz="1000">
              <a:latin typeface="Arial"/>
              <a:cs typeface="Arial"/>
            </a:endParaRPr>
          </a:p>
          <a:p>
            <a:pPr marL="380365" indent="-34226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380365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GDPR.EU.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What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GDPR?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https://gdpr.eu/what-is-gdpr/</a:t>
            </a:r>
            <a:endParaRPr sz="1000">
              <a:latin typeface="Arial"/>
              <a:cs typeface="Arial"/>
            </a:endParaRPr>
          </a:p>
          <a:p>
            <a:pPr marL="380365" indent="-34226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380365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GDPR-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INFO.eu.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Art.1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r>
              <a:rPr dirty="0" sz="10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Subject-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matter</a:t>
            </a:r>
            <a:r>
              <a:rPr dirty="0" sz="10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and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objectives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https://gdpr-info.eu/art-</a:t>
            </a:r>
            <a:r>
              <a:rPr dirty="0" u="sng" sz="1000" spc="-25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1-</a:t>
            </a:r>
            <a:endParaRPr sz="1000">
              <a:latin typeface="Arial"/>
              <a:cs typeface="Arial"/>
            </a:endParaRPr>
          </a:p>
          <a:p>
            <a:pPr marL="380365">
              <a:lnSpc>
                <a:spcPct val="100000"/>
              </a:lnSpc>
            </a:pP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gdpr/#:~:text=1%20GDPR%20Subject%2Dmatter%20and,free%20movement%20of%20personal%20data</a:t>
            </a:r>
            <a:r>
              <a:rPr dirty="0" u="none" sz="1000" spc="-10" i="1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380365" marR="657225">
              <a:lnSpc>
                <a:spcPct val="100000"/>
              </a:lnSpc>
              <a:spcBef>
                <a:spcPts val="600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Commissioner‘s Office.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guide to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the data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protection principles</a:t>
            </a:r>
            <a:r>
              <a:rPr dirty="0" sz="1000" spc="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https://ico.org.uk/for-organisations/uk-gdpr-guidance-</a:t>
            </a:r>
            <a:r>
              <a:rPr dirty="0" u="sng" sz="1000" spc="-2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and-</a:t>
            </a:r>
            <a:r>
              <a:rPr dirty="0" u="none" sz="1000" spc="-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resources/data-protection-principles/a-guide-to-the-data-protection-principles/</a:t>
            </a:r>
            <a:endParaRPr sz="1000">
              <a:latin typeface="Arial"/>
              <a:cs typeface="Arial"/>
            </a:endParaRPr>
          </a:p>
          <a:p>
            <a:pPr marL="380365" marR="43180">
              <a:lnSpc>
                <a:spcPct val="100000"/>
              </a:lnSpc>
              <a:spcBef>
                <a:spcPts val="600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European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Commission.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What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is a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breach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what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do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do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case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breach?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https://commission.europa.eu/law/law-topic/data-</a:t>
            </a:r>
            <a:r>
              <a:rPr dirty="0" u="none" sz="10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protection/reform/rules-business-and-organisations/obligations/what-data-breach-and-what-do-we-have-do-case-data-</a:t>
            </a:r>
            <a:r>
              <a:rPr dirty="0" u="none" sz="10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1000" spc="-10" i="1">
                <a:solidFill>
                  <a:srgbClr val="0000FF"/>
                </a:solidFill>
                <a:latin typeface="Arial"/>
                <a:cs typeface="Arial"/>
                <a:hlinkClick r:id="rId8"/>
              </a:rPr>
              <a:t>breach_en#:~:text=A%20d</a:t>
            </a:r>
            <a:r>
              <a:rPr dirty="0" u="none" baseline="55555" sz="900" spc="-1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u="none" sz="1000" spc="-10" i="1">
                <a:solidFill>
                  <a:srgbClr val="0000FF"/>
                </a:solidFill>
                <a:latin typeface="Arial"/>
                <a:cs typeface="Arial"/>
                <a:hlinkClick r:id="rId8"/>
              </a:rPr>
              <a:t>ata%20breach%20occurs%20when,of%20confidentiality%2C%20availability%20or%20integrity</a:t>
            </a:r>
            <a:r>
              <a:rPr dirty="0" u="none" sz="1000" spc="-10" i="1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57301" y="3764991"/>
            <a:ext cx="69850" cy="71183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000" spc="-50"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000" spc="-50"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000" spc="-50"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57301" y="3460750"/>
            <a:ext cx="7765415" cy="1016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354965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EUROPEAN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PROTECTION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SUPERVISOR.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Protection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Officer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(DPO).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https://www.edps.europa.eu/data-protection/data-</a:t>
            </a:r>
            <a:r>
              <a:rPr dirty="0" u="none" sz="10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protection/reference-library/data-protection-officer-dpo_en</a:t>
            </a:r>
            <a:endParaRPr sz="1000">
              <a:latin typeface="Arial"/>
              <a:cs typeface="Arial"/>
            </a:endParaRPr>
          </a:p>
          <a:p>
            <a:pPr marL="354965" marR="539750">
              <a:lnSpc>
                <a:spcPct val="150000"/>
              </a:lnSpc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IT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Governance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Ltd.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Explained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Personal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vs.</a:t>
            </a:r>
            <a:r>
              <a:rPr dirty="0" sz="10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Sensitive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https://www.youtube.com/watch?v=4qYMWiSyIOk</a:t>
            </a:r>
            <a:r>
              <a:rPr dirty="0" u="none" sz="10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1000">
                <a:solidFill>
                  <a:srgbClr val="585858"/>
                </a:solidFill>
                <a:latin typeface="Arial"/>
                <a:cs typeface="Arial"/>
              </a:rPr>
              <a:t>IT</a:t>
            </a:r>
            <a:r>
              <a:rPr dirty="0" u="none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>
                <a:solidFill>
                  <a:srgbClr val="585858"/>
                </a:solidFill>
                <a:latin typeface="Arial"/>
                <a:cs typeface="Arial"/>
              </a:rPr>
              <a:t>Governance</a:t>
            </a:r>
            <a:r>
              <a:rPr dirty="0" u="none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>
                <a:solidFill>
                  <a:srgbClr val="585858"/>
                </a:solidFill>
                <a:latin typeface="Arial"/>
                <a:cs typeface="Arial"/>
              </a:rPr>
              <a:t>Ltd.</a:t>
            </a:r>
            <a:r>
              <a:rPr dirty="0" u="none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 i="1">
                <a:solidFill>
                  <a:srgbClr val="585858"/>
                </a:solidFill>
                <a:latin typeface="Arial"/>
                <a:cs typeface="Arial"/>
              </a:rPr>
              <a:t>What</a:t>
            </a:r>
            <a:r>
              <a:rPr dirty="0" u="none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 i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u="none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 i="1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u="none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 i="1">
                <a:solidFill>
                  <a:srgbClr val="585858"/>
                </a:solidFill>
                <a:latin typeface="Arial"/>
                <a:cs typeface="Arial"/>
              </a:rPr>
              <a:t>GDPR?</a:t>
            </a:r>
            <a:r>
              <a:rPr dirty="0" u="none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 i="1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u="none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 i="1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u="none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 i="1">
                <a:solidFill>
                  <a:srgbClr val="585858"/>
                </a:solidFill>
                <a:latin typeface="Arial"/>
                <a:cs typeface="Arial"/>
              </a:rPr>
              <a:t>summary</a:t>
            </a:r>
            <a:r>
              <a:rPr dirty="0" u="none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 i="1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u="none" sz="10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 i="1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u="none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 i="1">
                <a:solidFill>
                  <a:srgbClr val="585858"/>
                </a:solidFill>
                <a:latin typeface="Arial"/>
                <a:cs typeface="Arial"/>
              </a:rPr>
              <a:t>EU</a:t>
            </a:r>
            <a:r>
              <a:rPr dirty="0" u="none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 i="1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r>
              <a:rPr dirty="0" u="none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https://www.youtube.com/watch?v=Assdm6fIHlE</a:t>
            </a:r>
            <a:r>
              <a:rPr dirty="0" u="none" sz="10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1000">
                <a:solidFill>
                  <a:srgbClr val="585858"/>
                </a:solidFill>
                <a:latin typeface="Arial"/>
                <a:cs typeface="Arial"/>
              </a:rPr>
              <a:t>Privacy</a:t>
            </a:r>
            <a:r>
              <a:rPr dirty="0" u="none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>
                <a:solidFill>
                  <a:srgbClr val="585858"/>
                </a:solidFill>
                <a:latin typeface="Arial"/>
                <a:cs typeface="Arial"/>
              </a:rPr>
              <a:t>Kitchen.</a:t>
            </a:r>
            <a:r>
              <a:rPr dirty="0" u="none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 i="1">
                <a:solidFill>
                  <a:srgbClr val="585858"/>
                </a:solidFill>
                <a:latin typeface="Arial"/>
                <a:cs typeface="Arial"/>
              </a:rPr>
              <a:t>What</a:t>
            </a:r>
            <a:r>
              <a:rPr dirty="0" u="none" sz="10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 i="1">
                <a:solidFill>
                  <a:srgbClr val="585858"/>
                </a:solidFill>
                <a:latin typeface="Arial"/>
                <a:cs typeface="Arial"/>
              </a:rPr>
              <a:t>are</a:t>
            </a:r>
            <a:r>
              <a:rPr dirty="0" u="none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 i="1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u="none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 i="1">
                <a:solidFill>
                  <a:srgbClr val="585858"/>
                </a:solidFill>
                <a:latin typeface="Arial"/>
                <a:cs typeface="Arial"/>
              </a:rPr>
              <a:t>7</a:t>
            </a:r>
            <a:r>
              <a:rPr dirty="0" u="none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 i="1">
                <a:solidFill>
                  <a:srgbClr val="585858"/>
                </a:solidFill>
                <a:latin typeface="Arial"/>
                <a:cs typeface="Arial"/>
              </a:rPr>
              <a:t>principles</a:t>
            </a:r>
            <a:r>
              <a:rPr dirty="0" u="none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 i="1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u="none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 i="1">
                <a:solidFill>
                  <a:srgbClr val="585858"/>
                </a:solidFill>
                <a:latin typeface="Arial"/>
                <a:cs typeface="Arial"/>
              </a:rPr>
              <a:t>GDPR?</a:t>
            </a:r>
            <a:r>
              <a:rPr dirty="0" u="none" sz="1000" spc="20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https://www.youtube.com/watch?v=NcHSD3fWJiQ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67257" y="4313631"/>
            <a:ext cx="534479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19685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Gefördert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von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geäußerten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Ansichten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Meinungen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sind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jedoch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ausschließlich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des</a:t>
            </a:r>
            <a:r>
              <a:rPr dirty="0" sz="800">
                <a:latin typeface="Arial"/>
                <a:cs typeface="Arial"/>
              </a:rPr>
              <a:t> Autors/der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Autoren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spiegeln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nicht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unbedingt die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oder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wider.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Weder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die</a:t>
            </a:r>
            <a:r>
              <a:rPr dirty="0" sz="800">
                <a:latin typeface="Arial"/>
                <a:cs typeface="Arial"/>
              </a:rPr>
              <a:t> Europäische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Bewilligungsbehörde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können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für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sie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verantwortlich gemacht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werden.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09955" y="1329689"/>
            <a:ext cx="7667625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Diese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Lerneinheit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wurde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Rahmen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entwickelt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wird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Unterstützung </a:t>
            </a:r>
            <a:r>
              <a:rPr dirty="0" sz="1200">
                <a:latin typeface="Arial"/>
                <a:cs typeface="Arial"/>
              </a:rPr>
              <a:t>der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Europäischen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finanziert.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Arbeit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für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Bildungszwecke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bestimmt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steht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unter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 International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Consortium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(mit </a:t>
            </a:r>
            <a:r>
              <a:rPr dirty="0" sz="1200">
                <a:latin typeface="Arial"/>
                <a:cs typeface="Arial"/>
              </a:rPr>
              <a:t>Ausnahme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referenzierten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Screenshots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Inhalte).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9576" y="1496059"/>
            <a:ext cx="1684655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90">
                <a:latin typeface="Liberation Sans Narrow"/>
                <a:cs typeface="Liberation Sans Narrow"/>
              </a:rPr>
              <a:t>Datenschutz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78553" y="798067"/>
            <a:ext cx="787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071497" y="2480259"/>
            <a:ext cx="5094605" cy="1183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40029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Lektion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60">
                <a:solidFill>
                  <a:srgbClr val="FFFFFF"/>
                </a:solidFill>
                <a:latin typeface="Liberation Sans Narrow"/>
                <a:cs typeface="Liberation Sans Narrow"/>
              </a:rPr>
              <a:t>Datenschutz</a:t>
            </a:r>
            <a:r>
              <a:rPr dirty="0" sz="1800" spc="9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in</a:t>
            </a:r>
            <a:r>
              <a:rPr dirty="0" sz="1800" spc="5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Liberation Sans Narrow"/>
                <a:cs typeface="Liberation Sans Narrow"/>
              </a:rPr>
              <a:t>der</a:t>
            </a:r>
            <a:r>
              <a:rPr dirty="0" sz="1800" spc="3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Altenpfleąe:</a:t>
            </a:r>
            <a:r>
              <a:rPr dirty="0" sz="1800" spc="10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Entsprechend</a:t>
            </a:r>
            <a:r>
              <a:rPr dirty="0" sz="1800" spc="75">
                <a:solidFill>
                  <a:srgbClr val="FFFFFF"/>
                </a:solidFill>
                <a:latin typeface="Liberation Sans Narrow"/>
                <a:cs typeface="Liberation Sans Narrow"/>
              </a:rPr>
              <a:t> handeln</a:t>
            </a:r>
            <a:endParaRPr sz="18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35660"/>
            </a:xfrm>
            <a:custGeom>
              <a:avLst/>
              <a:gdLst/>
              <a:ahLst/>
              <a:cxnLst/>
              <a:rect l="l" t="t" r="r" b="b"/>
              <a:pathLst>
                <a:path w="9144000" h="835660">
                  <a:moveTo>
                    <a:pt x="0" y="835152"/>
                  </a:moveTo>
                  <a:lnTo>
                    <a:pt x="9144000" y="83515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515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5152"/>
              <a:ext cx="9144000" cy="4308475"/>
            </a:xfrm>
            <a:custGeom>
              <a:avLst/>
              <a:gdLst/>
              <a:ahLst/>
              <a:cxnLst/>
              <a:rect l="l" t="t" r="r" b="b"/>
              <a:pathLst>
                <a:path w="9144000" h="4308475">
                  <a:moveTo>
                    <a:pt x="9144000" y="0"/>
                  </a:moveTo>
                  <a:lnTo>
                    <a:pt x="0" y="0"/>
                  </a:lnTo>
                  <a:lnTo>
                    <a:pt x="0" y="4308346"/>
                  </a:lnTo>
                  <a:lnTo>
                    <a:pt x="9144000" y="430834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Datenschutz</a:t>
            </a:r>
            <a:r>
              <a:rPr dirty="0" spc="-40"/>
              <a:t> </a:t>
            </a:r>
            <a:r>
              <a:rPr dirty="0" spc="-215"/>
              <a:t>verstehen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9320" y="2897162"/>
            <a:ext cx="2878835" cy="211035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66902" y="1887749"/>
            <a:ext cx="6959600" cy="148971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38100" marR="30480">
              <a:lnSpc>
                <a:spcPct val="139100"/>
              </a:lnSpc>
              <a:spcBef>
                <a:spcPts val="185"/>
              </a:spcBef>
            </a:pP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Beim</a:t>
            </a:r>
            <a:r>
              <a:rPr dirty="0" sz="24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Datenschutz</a:t>
            </a:r>
            <a:r>
              <a:rPr dirty="0" sz="24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geht</a:t>
            </a:r>
            <a:r>
              <a:rPr dirty="0" sz="2200" spc="-5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es</a:t>
            </a:r>
            <a:r>
              <a:rPr dirty="0" sz="2200" spc="-5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darum,</a:t>
            </a:r>
            <a:r>
              <a:rPr dirty="0" sz="22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3E3E3E"/>
                </a:solidFill>
                <a:latin typeface="Arial"/>
                <a:cs typeface="Arial"/>
              </a:rPr>
              <a:t>wichtige Informationen</a:t>
            </a:r>
            <a:r>
              <a:rPr dirty="0" sz="22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vor</a:t>
            </a:r>
            <a:r>
              <a:rPr dirty="0" sz="22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3E3E3E"/>
                </a:solidFill>
                <a:latin typeface="Arial"/>
                <a:cs typeface="Arial"/>
              </a:rPr>
              <a:t>Verfälschung,</a:t>
            </a:r>
            <a:r>
              <a:rPr dirty="0" sz="2200" spc="-5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3E3E3E"/>
                </a:solidFill>
                <a:latin typeface="Arial"/>
                <a:cs typeface="Arial"/>
              </a:rPr>
              <a:t>Kompromittierung</a:t>
            </a:r>
            <a:r>
              <a:rPr dirty="0" sz="2200" spc="-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3E3E3E"/>
                </a:solidFill>
                <a:latin typeface="Arial"/>
                <a:cs typeface="Arial"/>
              </a:rPr>
              <a:t>oder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Verlust</a:t>
            </a:r>
            <a:r>
              <a:rPr dirty="0" sz="2200" spc="-5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zu</a:t>
            </a:r>
            <a:r>
              <a:rPr dirty="0" sz="22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3E3E3E"/>
                </a:solidFill>
                <a:latin typeface="Arial"/>
                <a:cs typeface="Arial"/>
              </a:rPr>
              <a:t>schützen.</a:t>
            </a:r>
            <a:r>
              <a:rPr dirty="0" baseline="24904" sz="2175" spc="-15">
                <a:solidFill>
                  <a:srgbClr val="3E3E3E"/>
                </a:solidFill>
                <a:latin typeface="Arial"/>
                <a:cs typeface="Arial"/>
              </a:rPr>
              <a:t>1</a:t>
            </a:r>
            <a:endParaRPr baseline="24904" sz="2175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126351" y="4912563"/>
            <a:ext cx="9124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Entworfen</a:t>
            </a:r>
            <a:r>
              <a:rPr dirty="0" sz="7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257556" y="4806696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264566" y="4815332"/>
            <a:ext cx="27057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Boehm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(2023).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What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Security?.Crowdstrike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8925" rIns="0" bIns="0" rtlCol="0" vert="horz">
            <a:spAutoFit/>
          </a:bodyPr>
          <a:lstStyle/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10">
                <a:solidFill>
                  <a:srgbClr val="FFC000"/>
                </a:solidFill>
              </a:rPr>
              <a:t>Wichtigkeit</a:t>
            </a:r>
            <a:r>
              <a:rPr dirty="0" sz="1600" spc="-15">
                <a:solidFill>
                  <a:srgbClr val="FFC000"/>
                </a:solidFill>
              </a:rPr>
              <a:t> </a:t>
            </a:r>
            <a:r>
              <a:rPr dirty="0" sz="1600" spc="-215">
                <a:solidFill>
                  <a:srgbClr val="FFC000"/>
                </a:solidFill>
              </a:rPr>
              <a:t>des</a:t>
            </a:r>
            <a:r>
              <a:rPr dirty="0" sz="1600" spc="-40">
                <a:solidFill>
                  <a:srgbClr val="FFC000"/>
                </a:solidFill>
              </a:rPr>
              <a:t> </a:t>
            </a:r>
            <a:r>
              <a:rPr dirty="0" sz="1600" spc="-165">
                <a:solidFill>
                  <a:srgbClr val="FFC000"/>
                </a:solidFill>
              </a:rPr>
              <a:t>Datenschutzes</a:t>
            </a:r>
            <a:r>
              <a:rPr dirty="0" sz="1600">
                <a:solidFill>
                  <a:srgbClr val="FFC000"/>
                </a:solidFill>
              </a:rPr>
              <a:t> </a:t>
            </a:r>
            <a:r>
              <a:rPr dirty="0" sz="1600" spc="-120">
                <a:solidFill>
                  <a:srgbClr val="FFC000"/>
                </a:solidFill>
              </a:rPr>
              <a:t>in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14">
                <a:solidFill>
                  <a:srgbClr val="FFC000"/>
                </a:solidFill>
              </a:rPr>
              <a:t>der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20">
                <a:solidFill>
                  <a:srgbClr val="FFC000"/>
                </a:solidFill>
              </a:rPr>
              <a:t>Altenpflege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58851" y="851154"/>
            <a:ext cx="3136265" cy="1276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5445" indent="-17843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385445" algn="l"/>
              </a:tabLst>
            </a:pP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Warum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Datenschutz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Altenpflege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wichtig?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0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Ethischer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Umgang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95">
                <a:solidFill>
                  <a:srgbClr val="FFC000"/>
                </a:solidFill>
                <a:latin typeface="Arial Black"/>
                <a:cs typeface="Arial Black"/>
              </a:rPr>
              <a:t>mit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Daten</a:t>
            </a:r>
            <a:endParaRPr sz="1600">
              <a:latin typeface="Arial Black"/>
              <a:cs typeface="Arial Black"/>
            </a:endParaRPr>
          </a:p>
          <a:p>
            <a:pPr marL="385445" marR="5080" indent="-178435">
              <a:lnSpc>
                <a:spcPct val="100000"/>
              </a:lnSpc>
              <a:spcBef>
                <a:spcPts val="1570"/>
              </a:spcBef>
              <a:buClr>
                <a:srgbClr val="000000"/>
              </a:buClr>
              <a:buChar char="•"/>
              <a:tabLst>
                <a:tab pos="385445" algn="l"/>
              </a:tabLst>
            </a:pP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bedeutet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ethische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Arial"/>
                <a:cs typeface="Arial"/>
              </a:rPr>
              <a:t>Umgang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mit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Altenpflege?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8851" y="2239243"/>
            <a:ext cx="3396615" cy="803910"/>
          </a:xfrm>
          <a:prstGeom prst="rect">
            <a:avLst/>
          </a:prstGeom>
        </p:spPr>
        <p:txBody>
          <a:bodyPr wrap="square" lIns="0" tIns="154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Datenschutz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und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0">
                <a:solidFill>
                  <a:srgbClr val="FFC000"/>
                </a:solidFill>
                <a:latin typeface="Arial Black"/>
                <a:cs typeface="Arial Black"/>
              </a:rPr>
              <a:t>sensible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Daten</a:t>
            </a:r>
            <a:endParaRPr sz="1600">
              <a:latin typeface="Arial Black"/>
              <a:cs typeface="Arial Black"/>
            </a:endParaRPr>
          </a:p>
          <a:p>
            <a:pPr marL="385445" indent="-178435">
              <a:lnSpc>
                <a:spcPct val="100000"/>
              </a:lnSpc>
              <a:spcBef>
                <a:spcPts val="690"/>
              </a:spcBef>
              <a:buClr>
                <a:srgbClr val="000000"/>
              </a:buClr>
              <a:buFont typeface="Arial"/>
              <a:buChar char="•"/>
              <a:tabLst>
                <a:tab pos="385445" algn="l"/>
              </a:tabLst>
            </a:pPr>
            <a:r>
              <a:rPr dirty="0" sz="1000" spc="-110">
                <a:solidFill>
                  <a:srgbClr val="585858"/>
                </a:solidFill>
                <a:latin typeface="Verdana"/>
                <a:cs typeface="Verdana"/>
              </a:rPr>
              <a:t>Wann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5">
                <a:solidFill>
                  <a:srgbClr val="585858"/>
                </a:solidFill>
                <a:latin typeface="Verdana"/>
                <a:cs typeface="Verdana"/>
              </a:rPr>
              <a:t>werde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10">
                <a:solidFill>
                  <a:srgbClr val="585858"/>
                </a:solidFill>
                <a:latin typeface="Verdana"/>
                <a:cs typeface="Verdana"/>
              </a:rPr>
              <a:t>ich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10">
                <a:solidFill>
                  <a:srgbClr val="585858"/>
                </a:solidFill>
                <a:latin typeface="Verdana"/>
                <a:cs typeface="Verdana"/>
              </a:rPr>
              <a:t>bei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20">
                <a:solidFill>
                  <a:srgbClr val="585858"/>
                </a:solidFill>
                <a:latin typeface="Verdana"/>
                <a:cs typeface="Verdana"/>
              </a:rPr>
              <a:t>meiner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25">
                <a:solidFill>
                  <a:srgbClr val="585858"/>
                </a:solidFill>
                <a:latin typeface="Verdana"/>
                <a:cs typeface="Verdana"/>
              </a:rPr>
              <a:t>täglichen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80">
                <a:solidFill>
                  <a:srgbClr val="585858"/>
                </a:solidFill>
                <a:latin typeface="Verdana"/>
                <a:cs typeface="Verdana"/>
              </a:rPr>
              <a:t>Arbeit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25">
                <a:solidFill>
                  <a:srgbClr val="585858"/>
                </a:solidFill>
                <a:latin typeface="Verdana"/>
                <a:cs typeface="Verdana"/>
              </a:rPr>
              <a:t>mit</a:t>
            </a:r>
            <a:r>
              <a:rPr dirty="0" sz="10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Verdana"/>
                <a:cs typeface="Verdana"/>
              </a:rPr>
              <a:t>sensiblen</a:t>
            </a:r>
            <a:endParaRPr sz="1000">
              <a:latin typeface="Verdana"/>
              <a:cs typeface="Verdana"/>
            </a:endParaRPr>
          </a:p>
          <a:p>
            <a:pPr marL="385445">
              <a:lnSpc>
                <a:spcPct val="100000"/>
              </a:lnSpc>
            </a:pP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Daten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Datenschutz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konfrontiert?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58851" y="3315461"/>
            <a:ext cx="2842260" cy="1311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DSGVO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in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der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0">
                <a:solidFill>
                  <a:srgbClr val="FFC000"/>
                </a:solidFill>
                <a:latin typeface="Arial Black"/>
                <a:cs typeface="Arial Black"/>
              </a:rPr>
              <a:t>Altenpflege</a:t>
            </a:r>
            <a:endParaRPr sz="1600">
              <a:latin typeface="Arial Black"/>
              <a:cs typeface="Arial Black"/>
            </a:endParaRPr>
          </a:p>
          <a:p>
            <a:pPr marL="385445" indent="-178435">
              <a:lnSpc>
                <a:spcPct val="100000"/>
              </a:lnSpc>
              <a:spcBef>
                <a:spcPts val="705"/>
              </a:spcBef>
              <a:buClr>
                <a:srgbClr val="000000"/>
              </a:buClr>
              <a:buChar char="•"/>
              <a:tabLst>
                <a:tab pos="385445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wende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ich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80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meiner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Arbeit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an?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0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05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Übung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75">
                <a:solidFill>
                  <a:srgbClr val="FFC000"/>
                </a:solidFill>
                <a:latin typeface="Arial Black"/>
                <a:cs typeface="Arial Black"/>
              </a:rPr>
              <a:t>zur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C000"/>
                </a:solidFill>
                <a:latin typeface="Arial Black"/>
                <a:cs typeface="Arial Black"/>
              </a:rPr>
              <a:t>Selbstreflexion</a:t>
            </a:r>
            <a:endParaRPr sz="1600">
              <a:latin typeface="Arial Black"/>
              <a:cs typeface="Arial Black"/>
            </a:endParaRPr>
          </a:p>
          <a:p>
            <a:pPr marL="385445" indent="-178435">
              <a:lnSpc>
                <a:spcPct val="100000"/>
              </a:lnSpc>
              <a:spcBef>
                <a:spcPts val="440"/>
              </a:spcBef>
              <a:buClr>
                <a:srgbClr val="000000"/>
              </a:buClr>
              <a:buFont typeface="Arial"/>
              <a:buChar char="•"/>
              <a:tabLst>
                <a:tab pos="385445" algn="l"/>
              </a:tabLst>
            </a:pPr>
            <a:r>
              <a:rPr dirty="0" sz="1000" spc="-80">
                <a:solidFill>
                  <a:srgbClr val="585858"/>
                </a:solidFill>
                <a:latin typeface="Verdana"/>
                <a:cs typeface="Verdana"/>
              </a:rPr>
              <a:t>Zeit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Verdana"/>
                <a:cs typeface="Verdana"/>
              </a:rPr>
              <a:t>für</a:t>
            </a:r>
            <a:r>
              <a:rPr dirty="0" sz="10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Selbstreflexion!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69533" y="2135251"/>
            <a:ext cx="272478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85445">
              <a:lnSpc>
                <a:spcPct val="100000"/>
              </a:lnSpc>
              <a:spcBef>
                <a:spcPts val="100"/>
              </a:spcBef>
            </a:pPr>
            <a:r>
              <a:rPr dirty="0" sz="3000" spc="-10">
                <a:solidFill>
                  <a:srgbClr val="FFFFFF"/>
                </a:solidFill>
                <a:latin typeface="Arial Black"/>
                <a:cs typeface="Arial Black"/>
              </a:rPr>
              <a:t>INHALTS- </a:t>
            </a:r>
            <a:r>
              <a:rPr dirty="0" sz="3000" spc="-170">
                <a:solidFill>
                  <a:srgbClr val="FFFFFF"/>
                </a:solidFill>
                <a:latin typeface="Arial Black"/>
                <a:cs typeface="Arial Black"/>
              </a:rPr>
              <a:t>VERZEICHNIS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Wichtigkeit</a:t>
            </a:r>
            <a:r>
              <a:rPr dirty="0" spc="-100"/>
              <a:t> </a:t>
            </a:r>
            <a:r>
              <a:rPr dirty="0" spc="-325"/>
              <a:t>des</a:t>
            </a:r>
            <a:r>
              <a:rPr dirty="0" spc="-95"/>
              <a:t> </a:t>
            </a:r>
            <a:r>
              <a:rPr dirty="0" spc="-254"/>
              <a:t>Datenschutzes</a:t>
            </a:r>
            <a:r>
              <a:rPr dirty="0" spc="-85"/>
              <a:t> </a:t>
            </a:r>
            <a:r>
              <a:rPr dirty="0" spc="-195"/>
              <a:t>in</a:t>
            </a:r>
            <a:r>
              <a:rPr dirty="0" spc="-90"/>
              <a:t> </a:t>
            </a:r>
            <a:r>
              <a:rPr dirty="0" spc="-175"/>
              <a:t>der</a:t>
            </a:r>
            <a:r>
              <a:rPr dirty="0" spc="-95"/>
              <a:t> </a:t>
            </a:r>
            <a:r>
              <a:rPr dirty="0" spc="-180"/>
              <a:t>Altenpflege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884631" y="1911985"/>
            <a:ext cx="7452359" cy="156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401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Datenschutz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4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Altenpflege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essenziell,</a:t>
            </a:r>
            <a:r>
              <a:rPr dirty="0" sz="2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24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2400">
                <a:solidFill>
                  <a:srgbClr val="339966"/>
                </a:solidFill>
                <a:latin typeface="Arial"/>
                <a:cs typeface="Arial"/>
              </a:rPr>
              <a:t>persönlichen</a:t>
            </a:r>
            <a:r>
              <a:rPr dirty="0" sz="2400" spc="-5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9966"/>
                </a:solidFill>
                <a:latin typeface="Arial"/>
                <a:cs typeface="Arial"/>
              </a:rPr>
              <a:t>Daten</a:t>
            </a:r>
            <a:r>
              <a:rPr dirty="0" sz="2400" spc="-9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sz="2400" spc="-8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9966"/>
                </a:solidFill>
                <a:latin typeface="Arial"/>
                <a:cs typeface="Arial"/>
              </a:rPr>
              <a:t>das</a:t>
            </a:r>
            <a:r>
              <a:rPr dirty="0" sz="2400" spc="-9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9966"/>
                </a:solidFill>
                <a:latin typeface="Arial"/>
                <a:cs typeface="Arial"/>
              </a:rPr>
              <a:t>Wohl</a:t>
            </a:r>
            <a:r>
              <a:rPr dirty="0" sz="2400" spc="-10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9966"/>
                </a:solidFill>
                <a:latin typeface="Arial"/>
                <a:cs typeface="Arial"/>
              </a:rPr>
              <a:t>älterer</a:t>
            </a:r>
            <a:r>
              <a:rPr dirty="0" sz="2400" spc="-9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9966"/>
                </a:solidFill>
                <a:latin typeface="Arial"/>
                <a:cs typeface="Arial"/>
              </a:rPr>
              <a:t>Menschen</a:t>
            </a:r>
            <a:r>
              <a:rPr dirty="0" sz="2400" spc="-7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339966"/>
                </a:solidFill>
                <a:latin typeface="Arial"/>
                <a:cs typeface="Arial"/>
              </a:rPr>
              <a:t>zu </a:t>
            </a:r>
            <a:r>
              <a:rPr dirty="0" sz="2400" spc="-10">
                <a:solidFill>
                  <a:srgbClr val="339966"/>
                </a:solidFill>
                <a:latin typeface="Arial"/>
                <a:cs typeface="Arial"/>
              </a:rPr>
              <a:t>schützen.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64819" y="1938985"/>
            <a:ext cx="5542280" cy="2038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Warum</a:t>
            </a:r>
            <a:r>
              <a:rPr dirty="0" sz="44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spc="-25" b="1">
                <a:solidFill>
                  <a:srgbClr val="585858"/>
                </a:solidFill>
                <a:latin typeface="Arial"/>
                <a:cs typeface="Arial"/>
              </a:rPr>
              <a:t>ist </a:t>
            </a: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Datenschutz</a:t>
            </a:r>
            <a:r>
              <a:rPr dirty="0" sz="44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in</a:t>
            </a:r>
            <a:r>
              <a:rPr dirty="0" sz="4400" spc="-6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baseline="104166" sz="1200">
                <a:latin typeface="Carlito"/>
                <a:cs typeface="Carlito"/>
              </a:rPr>
              <a:t>?</a:t>
            </a:r>
            <a:r>
              <a:rPr dirty="0" baseline="104166" sz="1200" spc="135">
                <a:latin typeface="Carlito"/>
                <a:cs typeface="Carlito"/>
              </a:rPr>
              <a:t> </a:t>
            </a:r>
            <a:r>
              <a:rPr dirty="0" sz="4400" spc="-25" b="1">
                <a:solidFill>
                  <a:srgbClr val="339966"/>
                </a:solidFill>
                <a:latin typeface="Arial"/>
                <a:cs typeface="Arial"/>
              </a:rPr>
              <a:t>der </a:t>
            </a: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Altenpflege</a:t>
            </a:r>
            <a:r>
              <a:rPr dirty="0" sz="44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400" spc="-10" b="1">
                <a:solidFill>
                  <a:srgbClr val="585858"/>
                </a:solidFill>
                <a:latin typeface="Arial"/>
                <a:cs typeface="Arial"/>
              </a:rPr>
              <a:t>wichtig?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Wichtigkeit</a:t>
            </a:r>
            <a:r>
              <a:rPr dirty="0" spc="-100"/>
              <a:t> </a:t>
            </a:r>
            <a:r>
              <a:rPr dirty="0" spc="-325"/>
              <a:t>des</a:t>
            </a:r>
            <a:r>
              <a:rPr dirty="0" spc="-95"/>
              <a:t> </a:t>
            </a:r>
            <a:r>
              <a:rPr dirty="0" spc="-254"/>
              <a:t>Datenschutzes</a:t>
            </a:r>
            <a:r>
              <a:rPr dirty="0" spc="-85"/>
              <a:t> </a:t>
            </a:r>
            <a:r>
              <a:rPr dirty="0" spc="-195"/>
              <a:t>in</a:t>
            </a:r>
            <a:r>
              <a:rPr dirty="0" spc="-90"/>
              <a:t> </a:t>
            </a:r>
            <a:r>
              <a:rPr dirty="0" spc="-175"/>
              <a:t>der</a:t>
            </a:r>
            <a:r>
              <a:rPr dirty="0" spc="-95"/>
              <a:t> </a:t>
            </a:r>
            <a:r>
              <a:rPr dirty="0" spc="-180"/>
              <a:t>Altenpflege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546608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40">
                <a:solidFill>
                  <a:srgbClr val="379C73"/>
                </a:solidFill>
              </a:rPr>
              <a:t>Privatsphäre</a:t>
            </a:r>
            <a:r>
              <a:rPr dirty="0" sz="2700" spc="-6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und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Menschenwürde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50823" y="1855470"/>
            <a:ext cx="7495540" cy="2480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Ältere</a:t>
            </a:r>
            <a:r>
              <a:rPr dirty="0" sz="23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Menschen</a:t>
            </a:r>
            <a:r>
              <a:rPr dirty="0" sz="23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339966"/>
                </a:solidFill>
                <a:latin typeface="Arial"/>
                <a:cs typeface="Arial"/>
              </a:rPr>
              <a:t>haben</a:t>
            </a:r>
            <a:r>
              <a:rPr dirty="0" sz="2300" spc="12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23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23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anderen</a:t>
            </a:r>
            <a:r>
              <a:rPr dirty="0" sz="23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auch</a:t>
            </a:r>
            <a:r>
              <a:rPr dirty="0" sz="23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339966"/>
                </a:solidFill>
                <a:latin typeface="Arial"/>
                <a:cs typeface="Arial"/>
              </a:rPr>
              <a:t>ein</a:t>
            </a:r>
            <a:r>
              <a:rPr dirty="0" sz="2300" spc="114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339966"/>
                </a:solidFill>
                <a:latin typeface="Arial"/>
                <a:cs typeface="Arial"/>
              </a:rPr>
              <a:t>Recht </a:t>
            </a:r>
            <a:r>
              <a:rPr dirty="0" sz="2300">
                <a:solidFill>
                  <a:srgbClr val="339966"/>
                </a:solidFill>
                <a:latin typeface="Arial"/>
                <a:cs typeface="Arial"/>
              </a:rPr>
              <a:t>auf</a:t>
            </a:r>
            <a:r>
              <a:rPr dirty="0" sz="2300" spc="-5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339966"/>
                </a:solidFill>
                <a:latin typeface="Arial"/>
                <a:cs typeface="Arial"/>
              </a:rPr>
              <a:t>Privatsphäre</a:t>
            </a:r>
            <a:r>
              <a:rPr dirty="0" sz="2300" spc="-5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sz="2300" spc="-4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339966"/>
                </a:solidFill>
                <a:latin typeface="Arial"/>
                <a:cs typeface="Arial"/>
              </a:rPr>
              <a:t>Würde.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300">
              <a:latin typeface="Arial"/>
              <a:cs typeface="Arial"/>
            </a:endParaRPr>
          </a:p>
          <a:p>
            <a:pPr algn="just" marL="12700" marR="7620">
              <a:lnSpc>
                <a:spcPct val="100000"/>
              </a:lnSpc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3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Datenschutz</a:t>
            </a:r>
            <a:r>
              <a:rPr dirty="0" sz="2300" spc="1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stellt</a:t>
            </a:r>
            <a:r>
              <a:rPr dirty="0" sz="23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sicher,</a:t>
            </a:r>
            <a:r>
              <a:rPr dirty="0" sz="23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2300" spc="1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23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persönlichen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Daten,</a:t>
            </a:r>
            <a:r>
              <a:rPr dirty="0" sz="2300" spc="395">
                <a:solidFill>
                  <a:srgbClr val="585858"/>
                </a:solidFill>
                <a:latin typeface="Arial"/>
                <a:cs typeface="Arial"/>
              </a:rPr>
              <a:t>   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einschließlich</a:t>
            </a:r>
            <a:r>
              <a:rPr dirty="0" sz="2300" spc="395">
                <a:solidFill>
                  <a:srgbClr val="585858"/>
                </a:solidFill>
                <a:latin typeface="Arial"/>
                <a:cs typeface="Arial"/>
              </a:rPr>
              <a:t>   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Gesundheitsdaten</a:t>
            </a:r>
            <a:r>
              <a:rPr dirty="0" sz="2300" spc="400">
                <a:solidFill>
                  <a:srgbClr val="585858"/>
                </a:solidFill>
                <a:latin typeface="Arial"/>
                <a:cs typeface="Arial"/>
              </a:rPr>
              <a:t>    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Lebensgewohnheiten,</a:t>
            </a:r>
            <a:r>
              <a:rPr dirty="0" sz="23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vertraulich</a:t>
            </a:r>
            <a:r>
              <a:rPr dirty="0" sz="23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behandelt</a:t>
            </a:r>
            <a:r>
              <a:rPr dirty="0" sz="23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3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nur</a:t>
            </a:r>
            <a:r>
              <a:rPr dirty="0" sz="23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für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3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vorgesehenen</a:t>
            </a:r>
            <a:r>
              <a:rPr dirty="0" sz="23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Zwecke</a:t>
            </a:r>
            <a:r>
              <a:rPr dirty="0" sz="23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verwendet</a:t>
            </a:r>
            <a:r>
              <a:rPr dirty="0" sz="23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werden.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96367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Gefährdete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Bevölkerung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2316727"/>
            <a:ext cx="2705355" cy="248752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01776" y="1792986"/>
            <a:ext cx="7620634" cy="2444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59180" algn="l"/>
                <a:tab pos="2688590" algn="l"/>
                <a:tab pos="3505835" algn="l"/>
                <a:tab pos="5800090" algn="l"/>
                <a:tab pos="7267575" algn="l"/>
              </a:tabLst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Ältere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Menschen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möglicherweise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anfälliger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Ausbeutung</a:t>
            </a:r>
            <a:r>
              <a:rPr dirty="0" sz="23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23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Identitätsdiebstahl.</a:t>
            </a:r>
            <a:endParaRPr sz="2300">
              <a:latin typeface="Arial"/>
              <a:cs typeface="Arial"/>
            </a:endParaRPr>
          </a:p>
          <a:p>
            <a:pPr algn="just" marL="12700" marR="2409825">
              <a:lnSpc>
                <a:spcPct val="100000"/>
              </a:lnSpc>
              <a:spcBef>
                <a:spcPts val="2470"/>
              </a:spcBef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Datenschutzmaßnahmen</a:t>
            </a:r>
            <a:r>
              <a:rPr dirty="0" sz="2300" spc="41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verhindern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unbefugten</a:t>
            </a:r>
            <a:r>
              <a:rPr dirty="0" sz="2300" spc="-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Zugriff</a:t>
            </a:r>
            <a:r>
              <a:rPr dirty="0" sz="2300" spc="-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2300" spc="-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sensible</a:t>
            </a:r>
            <a:r>
              <a:rPr dirty="0" sz="2300" spc="-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Daten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reduzieren</a:t>
            </a:r>
            <a:r>
              <a:rPr dirty="0" sz="23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das  Risiko</a:t>
            </a:r>
            <a:r>
              <a:rPr dirty="0" sz="23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finanzieller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3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persönlicher</a:t>
            </a:r>
            <a:r>
              <a:rPr dirty="0" sz="23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Schäden.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279385" y="4870196"/>
            <a:ext cx="9124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Entworfen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620649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00">
                <a:solidFill>
                  <a:srgbClr val="379C73"/>
                </a:solidFill>
              </a:rPr>
              <a:t>Informationen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zum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Gesundheitswesen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22198" y="1828292"/>
            <a:ext cx="7494270" cy="2129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23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23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Gesundheitswesen</a:t>
            </a:r>
            <a:r>
              <a:rPr dirty="0" sz="23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spielt</a:t>
            </a:r>
            <a:r>
              <a:rPr dirty="0" sz="23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auch</a:t>
            </a:r>
            <a:r>
              <a:rPr dirty="0" sz="23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3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3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Altenpflege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3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Verwaltung</a:t>
            </a:r>
            <a:r>
              <a:rPr dirty="0" sz="23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23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339966"/>
                </a:solidFill>
                <a:latin typeface="Arial"/>
                <a:cs typeface="Arial"/>
              </a:rPr>
              <a:t>Krankenakten</a:t>
            </a:r>
            <a:r>
              <a:rPr dirty="0" sz="2300" spc="-3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23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wichtige</a:t>
            </a:r>
            <a:r>
              <a:rPr dirty="0" sz="23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Rolle.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300">
              <a:latin typeface="Arial"/>
              <a:cs typeface="Arial"/>
            </a:endParaRPr>
          </a:p>
          <a:p>
            <a:pPr algn="just" marL="12700" marR="6350">
              <a:lnSpc>
                <a:spcPct val="100000"/>
              </a:lnSpc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300" spc="29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Schutz</a:t>
            </a:r>
            <a:r>
              <a:rPr dirty="0" sz="2300" spc="30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dieser</a:t>
            </a:r>
            <a:r>
              <a:rPr dirty="0" sz="2300" spc="29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2300" spc="29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2300" spc="30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entscheidend</a:t>
            </a:r>
            <a:r>
              <a:rPr dirty="0" sz="2300" spc="29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für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personalisierte</a:t>
            </a:r>
            <a:r>
              <a:rPr dirty="0" sz="23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Pflege,</a:t>
            </a:r>
            <a:r>
              <a:rPr dirty="0" sz="23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Vertrauen</a:t>
            </a:r>
            <a:r>
              <a:rPr dirty="0" sz="23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3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3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Einhaltung</a:t>
            </a:r>
            <a:r>
              <a:rPr dirty="0" sz="23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von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Vorschriften.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379221"/>
            <a:ext cx="6154420" cy="853440"/>
          </a:xfrm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65"/>
              </a:spcBef>
            </a:pPr>
            <a:r>
              <a:rPr dirty="0" sz="2700" spc="-225">
                <a:solidFill>
                  <a:srgbClr val="379C73"/>
                </a:solidFill>
              </a:rPr>
              <a:t>Kommunikation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zwischen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Familie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140">
                <a:solidFill>
                  <a:srgbClr val="379C73"/>
                </a:solidFill>
              </a:rPr>
              <a:t>und </a:t>
            </a:r>
            <a:r>
              <a:rPr dirty="0" sz="2700" spc="-90">
                <a:solidFill>
                  <a:srgbClr val="379C73"/>
                </a:solidFill>
              </a:rPr>
              <a:t>Betreuern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50823" y="1855470"/>
            <a:ext cx="7493634" cy="2129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3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Pflege</a:t>
            </a:r>
            <a:r>
              <a:rPr dirty="0" sz="23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älterer</a:t>
            </a:r>
            <a:r>
              <a:rPr dirty="0" sz="23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Menschen</a:t>
            </a:r>
            <a:r>
              <a:rPr dirty="0" sz="23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erfordert</a:t>
            </a:r>
            <a:r>
              <a:rPr dirty="0" sz="23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oft</a:t>
            </a:r>
            <a:r>
              <a:rPr dirty="0" sz="23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23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Austausch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23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Familien</a:t>
            </a:r>
            <a:r>
              <a:rPr dirty="0" sz="23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3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Pflegekräften.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3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300" spc="14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Datenschutz</a:t>
            </a:r>
            <a:r>
              <a:rPr dirty="0" sz="2300" spc="14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stellt</a:t>
            </a:r>
            <a:r>
              <a:rPr dirty="0" sz="2300" spc="15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sicher,</a:t>
            </a:r>
            <a:r>
              <a:rPr dirty="0" sz="2300" spc="14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2300" spc="14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 spc="-10" b="1">
                <a:solidFill>
                  <a:srgbClr val="585858"/>
                </a:solidFill>
                <a:latin typeface="Arial"/>
                <a:cs typeface="Arial"/>
              </a:rPr>
              <a:t>Informationen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angemessen</a:t>
            </a:r>
            <a:r>
              <a:rPr dirty="0" sz="2300" spc="3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300" spc="3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sicher</a:t>
            </a:r>
            <a:r>
              <a:rPr dirty="0" sz="2300" spc="3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weitergegeben</a:t>
            </a:r>
            <a:r>
              <a:rPr dirty="0" sz="2300" spc="3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23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was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23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Vertrauen</a:t>
            </a:r>
            <a:r>
              <a:rPr dirty="0" sz="23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zwischen</a:t>
            </a:r>
            <a:r>
              <a:rPr dirty="0" sz="23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aller</a:t>
            </a:r>
            <a:r>
              <a:rPr dirty="0" sz="23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Beteiligten</a:t>
            </a:r>
            <a:r>
              <a:rPr dirty="0" sz="23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stärkt.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88112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5">
                <a:solidFill>
                  <a:srgbClr val="379C73"/>
                </a:solidFill>
              </a:rPr>
              <a:t>Missbrauchsvermeidung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25810" rIns="0" bIns="0" rtlCol="0" vert="horz">
            <a:spAutoFit/>
          </a:bodyPr>
          <a:lstStyle/>
          <a:p>
            <a:pPr marL="1270" marR="5080">
              <a:lnSpc>
                <a:spcPct val="115100"/>
              </a:lnSpc>
              <a:spcBef>
                <a:spcPts val="105"/>
              </a:spcBef>
            </a:pPr>
            <a:r>
              <a:rPr dirty="0"/>
              <a:t>Ältere</a:t>
            </a:r>
            <a:r>
              <a:rPr dirty="0" spc="-50"/>
              <a:t> </a:t>
            </a:r>
            <a:r>
              <a:rPr dirty="0"/>
              <a:t>Menschen</a:t>
            </a:r>
            <a:r>
              <a:rPr dirty="0" spc="-20"/>
              <a:t> </a:t>
            </a:r>
            <a:r>
              <a:rPr dirty="0"/>
              <a:t>sind</a:t>
            </a:r>
            <a:r>
              <a:rPr dirty="0" spc="-45"/>
              <a:t> </a:t>
            </a:r>
            <a:r>
              <a:rPr dirty="0"/>
              <a:t>oft</a:t>
            </a:r>
            <a:r>
              <a:rPr dirty="0" spc="-30"/>
              <a:t> </a:t>
            </a:r>
            <a:r>
              <a:rPr dirty="0" spc="-10"/>
              <a:t>Missbrauchsgefährdet,</a:t>
            </a:r>
            <a:r>
              <a:rPr dirty="0" spc="-45"/>
              <a:t> </a:t>
            </a:r>
            <a:r>
              <a:rPr dirty="0"/>
              <a:t>und</a:t>
            </a:r>
            <a:r>
              <a:rPr dirty="0" spc="-30"/>
              <a:t> </a:t>
            </a:r>
            <a:r>
              <a:rPr dirty="0" spc="-25"/>
              <a:t>der </a:t>
            </a:r>
            <a:r>
              <a:rPr dirty="0"/>
              <a:t>Schutz</a:t>
            </a:r>
            <a:r>
              <a:rPr dirty="0" spc="-50"/>
              <a:t> </a:t>
            </a:r>
            <a:r>
              <a:rPr dirty="0"/>
              <a:t>ihrer</a:t>
            </a:r>
            <a:r>
              <a:rPr dirty="0" spc="-55"/>
              <a:t> </a:t>
            </a:r>
            <a:r>
              <a:rPr dirty="0"/>
              <a:t>Daten</a:t>
            </a:r>
            <a:r>
              <a:rPr dirty="0" spc="-50"/>
              <a:t> </a:t>
            </a:r>
            <a:r>
              <a:rPr dirty="0"/>
              <a:t>hilft,</a:t>
            </a:r>
            <a:r>
              <a:rPr dirty="0" spc="-40"/>
              <a:t> </a:t>
            </a:r>
            <a:r>
              <a:rPr dirty="0"/>
              <a:t>solche</a:t>
            </a:r>
            <a:r>
              <a:rPr dirty="0" spc="-55"/>
              <a:t> </a:t>
            </a:r>
            <a:r>
              <a:rPr dirty="0"/>
              <a:t>Situationen</a:t>
            </a:r>
            <a:r>
              <a:rPr dirty="0" spc="-70"/>
              <a:t> </a:t>
            </a:r>
            <a:r>
              <a:rPr dirty="0"/>
              <a:t>zu</a:t>
            </a:r>
            <a:r>
              <a:rPr dirty="0" spc="-20"/>
              <a:t> </a:t>
            </a:r>
            <a:r>
              <a:rPr dirty="0"/>
              <a:t>erkennen</a:t>
            </a:r>
            <a:r>
              <a:rPr dirty="0" spc="-25"/>
              <a:t> und </a:t>
            </a:r>
            <a:r>
              <a:rPr dirty="0"/>
              <a:t>zu</a:t>
            </a:r>
            <a:r>
              <a:rPr dirty="0" spc="-30"/>
              <a:t> </a:t>
            </a:r>
            <a:r>
              <a:rPr dirty="0" spc="-10"/>
              <a:t>verhindern.</a:t>
            </a:r>
          </a:p>
          <a:p>
            <a:pPr marL="1270" marR="10160">
              <a:lnSpc>
                <a:spcPct val="114799"/>
              </a:lnSpc>
              <a:spcBef>
                <a:spcPts val="1215"/>
              </a:spcBef>
            </a:pPr>
            <a:r>
              <a:rPr dirty="0"/>
              <a:t>Überwachungs-</a:t>
            </a:r>
            <a:r>
              <a:rPr dirty="0" spc="-95"/>
              <a:t> </a:t>
            </a:r>
            <a:r>
              <a:rPr dirty="0"/>
              <a:t>und</a:t>
            </a:r>
            <a:r>
              <a:rPr dirty="0" spc="-75"/>
              <a:t> </a:t>
            </a:r>
            <a:r>
              <a:rPr dirty="0"/>
              <a:t>Beristerstattungsmechanismen</a:t>
            </a:r>
            <a:r>
              <a:rPr dirty="0" spc="-90"/>
              <a:t> </a:t>
            </a:r>
            <a:r>
              <a:rPr dirty="0" spc="-10"/>
              <a:t>können </a:t>
            </a:r>
            <a:r>
              <a:rPr dirty="0"/>
              <a:t>dabei</a:t>
            </a:r>
            <a:r>
              <a:rPr dirty="0" spc="-65"/>
              <a:t> </a:t>
            </a:r>
            <a:r>
              <a:rPr dirty="0"/>
              <a:t>die</a:t>
            </a:r>
            <a:r>
              <a:rPr dirty="0" spc="-50"/>
              <a:t> </a:t>
            </a:r>
            <a:r>
              <a:rPr dirty="0"/>
              <a:t>Privatsphäre</a:t>
            </a:r>
            <a:r>
              <a:rPr dirty="0" spc="-70"/>
              <a:t> </a:t>
            </a:r>
            <a:r>
              <a:rPr dirty="0" spc="-10"/>
              <a:t>wahren.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590169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75">
                <a:solidFill>
                  <a:srgbClr val="379C73"/>
                </a:solidFill>
              </a:rPr>
              <a:t>Rechtliche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und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ethische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Erwägungen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50823" y="1855470"/>
            <a:ext cx="7494905" cy="2480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6985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3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vielen</a:t>
            </a:r>
            <a:r>
              <a:rPr dirty="0" sz="23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Regionen</a:t>
            </a:r>
            <a:r>
              <a:rPr dirty="0" sz="23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gibt</a:t>
            </a:r>
            <a:r>
              <a:rPr dirty="0" sz="23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23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spezielle</a:t>
            </a:r>
            <a:r>
              <a:rPr dirty="0" sz="23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Vorschriften</a:t>
            </a:r>
            <a:r>
              <a:rPr dirty="0" sz="23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23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den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Schutz</a:t>
            </a:r>
            <a:r>
              <a:rPr dirty="0" sz="23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personenbezogener</a:t>
            </a:r>
            <a:r>
              <a:rPr dirty="0" sz="23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Daten,</a:t>
            </a:r>
            <a:r>
              <a:rPr dirty="0" sz="23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3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3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Anbieter</a:t>
            </a:r>
            <a:r>
              <a:rPr dirty="0" sz="23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von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Altenpflegeleistungen</a:t>
            </a:r>
            <a:r>
              <a:rPr dirty="0" sz="23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müssen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23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Gesetze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einhalten.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3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Ethische</a:t>
            </a:r>
            <a:r>
              <a:rPr dirty="0" sz="23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Erwägungen</a:t>
            </a:r>
            <a:r>
              <a:rPr dirty="0" sz="23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betonen</a:t>
            </a:r>
            <a:r>
              <a:rPr dirty="0" sz="23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auch,</a:t>
            </a:r>
            <a:r>
              <a:rPr dirty="0" sz="23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23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wichtig</a:t>
            </a:r>
            <a:r>
              <a:rPr dirty="0" sz="23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23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585858"/>
                </a:solidFill>
                <a:latin typeface="Arial"/>
                <a:cs typeface="Arial"/>
              </a:rPr>
              <a:t>ist,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3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Autonomie</a:t>
            </a:r>
            <a:r>
              <a:rPr dirty="0" sz="23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3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Privatsphäre</a:t>
            </a:r>
            <a:r>
              <a:rPr dirty="0" sz="23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älterer</a:t>
            </a:r>
            <a:r>
              <a:rPr dirty="0" sz="23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Menschen</a:t>
            </a:r>
            <a:r>
              <a:rPr dirty="0" sz="23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zu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respektieren.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441198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5">
                <a:solidFill>
                  <a:srgbClr val="379C73"/>
                </a:solidFill>
              </a:rPr>
              <a:t>Technologische</a:t>
            </a:r>
            <a:r>
              <a:rPr dirty="0" sz="2700" spc="-170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Integration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50823" y="1855470"/>
            <a:ext cx="2436495" cy="376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37870" algn="l"/>
              </a:tabLst>
            </a:pP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zunehmende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416553" y="1855470"/>
            <a:ext cx="985519" cy="376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Einsatz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50823" y="2205990"/>
            <a:ext cx="275272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8700" algn="l"/>
              </a:tabLst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Altenpflege,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wie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223130" y="2205990"/>
            <a:ext cx="282892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Smart-Home-Geräten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630039" y="1855470"/>
            <a:ext cx="3656329" cy="727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5"/>
              </a:spcBef>
              <a:tabLst>
                <a:tab pos="723265" algn="l"/>
                <a:tab pos="2729230" algn="l"/>
                <a:tab pos="3211195" algn="l"/>
              </a:tabLst>
            </a:pP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Technologien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der</a:t>
            </a:r>
            <a:endParaRPr sz="23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</a:pP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und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50823" y="2556205"/>
            <a:ext cx="7537450" cy="1078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Gesundheitsüberwachung,</a:t>
            </a:r>
            <a:r>
              <a:rPr dirty="0" sz="2300" spc="480">
                <a:solidFill>
                  <a:srgbClr val="585858"/>
                </a:solidFill>
                <a:latin typeface="Arial"/>
                <a:cs typeface="Arial"/>
              </a:rPr>
              <a:t>    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macht</a:t>
            </a:r>
            <a:r>
              <a:rPr dirty="0" sz="2300" spc="480" b="1">
                <a:solidFill>
                  <a:srgbClr val="585858"/>
                </a:solidFill>
                <a:latin typeface="Arial"/>
                <a:cs typeface="Arial"/>
              </a:rPr>
              <a:t>     </a:t>
            </a:r>
            <a:r>
              <a:rPr dirty="0" sz="2300" spc="-10" b="1">
                <a:solidFill>
                  <a:srgbClr val="585858"/>
                </a:solidFill>
                <a:latin typeface="Arial"/>
                <a:cs typeface="Arial"/>
              </a:rPr>
              <a:t>Datenschutz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wichtiger,</a:t>
            </a:r>
            <a:r>
              <a:rPr dirty="0" sz="2300" spc="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2300" spc="10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unbefugten</a:t>
            </a:r>
            <a:r>
              <a:rPr dirty="0" sz="2300" spc="10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Zugriff</a:t>
            </a:r>
            <a:r>
              <a:rPr dirty="0" sz="2300" spc="10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300" spc="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Missbrauch</a:t>
            </a:r>
            <a:r>
              <a:rPr dirty="0" sz="2300" spc="10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25" b="1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erfassten</a:t>
            </a:r>
            <a:r>
              <a:rPr dirty="0" sz="2300" spc="-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23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23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585858"/>
                </a:solidFill>
                <a:latin typeface="Arial"/>
                <a:cs typeface="Arial"/>
              </a:rPr>
              <a:t>verhindern.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536694" y="2877693"/>
            <a:ext cx="730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latin typeface="Carlito"/>
                <a:cs typeface="Carlito"/>
              </a:rPr>
              <a:t>?</a:t>
            </a:r>
            <a:endParaRPr sz="800">
              <a:latin typeface="Carlito"/>
              <a:cs typeface="Carli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90219" y="2241931"/>
            <a:ext cx="5433060" cy="1367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44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44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44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spc="-10" b="1">
                <a:solidFill>
                  <a:srgbClr val="339966"/>
                </a:solidFill>
                <a:latin typeface="Arial"/>
                <a:cs typeface="Arial"/>
              </a:rPr>
              <a:t>Zweck </a:t>
            </a: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des</a:t>
            </a:r>
            <a:r>
              <a:rPr dirty="0" sz="4400" spc="-10" b="1">
                <a:solidFill>
                  <a:srgbClr val="339966"/>
                </a:solidFill>
                <a:latin typeface="Arial"/>
                <a:cs typeface="Arial"/>
              </a:rPr>
              <a:t> Datenschutzes?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Datenschutz</a:t>
            </a:r>
            <a:r>
              <a:rPr dirty="0" spc="-40"/>
              <a:t> </a:t>
            </a:r>
            <a:r>
              <a:rPr dirty="0" spc="-215"/>
              <a:t>verstehen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438340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Ethischer</a:t>
            </a:r>
            <a:r>
              <a:rPr dirty="0" spc="-80"/>
              <a:t> </a:t>
            </a:r>
            <a:r>
              <a:rPr dirty="0" spc="-235"/>
              <a:t>Umgang</a:t>
            </a:r>
            <a:r>
              <a:rPr dirty="0" spc="-65"/>
              <a:t> </a:t>
            </a:r>
            <a:r>
              <a:rPr dirty="0" spc="-135"/>
              <a:t>mit</a:t>
            </a:r>
            <a:r>
              <a:rPr dirty="0" spc="-85"/>
              <a:t> </a:t>
            </a:r>
            <a:r>
              <a:rPr dirty="0" spc="-150"/>
              <a:t>Daten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06019" y="1791716"/>
            <a:ext cx="5733415" cy="2708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44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bedeutet</a:t>
            </a:r>
            <a:r>
              <a:rPr dirty="0" sz="44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spc="-25" b="1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ethische</a:t>
            </a:r>
            <a:r>
              <a:rPr dirty="0" sz="4400" spc="-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400" spc="25" b="1">
                <a:solidFill>
                  <a:srgbClr val="339966"/>
                </a:solidFill>
                <a:latin typeface="Arial"/>
                <a:cs typeface="Arial"/>
              </a:rPr>
              <a:t>Umga</a:t>
            </a:r>
            <a:r>
              <a:rPr dirty="0" sz="4400" spc="-900" b="1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dirty="0" baseline="24305" sz="1200" spc="37">
                <a:latin typeface="Carlito"/>
                <a:cs typeface="Carlito"/>
              </a:rPr>
              <a:t>?</a:t>
            </a:r>
            <a:r>
              <a:rPr dirty="0" baseline="24305" sz="1200" spc="480">
                <a:latin typeface="Carlito"/>
                <a:cs typeface="Carlito"/>
              </a:rPr>
              <a:t> </a:t>
            </a: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g</a:t>
            </a:r>
            <a:r>
              <a:rPr dirty="0" sz="4400" spc="-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400" spc="-25" b="1">
                <a:solidFill>
                  <a:srgbClr val="339966"/>
                </a:solidFill>
                <a:latin typeface="Arial"/>
                <a:cs typeface="Arial"/>
              </a:rPr>
              <a:t>mit </a:t>
            </a: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Daten</a:t>
            </a:r>
            <a:r>
              <a:rPr dirty="0" sz="44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dirty="0" sz="4400" spc="-25" b="1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4400" spc="-10" b="1">
                <a:solidFill>
                  <a:srgbClr val="585858"/>
                </a:solidFill>
                <a:latin typeface="Arial"/>
                <a:cs typeface="Arial"/>
              </a:rPr>
              <a:t>Altenpflege?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82854"/>
            <a:ext cx="386016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10">
                <a:solidFill>
                  <a:srgbClr val="379C73"/>
                </a:solidFill>
              </a:rPr>
              <a:t>Ethischer</a:t>
            </a:r>
            <a:r>
              <a:rPr dirty="0" sz="2200" spc="-85">
                <a:solidFill>
                  <a:srgbClr val="379C73"/>
                </a:solidFill>
              </a:rPr>
              <a:t> </a:t>
            </a:r>
            <a:r>
              <a:rPr dirty="0" sz="2200" spc="-204">
                <a:solidFill>
                  <a:srgbClr val="379C73"/>
                </a:solidFill>
              </a:rPr>
              <a:t>Umgang</a:t>
            </a:r>
            <a:r>
              <a:rPr dirty="0" sz="2200" spc="-80">
                <a:solidFill>
                  <a:srgbClr val="379C73"/>
                </a:solidFill>
              </a:rPr>
              <a:t> </a:t>
            </a:r>
            <a:r>
              <a:rPr dirty="0" sz="2200" spc="-125">
                <a:solidFill>
                  <a:srgbClr val="379C73"/>
                </a:solidFill>
              </a:rPr>
              <a:t>mit</a:t>
            </a:r>
            <a:r>
              <a:rPr dirty="0" sz="2200" spc="-90">
                <a:solidFill>
                  <a:srgbClr val="379C73"/>
                </a:solidFill>
              </a:rPr>
              <a:t> </a:t>
            </a:r>
            <a:r>
              <a:rPr dirty="0" sz="2200" spc="-120">
                <a:solidFill>
                  <a:srgbClr val="379C73"/>
                </a:solidFill>
              </a:rPr>
              <a:t>Daten</a:t>
            </a:r>
            <a:endParaRPr sz="2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8000" y="1560067"/>
            <a:ext cx="7593330" cy="2220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63500" marR="5270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Zum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ethischen</a:t>
            </a:r>
            <a:r>
              <a:rPr dirty="0" sz="1600" spc="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Umgang</a:t>
            </a:r>
            <a:r>
              <a:rPr dirty="0" sz="1600" spc="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Altenpflege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gehört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respektvolle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verantwortungsvolle</a:t>
            </a:r>
            <a:r>
              <a:rPr dirty="0" sz="1600" spc="2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Nutzung,</a:t>
            </a:r>
            <a:r>
              <a:rPr dirty="0" sz="1600" spc="2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Achtung</a:t>
            </a:r>
            <a:r>
              <a:rPr dirty="0" sz="1600" spc="20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1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Privatsphäre</a:t>
            </a:r>
            <a:r>
              <a:rPr dirty="0" sz="1600" spc="20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600" spc="1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Einzelnen,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16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Einholung</a:t>
            </a:r>
            <a:r>
              <a:rPr dirty="0" sz="1600" spc="17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einer</a:t>
            </a:r>
            <a:r>
              <a:rPr dirty="0" sz="1600" spc="17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informierten</a:t>
            </a:r>
            <a:r>
              <a:rPr dirty="0" sz="1600" spc="17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Zustimmung</a:t>
            </a:r>
            <a:r>
              <a:rPr dirty="0" sz="1600" spc="16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zur</a:t>
            </a:r>
            <a:r>
              <a:rPr dirty="0" sz="1600" spc="16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Datenerhebung,</a:t>
            </a:r>
            <a:r>
              <a:rPr dirty="0" sz="1600" spc="17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 b="1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Gewährleistung</a:t>
            </a:r>
            <a:r>
              <a:rPr dirty="0" sz="1600" spc="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Datensicherheit</a:t>
            </a:r>
            <a:r>
              <a:rPr dirty="0" sz="16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Vertraulichkeit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 die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Verwendung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16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6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legitime</a:t>
            </a:r>
            <a:r>
              <a:rPr dirty="0" sz="16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nützliche</a:t>
            </a:r>
            <a:r>
              <a:rPr dirty="0" sz="16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Zwecke.</a:t>
            </a:r>
            <a:r>
              <a:rPr dirty="0" baseline="26455" sz="1575" spc="-15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baseline="26455" sz="1575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600">
              <a:latin typeface="Arial"/>
              <a:cs typeface="Arial"/>
            </a:endParaRPr>
          </a:p>
          <a:p>
            <a:pPr algn="just" marL="63500" marR="5461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Zudem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müssen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Transparenz,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Kontrolle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eigenen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Einhaltung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gesetzlicher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ethischer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Standards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gewährleistet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sein.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81355" y="4777232"/>
            <a:ext cx="65989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Porsdam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Mann,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Savulescu,</a:t>
            </a:r>
            <a:r>
              <a:rPr dirty="0" sz="9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Sahakian.</a:t>
            </a:r>
            <a:r>
              <a:rPr dirty="0" sz="9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Erleichterung</a:t>
            </a:r>
            <a:r>
              <a:rPr dirty="0" sz="900" spc="-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ethischen</a:t>
            </a:r>
            <a:r>
              <a:rPr dirty="0" sz="9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Nutzung</a:t>
            </a:r>
            <a:r>
              <a:rPr dirty="0" sz="9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Gesundheitsdaten</a:t>
            </a:r>
            <a:r>
              <a:rPr dirty="0" sz="9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zum Wohle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Gesellschaft: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elektronische</a:t>
            </a:r>
            <a:r>
              <a:rPr dirty="0" sz="9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Gesundheitsdatensätze,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Einwilligung</a:t>
            </a:r>
            <a:r>
              <a:rPr dirty="0" sz="9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Pflicht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zur</a:t>
            </a:r>
            <a:r>
              <a:rPr dirty="0" sz="900" spc="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einfachen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Rettung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233172" y="4759452"/>
            <a:ext cx="4795520" cy="8890"/>
          </a:xfrm>
          <a:custGeom>
            <a:avLst/>
            <a:gdLst/>
            <a:ahLst/>
            <a:cxnLst/>
            <a:rect l="l" t="t" r="r" b="b"/>
            <a:pathLst>
              <a:path w="4795520" h="8889">
                <a:moveTo>
                  <a:pt x="0" y="0"/>
                </a:moveTo>
                <a:lnTo>
                  <a:pt x="4795266" y="8839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479107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Datenschutz</a:t>
            </a:r>
            <a:r>
              <a:rPr dirty="0" spc="-75"/>
              <a:t> </a:t>
            </a:r>
            <a:r>
              <a:rPr dirty="0" spc="-225"/>
              <a:t>und</a:t>
            </a:r>
            <a:r>
              <a:rPr dirty="0" spc="-75"/>
              <a:t> </a:t>
            </a:r>
            <a:r>
              <a:rPr dirty="0" spc="-280"/>
              <a:t>sensible</a:t>
            </a:r>
            <a:r>
              <a:rPr dirty="0" spc="-100"/>
              <a:t> </a:t>
            </a:r>
            <a:r>
              <a:rPr dirty="0" spc="-140"/>
              <a:t>Daten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68503" y="1701241"/>
            <a:ext cx="5487670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585858"/>
                </a:solidFill>
                <a:latin typeface="Arial"/>
                <a:cs typeface="Arial"/>
              </a:rPr>
              <a:t>Wann</a:t>
            </a:r>
            <a:r>
              <a:rPr dirty="0" sz="36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585858"/>
                </a:solidFill>
                <a:latin typeface="Arial"/>
                <a:cs typeface="Arial"/>
              </a:rPr>
              <a:t>bin ich</a:t>
            </a:r>
            <a:r>
              <a:rPr dirty="0" sz="36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585858"/>
                </a:solidFill>
                <a:latin typeface="Arial"/>
                <a:cs typeface="Arial"/>
              </a:rPr>
              <a:t>bei </a:t>
            </a:r>
            <a:r>
              <a:rPr dirty="0" sz="3600" spc="-10" b="1">
                <a:solidFill>
                  <a:srgbClr val="585858"/>
                </a:solidFill>
                <a:latin typeface="Arial"/>
                <a:cs typeface="Arial"/>
              </a:rPr>
              <a:t>meiner </a:t>
            </a:r>
            <a:r>
              <a:rPr dirty="0" sz="3600" b="1">
                <a:solidFill>
                  <a:srgbClr val="585858"/>
                </a:solidFill>
                <a:latin typeface="Arial"/>
                <a:cs typeface="Arial"/>
              </a:rPr>
              <a:t>täglichen</a:t>
            </a:r>
            <a:r>
              <a:rPr dirty="0" sz="36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585858"/>
                </a:solidFill>
                <a:latin typeface="Arial"/>
                <a:cs typeface="Arial"/>
              </a:rPr>
              <a:t>Arbeit</a:t>
            </a:r>
            <a:r>
              <a:rPr dirty="0" sz="36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600" spc="-25" b="1">
                <a:solidFill>
                  <a:srgbClr val="585858"/>
                </a:solidFill>
                <a:latin typeface="Arial"/>
                <a:cs typeface="Arial"/>
              </a:rPr>
              <a:t>mit </a:t>
            </a:r>
            <a:r>
              <a:rPr dirty="0" sz="3600" b="1">
                <a:solidFill>
                  <a:srgbClr val="339966"/>
                </a:solidFill>
                <a:latin typeface="Arial"/>
                <a:cs typeface="Arial"/>
              </a:rPr>
              <a:t>sensiblen</a:t>
            </a:r>
            <a:r>
              <a:rPr dirty="0" sz="36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339966"/>
                </a:solidFill>
                <a:latin typeface="Arial"/>
                <a:cs typeface="Arial"/>
              </a:rPr>
              <a:t>Daten</a:t>
            </a:r>
            <a:r>
              <a:rPr dirty="0" sz="36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3600" spc="50" b="1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3600" spc="-330" b="1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baseline="152777" sz="1200" spc="89">
                <a:latin typeface="Carlito"/>
                <a:cs typeface="Carlito"/>
              </a:rPr>
              <a:t>?</a:t>
            </a:r>
            <a:r>
              <a:rPr dirty="0" sz="3600" spc="50" b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36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339966"/>
                </a:solidFill>
                <a:latin typeface="Arial"/>
                <a:cs typeface="Arial"/>
              </a:rPr>
              <a:t>Datenschutz</a:t>
            </a:r>
            <a:r>
              <a:rPr dirty="0" sz="36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585858"/>
                </a:solidFill>
                <a:latin typeface="Arial"/>
                <a:cs typeface="Arial"/>
              </a:rPr>
              <a:t>konfrontiert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10">
                <a:solidFill>
                  <a:srgbClr val="379C73"/>
                </a:solidFill>
              </a:rPr>
              <a:t>Wann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bin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ich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50">
                <a:solidFill>
                  <a:srgbClr val="379C73"/>
                </a:solidFill>
              </a:rPr>
              <a:t>mit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sensiblen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Daten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konfrontiert?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797" y="2724910"/>
            <a:ext cx="2258515" cy="236937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75538" y="1311351"/>
            <a:ext cx="7616825" cy="3241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Krankenakten</a:t>
            </a:r>
            <a:r>
              <a:rPr dirty="0" sz="22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für</a:t>
            </a:r>
            <a:r>
              <a:rPr dirty="0" sz="2200" spc="-9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Patient:innen</a:t>
            </a:r>
            <a:endParaRPr sz="2200">
              <a:latin typeface="Arial"/>
              <a:cs typeface="Arial"/>
            </a:endParaRPr>
          </a:p>
          <a:p>
            <a:pPr marL="12700" marR="8255">
              <a:lnSpc>
                <a:spcPct val="100000"/>
              </a:lnSpc>
              <a:spcBef>
                <a:spcPts val="181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haben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möglicherweise</a:t>
            </a:r>
            <a:r>
              <a:rPr dirty="0" sz="18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Zugang</a:t>
            </a:r>
            <a:r>
              <a:rPr dirty="0" sz="18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Gesundheitsakten</a:t>
            </a:r>
            <a:r>
              <a:rPr dirty="0" sz="1800" spc="4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von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Ihnen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betreuten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verantwortlich.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800">
              <a:latin typeface="Arial"/>
              <a:cs typeface="Arial"/>
            </a:endParaRPr>
          </a:p>
          <a:p>
            <a:pPr algn="just" marL="2277745" marR="5715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16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16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umfassen</a:t>
            </a:r>
            <a:r>
              <a:rPr dirty="0" sz="16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Krankengeschichte,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600" spc="1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aktuellen</a:t>
            </a:r>
            <a:r>
              <a:rPr dirty="0" sz="1600" spc="2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Gesundheitszustand,</a:t>
            </a:r>
            <a:r>
              <a:rPr dirty="0" sz="1600" spc="2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Medikamente</a:t>
            </a:r>
            <a:r>
              <a:rPr dirty="0" sz="1600" spc="20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Behandlungspläne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algn="just" marL="2277745" marR="508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Umgang</a:t>
            </a:r>
            <a:r>
              <a:rPr dirty="0" sz="16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6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diesen</a:t>
            </a:r>
            <a:r>
              <a:rPr dirty="0" sz="16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16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6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Sicherung</a:t>
            </a:r>
            <a:r>
              <a:rPr dirty="0" sz="16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sind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entscheidend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Schutz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Privatsphäre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Einhaltung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Datenschutzbestimmungen.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28750" y="4999735"/>
            <a:ext cx="9124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Entworfen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386966" y="1366266"/>
            <a:ext cx="6459855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Persönliche</a:t>
            </a:r>
            <a:r>
              <a:rPr dirty="0" sz="2200" spc="-9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Präferenzen</a:t>
            </a:r>
            <a:r>
              <a:rPr dirty="0" sz="2200" spc="-10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und</a:t>
            </a:r>
            <a:r>
              <a:rPr dirty="0" sz="2200" spc="-9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Informationen</a:t>
            </a:r>
            <a:r>
              <a:rPr dirty="0" sz="2200" spc="-7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zum</a:t>
            </a:r>
            <a:endParaRPr sz="2200">
              <a:latin typeface="Arial"/>
              <a:cs typeface="Arial"/>
            </a:endParaRPr>
          </a:p>
          <a:p>
            <a:pPr algn="ctr" marL="5080">
              <a:lnSpc>
                <a:spcPct val="100000"/>
              </a:lnSpc>
            </a:pP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Lebensstil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651250" y="2716149"/>
            <a:ext cx="4170679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6915" algn="l"/>
                <a:tab pos="1576070" algn="l"/>
                <a:tab pos="3298825" algn="l"/>
                <a:tab pos="3818254" algn="l"/>
              </a:tabLst>
            </a:pP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ihren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Tagesablauf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oft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mit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831082" y="2410790"/>
            <a:ext cx="459676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5"/>
              </a:spcBef>
              <a:tabLst>
                <a:tab pos="617220" algn="l"/>
                <a:tab pos="2389505" algn="l"/>
                <a:tab pos="4105910" algn="l"/>
              </a:tabLst>
            </a:pP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persönlichen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Präferenzen,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0" b="1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endParaRPr sz="20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</a:pP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11783" y="2410790"/>
            <a:ext cx="2854325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868680" algn="l"/>
                <a:tab pos="2233295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Ältere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Menschen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teilen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Lebensgewohnheiten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Pflegeassistenz.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11783" y="3630879"/>
            <a:ext cx="761619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2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2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sensibel</a:t>
            </a:r>
            <a:r>
              <a:rPr dirty="0" sz="2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und sollten</a:t>
            </a:r>
            <a:r>
              <a:rPr dirty="0" sz="2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vertraulich</a:t>
            </a:r>
            <a:r>
              <a:rPr dirty="0" sz="2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behandelt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werden,</a:t>
            </a:r>
            <a:r>
              <a:rPr dirty="0" sz="20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20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personalisierte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0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respektvolle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Betreuung</a:t>
            </a:r>
            <a:r>
              <a:rPr dirty="0" sz="20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zu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gewährleisten.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10">
                <a:solidFill>
                  <a:srgbClr val="379C73"/>
                </a:solidFill>
              </a:rPr>
              <a:t>Wann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bin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ich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50">
                <a:solidFill>
                  <a:srgbClr val="379C73"/>
                </a:solidFill>
              </a:rPr>
              <a:t>mit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sensiblen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Daten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konfrontiert?</a:t>
            </a:r>
            <a:endParaRPr sz="27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11783" y="1631060"/>
            <a:ext cx="7616190" cy="2940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Kommunikation</a:t>
            </a:r>
            <a:r>
              <a:rPr dirty="0" sz="2200" spc="-8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mit</a:t>
            </a:r>
            <a:r>
              <a:rPr dirty="0" sz="2200" spc="-10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Familienmitgliedern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22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Kontakt</a:t>
            </a:r>
            <a:r>
              <a:rPr dirty="0" sz="20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20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20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Familien</a:t>
            </a:r>
            <a:r>
              <a:rPr dirty="0" sz="20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betreuten</a:t>
            </a:r>
            <a:r>
              <a:rPr dirty="0" sz="20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Personen</a:t>
            </a:r>
            <a:r>
              <a:rPr dirty="0" sz="20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kann</a:t>
            </a:r>
            <a:r>
              <a:rPr dirty="0" sz="20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den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Austausch</a:t>
            </a:r>
            <a:r>
              <a:rPr dirty="0" sz="20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20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20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20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20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Wohlergehen</a:t>
            </a:r>
            <a:r>
              <a:rPr dirty="0" sz="20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Person beinhalten.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Zur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Wahrung</a:t>
            </a:r>
            <a:r>
              <a:rPr dirty="0" sz="20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2000" spc="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Privatsphäre</a:t>
            </a:r>
            <a:r>
              <a:rPr dirty="0" sz="20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gehört</a:t>
            </a:r>
            <a:r>
              <a:rPr dirty="0" sz="20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auch, dass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nur</a:t>
            </a:r>
            <a:r>
              <a:rPr dirty="0" sz="20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relevante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000" spc="114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notwendige</a:t>
            </a:r>
            <a:r>
              <a:rPr dirty="0" sz="2000" spc="12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2000" spc="10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weitergegeben</a:t>
            </a:r>
            <a:r>
              <a:rPr dirty="0" sz="2000" spc="114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2000" spc="12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gegebenenfalls</a:t>
            </a:r>
            <a:r>
              <a:rPr dirty="0" sz="2000" spc="-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0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Zustimmung</a:t>
            </a:r>
            <a:r>
              <a:rPr dirty="0" sz="20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eingeholt</a:t>
            </a:r>
            <a:r>
              <a:rPr dirty="0" sz="20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wird</a:t>
            </a:r>
            <a:r>
              <a:rPr dirty="0" sz="2000" spc="-10">
                <a:solidFill>
                  <a:srgbClr val="339966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10">
                <a:solidFill>
                  <a:srgbClr val="379C73"/>
                </a:solidFill>
              </a:rPr>
              <a:t>Wann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bin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ich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50">
                <a:solidFill>
                  <a:srgbClr val="379C73"/>
                </a:solidFill>
              </a:rPr>
              <a:t>mit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sensiblen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Daten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konfrontiert?</a:t>
            </a:r>
            <a:endParaRPr sz="27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11783" y="1558544"/>
            <a:ext cx="7613650" cy="2403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1940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Hilfe</a:t>
            </a:r>
            <a:r>
              <a:rPr dirty="0" sz="24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bei</a:t>
            </a:r>
            <a:r>
              <a:rPr dirty="0" sz="24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der</a:t>
            </a:r>
            <a:r>
              <a:rPr dirty="0" sz="24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persönlichen</a:t>
            </a:r>
            <a:r>
              <a:rPr dirty="0" sz="24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Pflege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53085" algn="l"/>
                <a:tab pos="1221105" algn="l"/>
                <a:tab pos="1719580" algn="l"/>
                <a:tab pos="2245360" algn="l"/>
                <a:tab pos="3787775" algn="l"/>
                <a:tab pos="4735830" algn="l"/>
                <a:tab pos="5092700" algn="l"/>
                <a:tab pos="5490210" algn="l"/>
                <a:tab pos="6198870" algn="l"/>
                <a:tab pos="7093584" algn="l"/>
              </a:tabLst>
            </a:pP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Hilfe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körperlichen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Pflege,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z.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B.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beim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Baden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Anziehen,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erfordert</a:t>
            </a:r>
            <a:r>
              <a:rPr dirty="0" sz="2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engen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persönlichen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Kontakt.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Wahrung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Privatsphäre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Würde</a:t>
            </a:r>
            <a:r>
              <a:rPr dirty="0" sz="20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des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Einzelnen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ist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ein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wichtiger</a:t>
            </a:r>
            <a:r>
              <a:rPr dirty="0" sz="20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Aspekt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des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Datenschutzes</a:t>
            </a:r>
            <a:r>
              <a:rPr dirty="0" sz="20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in</a:t>
            </a:r>
            <a:r>
              <a:rPr dirty="0" sz="20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Pflege!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10">
                <a:solidFill>
                  <a:srgbClr val="379C73"/>
                </a:solidFill>
              </a:rPr>
              <a:t>Wann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bin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ich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50">
                <a:solidFill>
                  <a:srgbClr val="379C73"/>
                </a:solidFill>
              </a:rPr>
              <a:t>mit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sensiblen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Daten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konfrontiert?</a:t>
            </a:r>
            <a:endParaRPr sz="27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11783" y="1383919"/>
            <a:ext cx="7615555" cy="2578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FFC000"/>
                </a:solidFill>
                <a:latin typeface="Arial"/>
                <a:cs typeface="Arial"/>
              </a:rPr>
              <a:t>Medikamenten-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Management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50"/>
              </a:spcBef>
            </a:pP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000" spc="28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Verabreichung</a:t>
            </a:r>
            <a:r>
              <a:rPr dirty="0" sz="2000" spc="28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2000" spc="28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Medikamenten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erfordert</a:t>
            </a:r>
            <a:r>
              <a:rPr dirty="0" sz="2000" spc="27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genaue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Aufzeichnungen</a:t>
            </a:r>
            <a:r>
              <a:rPr dirty="0" sz="2000" spc="3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000" spc="3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000" spc="3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Einhaltung</a:t>
            </a:r>
            <a:r>
              <a:rPr dirty="0" sz="2000" spc="3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strenger</a:t>
            </a:r>
            <a:r>
              <a:rPr dirty="0" sz="2000" spc="3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Protokolle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20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Schutz</a:t>
            </a:r>
            <a:r>
              <a:rPr dirty="0" sz="20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dieser</a:t>
            </a:r>
            <a:r>
              <a:rPr dirty="0" sz="20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20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20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entscheidend</a:t>
            </a:r>
            <a:r>
              <a:rPr dirty="0" sz="20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20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20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Wohlergehen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2000" spc="22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Einzelnen</a:t>
            </a:r>
            <a:r>
              <a:rPr dirty="0" sz="2000" spc="22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000" spc="22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000" spc="229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Einhaltung</a:t>
            </a:r>
            <a:r>
              <a:rPr dirty="0" sz="2000" spc="22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22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Vorschriften</a:t>
            </a:r>
            <a:r>
              <a:rPr dirty="0" sz="2000" spc="22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im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Gesundheitswesen.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10">
                <a:solidFill>
                  <a:srgbClr val="379C73"/>
                </a:solidFill>
              </a:rPr>
              <a:t>Wann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bin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ich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50">
                <a:solidFill>
                  <a:srgbClr val="379C73"/>
                </a:solidFill>
              </a:rPr>
              <a:t>mit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sensiblen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Daten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konfrontiert?</a:t>
            </a:r>
            <a:endParaRPr sz="27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100">
                <a:solidFill>
                  <a:srgbClr val="379C73"/>
                </a:solidFill>
              </a:rPr>
              <a:t>Wann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bin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ich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45">
                <a:solidFill>
                  <a:srgbClr val="379C73"/>
                </a:solidFill>
              </a:rPr>
              <a:t>mit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sensiblen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Daten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konfrontiert?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737486" y="1359789"/>
            <a:ext cx="47612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Technologieeinsatz</a:t>
            </a:r>
            <a:r>
              <a:rPr dirty="0" sz="24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z="24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der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 Pflege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8656" y="3141836"/>
            <a:ext cx="1721898" cy="169378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64844" y="2347087"/>
            <a:ext cx="20720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Gesundheitsakten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64844" y="2042287"/>
            <a:ext cx="761809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888365" algn="l"/>
                <a:tab pos="2199005" algn="l"/>
                <a:tab pos="3084830" algn="l"/>
                <a:tab pos="5090160" algn="l"/>
                <a:tab pos="5949950" algn="l"/>
              </a:tabLst>
            </a:pP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Einsatz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Technologien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elektronischen</a:t>
            </a:r>
            <a:endParaRPr sz="2000">
              <a:latin typeface="Arial"/>
              <a:cs typeface="Arial"/>
            </a:endParaRPr>
          </a:p>
          <a:p>
            <a:pPr algn="r" marR="7620">
              <a:lnSpc>
                <a:spcPct val="100000"/>
              </a:lnSpc>
              <a:tabLst>
                <a:tab pos="760095" algn="l"/>
                <a:tab pos="2256790" algn="l"/>
                <a:tab pos="3061335" algn="l"/>
                <a:tab pos="3736975" algn="l"/>
                <a:tab pos="4950460" algn="l"/>
              </a:tabLst>
            </a:pP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Hilfsmitteln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kann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Umgang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mit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64844" y="2651582"/>
            <a:ext cx="7617459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sensiblen</a:t>
            </a:r>
            <a:r>
              <a:rPr dirty="0" sz="20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20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beinhalten.</a:t>
            </a:r>
            <a:r>
              <a:rPr dirty="0" sz="20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20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muss</a:t>
            </a:r>
            <a:r>
              <a:rPr dirty="0" sz="20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sichergestellt</a:t>
            </a:r>
            <a:r>
              <a:rPr dirty="0" sz="20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werden,</a:t>
            </a:r>
            <a:r>
              <a:rPr dirty="0" sz="2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dass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20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Technologien</a:t>
            </a:r>
            <a:r>
              <a:rPr dirty="0" sz="20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sicher</a:t>
            </a:r>
            <a:r>
              <a:rPr dirty="0" sz="20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verwendet</a:t>
            </a:r>
            <a:r>
              <a:rPr dirty="0" sz="20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20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0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Zugang</a:t>
            </a:r>
            <a:r>
              <a:rPr dirty="0" sz="20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auf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befugtes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Personal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beschränkt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ist.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100">
                <a:solidFill>
                  <a:srgbClr val="379C73"/>
                </a:solidFill>
              </a:rPr>
              <a:t>Wann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bin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ich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45">
                <a:solidFill>
                  <a:srgbClr val="379C73"/>
                </a:solidFill>
              </a:rPr>
              <a:t>mit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sensiblen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Daten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konfrontiert?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863344" y="1403984"/>
            <a:ext cx="55111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Berichterstattung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 und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 Dokumentation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11783" y="2411349"/>
            <a:ext cx="24066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1040" algn="l"/>
                <a:tab pos="1983105" algn="l"/>
              </a:tabLst>
            </a:pP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Meldung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von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498850" y="2411349"/>
            <a:ext cx="17081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Zwischenfällen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11783" y="2716149"/>
            <a:ext cx="32118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33980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Gesundheitszustands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einer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177029" y="2716149"/>
            <a:ext cx="8312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Person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158866" y="2716149"/>
            <a:ext cx="9842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erfordert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486527" y="2411349"/>
            <a:ext cx="294068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20419" marR="5080" indent="-807720">
              <a:lnSpc>
                <a:spcPct val="100000"/>
              </a:lnSpc>
              <a:spcBef>
                <a:spcPts val="100"/>
              </a:spcBef>
              <a:tabLst>
                <a:tab pos="827405" algn="l"/>
                <a:tab pos="1477010" algn="l"/>
                <a:tab pos="2504440" algn="l"/>
              </a:tabLst>
            </a:pP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Änderungen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des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genaue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und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11783" y="3020949"/>
            <a:ext cx="7616190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rechtzeitige</a:t>
            </a:r>
            <a:r>
              <a:rPr dirty="0" sz="2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Dokumentation.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20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20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angemessenen</a:t>
            </a:r>
            <a:r>
              <a:rPr dirty="0" sz="20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Datenschutzmaßnahmen</a:t>
            </a:r>
            <a:r>
              <a:rPr dirty="0" sz="20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gehört</a:t>
            </a:r>
            <a:r>
              <a:rPr dirty="0" sz="20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es,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sicherzustellen,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nur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relevante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Parteien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weitergegeben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sicher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aufbewahrt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werden.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55344"/>
            </a:xfrm>
            <a:custGeom>
              <a:avLst/>
              <a:gdLst/>
              <a:ahLst/>
              <a:cxnLst/>
              <a:rect l="l" t="t" r="r" b="b"/>
              <a:pathLst>
                <a:path w="9144000" h="855344">
                  <a:moveTo>
                    <a:pt x="0" y="854964"/>
                  </a:moveTo>
                  <a:lnTo>
                    <a:pt x="9144000" y="85496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5496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54963"/>
              <a:ext cx="9144000" cy="4288790"/>
            </a:xfrm>
            <a:custGeom>
              <a:avLst/>
              <a:gdLst/>
              <a:ahLst/>
              <a:cxnLst/>
              <a:rect l="l" t="t" r="r" b="b"/>
              <a:pathLst>
                <a:path w="9144000" h="4288790">
                  <a:moveTo>
                    <a:pt x="9144000" y="0"/>
                  </a:moveTo>
                  <a:lnTo>
                    <a:pt x="0" y="0"/>
                  </a:lnTo>
                  <a:lnTo>
                    <a:pt x="0" y="4288534"/>
                  </a:lnTo>
                  <a:lnTo>
                    <a:pt x="9144000" y="42885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846957" y="1811527"/>
            <a:ext cx="4834255" cy="1177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50800" marR="42545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Das</a:t>
            </a:r>
            <a:r>
              <a:rPr dirty="0" sz="1800" spc="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Hauptziel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ist</a:t>
            </a:r>
            <a:r>
              <a:rPr dirty="0" sz="1800" spc="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der</a:t>
            </a:r>
            <a:r>
              <a:rPr dirty="0" sz="1800" spc="1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Schutz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sensibler</a:t>
            </a:r>
            <a:r>
              <a:rPr dirty="0" sz="1800" spc="11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Daten </a:t>
            </a:r>
            <a:r>
              <a:rPr dirty="0" sz="1800">
                <a:latin typeface="Arial"/>
                <a:cs typeface="Arial"/>
              </a:rPr>
              <a:t>vor</a:t>
            </a:r>
            <a:r>
              <a:rPr dirty="0" sz="1800" spc="484">
                <a:latin typeface="Arial"/>
                <a:cs typeface="Arial"/>
              </a:rPr>
              <a:t>   </a:t>
            </a:r>
            <a:r>
              <a:rPr dirty="0" sz="1800">
                <a:latin typeface="Arial"/>
                <a:cs typeface="Arial"/>
              </a:rPr>
              <a:t>unbefugtem</a:t>
            </a:r>
            <a:r>
              <a:rPr dirty="0" sz="1800" spc="250">
                <a:latin typeface="Arial"/>
                <a:cs typeface="Arial"/>
              </a:rPr>
              <a:t>    </a:t>
            </a:r>
            <a:r>
              <a:rPr dirty="0" sz="1800">
                <a:latin typeface="Arial"/>
                <a:cs typeface="Arial"/>
              </a:rPr>
              <a:t>Zugriff,</a:t>
            </a:r>
            <a:r>
              <a:rPr dirty="0" sz="1800" spc="490">
                <a:latin typeface="Arial"/>
                <a:cs typeface="Arial"/>
              </a:rPr>
              <a:t>   </a:t>
            </a:r>
            <a:r>
              <a:rPr dirty="0" sz="1800" spc="-10">
                <a:latin typeface="Arial"/>
                <a:cs typeface="Arial"/>
              </a:rPr>
              <a:t>Verwendung, </a:t>
            </a:r>
            <a:r>
              <a:rPr dirty="0" sz="1800">
                <a:latin typeface="Arial"/>
                <a:cs typeface="Arial"/>
              </a:rPr>
              <a:t>Weitergabe,</a:t>
            </a:r>
            <a:r>
              <a:rPr dirty="0" sz="1800" spc="3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Veränderung</a:t>
            </a:r>
            <a:r>
              <a:rPr dirty="0" sz="1800" spc="3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und</a:t>
            </a:r>
            <a:r>
              <a:rPr dirty="0" sz="1800" spc="3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Vernichtung</a:t>
            </a:r>
            <a:r>
              <a:rPr dirty="0" baseline="25462" sz="1800">
                <a:latin typeface="Arial"/>
                <a:cs typeface="Arial"/>
              </a:rPr>
              <a:t>2</a:t>
            </a:r>
            <a:r>
              <a:rPr dirty="0" baseline="25462" sz="1800" spc="742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885057" y="2963926"/>
            <a:ext cx="4759960" cy="156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wodurch</a:t>
            </a:r>
            <a:r>
              <a:rPr dirty="0" sz="1800" spc="38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die</a:t>
            </a:r>
            <a:r>
              <a:rPr dirty="0" sz="1800" spc="38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Privatsphäre</a:t>
            </a:r>
            <a:r>
              <a:rPr dirty="0" sz="1800" spc="38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des</a:t>
            </a:r>
            <a:r>
              <a:rPr dirty="0" sz="1800" spc="380">
                <a:latin typeface="Arial"/>
                <a:cs typeface="Arial"/>
              </a:rPr>
              <a:t>  </a:t>
            </a:r>
            <a:r>
              <a:rPr dirty="0" sz="1800" spc="-10">
                <a:latin typeface="Arial"/>
                <a:cs typeface="Arial"/>
              </a:rPr>
              <a:t>Einzelnen </a:t>
            </a:r>
            <a:r>
              <a:rPr dirty="0" sz="1800">
                <a:latin typeface="Arial"/>
                <a:cs typeface="Arial"/>
              </a:rPr>
              <a:t>gewahrt</a:t>
            </a:r>
            <a:r>
              <a:rPr dirty="0" sz="1800" spc="470">
                <a:latin typeface="Arial"/>
                <a:cs typeface="Arial"/>
              </a:rPr>
              <a:t>    </a:t>
            </a:r>
            <a:r>
              <a:rPr dirty="0" sz="1800">
                <a:latin typeface="Arial"/>
                <a:cs typeface="Arial"/>
              </a:rPr>
              <a:t>und</a:t>
            </a:r>
            <a:r>
              <a:rPr dirty="0" sz="1800" spc="475">
                <a:latin typeface="Arial"/>
                <a:cs typeface="Arial"/>
              </a:rPr>
              <a:t>    </a:t>
            </a:r>
            <a:r>
              <a:rPr dirty="0" sz="1800">
                <a:latin typeface="Arial"/>
                <a:cs typeface="Arial"/>
              </a:rPr>
              <a:t>das</a:t>
            </a:r>
            <a:r>
              <a:rPr dirty="0" sz="1800" spc="475">
                <a:latin typeface="Arial"/>
                <a:cs typeface="Arial"/>
              </a:rPr>
              <a:t>    </a:t>
            </a:r>
            <a:r>
              <a:rPr dirty="0" sz="1800">
                <a:latin typeface="Arial"/>
                <a:cs typeface="Arial"/>
              </a:rPr>
              <a:t>Vertrauen</a:t>
            </a:r>
            <a:r>
              <a:rPr dirty="0" sz="1800" spc="475">
                <a:latin typeface="Arial"/>
                <a:cs typeface="Arial"/>
              </a:rPr>
              <a:t>    </a:t>
            </a:r>
            <a:r>
              <a:rPr dirty="0" sz="1800" spc="-25">
                <a:latin typeface="Arial"/>
                <a:cs typeface="Arial"/>
              </a:rPr>
              <a:t>in </a:t>
            </a:r>
            <a:r>
              <a:rPr dirty="0" sz="1800">
                <a:latin typeface="Arial"/>
                <a:cs typeface="Arial"/>
              </a:rPr>
              <a:t>Datenverarbeitungsprozesse</a:t>
            </a:r>
            <a:r>
              <a:rPr dirty="0" sz="1800" spc="415">
                <a:latin typeface="Arial"/>
                <a:cs typeface="Arial"/>
              </a:rPr>
              <a:t>    </a:t>
            </a:r>
            <a:r>
              <a:rPr dirty="0" sz="1800" spc="-10">
                <a:latin typeface="Arial"/>
                <a:cs typeface="Arial"/>
              </a:rPr>
              <a:t>sichergestellt wird.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57556" y="1655064"/>
            <a:ext cx="7134859" cy="3156585"/>
            <a:chOff x="257556" y="1655064"/>
            <a:chExt cx="7134859" cy="315658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964" y="1655064"/>
              <a:ext cx="2799588" cy="2799588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57556" y="4806696"/>
              <a:ext cx="7134859" cy="0"/>
            </a:xfrm>
            <a:custGeom>
              <a:avLst/>
              <a:gdLst/>
              <a:ahLst/>
              <a:cxnLst/>
              <a:rect l="l" t="t" r="r" b="b"/>
              <a:pathLst>
                <a:path w="7134859" h="0">
                  <a:moveTo>
                    <a:pt x="0" y="0"/>
                  </a:moveTo>
                  <a:lnTo>
                    <a:pt x="7134733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64566" y="4815332"/>
            <a:ext cx="27057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Boehm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(2023).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What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Security?.Crowdstrike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255267" y="4370019"/>
            <a:ext cx="9124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Entworfen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01802" y="245744"/>
            <a:ext cx="34461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Datenschutz</a:t>
            </a:r>
            <a:r>
              <a:rPr dirty="0" spc="-40"/>
              <a:t> </a:t>
            </a:r>
            <a:r>
              <a:rPr dirty="0" spc="-215"/>
              <a:t>verstehen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100">
                <a:solidFill>
                  <a:srgbClr val="379C73"/>
                </a:solidFill>
              </a:rPr>
              <a:t>Wann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bin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ich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45">
                <a:solidFill>
                  <a:srgbClr val="379C73"/>
                </a:solidFill>
              </a:rPr>
              <a:t>mit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sensiblen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Daten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konfrontiert?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11783" y="1367409"/>
            <a:ext cx="7616825" cy="2899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28925" marR="960755" indent="-2091689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Interaktionen</a:t>
            </a:r>
            <a:r>
              <a:rPr dirty="0" sz="2400" spc="-1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mit</a:t>
            </a:r>
            <a:r>
              <a:rPr dirty="0" sz="2400" spc="-9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anderen</a:t>
            </a:r>
            <a:r>
              <a:rPr dirty="0" sz="2400" spc="-9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medizinischen Fachkräften</a:t>
            </a: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246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000" spc="33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Zusammenarbeit</a:t>
            </a:r>
            <a:r>
              <a:rPr dirty="0" sz="2000" spc="33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2000" spc="32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anderen</a:t>
            </a:r>
            <a:r>
              <a:rPr dirty="0" sz="2000" spc="33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Fachkräften</a:t>
            </a:r>
            <a:r>
              <a:rPr dirty="0" sz="2000" spc="32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des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Gesundheitswesens,</a:t>
            </a:r>
            <a:r>
              <a:rPr dirty="0" sz="20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z.</a:t>
            </a:r>
            <a:r>
              <a:rPr dirty="0" sz="20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B.</a:t>
            </a:r>
            <a:r>
              <a:rPr dirty="0" sz="20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Krankenschwestern</a:t>
            </a:r>
            <a:r>
              <a:rPr dirty="0" sz="20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20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Ärzt:innen,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kann</a:t>
            </a:r>
            <a:r>
              <a:rPr dirty="0" sz="2000" spc="2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2000" spc="2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Austausch</a:t>
            </a:r>
            <a:r>
              <a:rPr dirty="0" sz="2000" spc="2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2000" spc="2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2000" spc="1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2000" spc="1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000" spc="2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2000" spc="2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Ihnen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betreuten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Personen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erfordern.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20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wichtig,</a:t>
            </a:r>
            <a:r>
              <a:rPr dirty="0" sz="20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sicherzustellen,</a:t>
            </a:r>
            <a:r>
              <a:rPr dirty="0" sz="20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dass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2000" spc="4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2000" spc="4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sicher</a:t>
            </a:r>
            <a:r>
              <a:rPr dirty="0" sz="2000" spc="4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0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2000" spc="4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20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entsprechenden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Berechtigungen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erfolgt.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60933" y="916304"/>
            <a:ext cx="7722870" cy="3623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Alltagsszenario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5"/>
              </a:spcBef>
            </a:pPr>
            <a:endParaRPr sz="2200">
              <a:latin typeface="Arial"/>
              <a:cs typeface="Arial"/>
            </a:endParaRPr>
          </a:p>
          <a:p>
            <a:pPr algn="just" marL="117475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Pflegehilfskraft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haben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regelmäßig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sensiblen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persönlichen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Patient:innen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Kund:innen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tun,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einschließlich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deren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Krankengeschichte,</a:t>
            </a:r>
            <a:r>
              <a:rPr dirty="0" sz="1800" spc="1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Medikamenteneinnahme</a:t>
            </a:r>
            <a:r>
              <a:rPr dirty="0" sz="1800" spc="1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sz="1800" spc="1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persönlichen Vorlieben.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117475" marR="698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Eines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Tages,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während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Pflegestation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am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arbeiten,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erhalten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Anruf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jemandem,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behauptet,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ein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Familienmitglied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eines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Patienten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sein,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betreuen.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bittet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aktuellen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Bericht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Zustand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Patienten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jüngsten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Änderungen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seinem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Behandlungsplan.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10">
                <a:solidFill>
                  <a:srgbClr val="379C73"/>
                </a:solidFill>
              </a:rPr>
              <a:t>Wann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bin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ich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50">
                <a:solidFill>
                  <a:srgbClr val="379C73"/>
                </a:solidFill>
              </a:rPr>
              <a:t>mit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sensiblen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Daten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konfrontiert?</a:t>
            </a:r>
            <a:endParaRPr sz="27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4147" y="2489151"/>
            <a:ext cx="2475459" cy="245733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60933" y="916304"/>
            <a:ext cx="7216140" cy="1700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Alltagsszenario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2200">
              <a:latin typeface="Arial"/>
              <a:cs typeface="Arial"/>
            </a:endParaRPr>
          </a:p>
          <a:p>
            <a:pPr algn="ctr" marL="386715">
              <a:lnSpc>
                <a:spcPct val="100000"/>
              </a:lnSpc>
              <a:spcBef>
                <a:spcPts val="5"/>
              </a:spcBef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dieser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Situation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2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339966"/>
                </a:solidFill>
                <a:latin typeface="Arial"/>
                <a:cs typeface="Arial"/>
              </a:rPr>
              <a:t>Datenschutzbedenken</a:t>
            </a:r>
            <a:endParaRPr sz="2200">
              <a:latin typeface="Arial"/>
              <a:cs typeface="Arial"/>
            </a:endParaRPr>
          </a:p>
          <a:p>
            <a:pPr algn="ctr" marL="388620">
              <a:lnSpc>
                <a:spcPct val="100000"/>
              </a:lnSpc>
            </a:pP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konfrontiert</a:t>
            </a:r>
            <a:r>
              <a:rPr dirty="0" sz="2200" spc="-10" b="1">
                <a:solidFill>
                  <a:srgbClr val="339966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8438" y="3590340"/>
            <a:ext cx="46602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So</a:t>
            </a:r>
            <a:r>
              <a:rPr dirty="0" sz="24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könnten</a:t>
            </a:r>
            <a:r>
              <a:rPr dirty="0" sz="24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24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damit</a:t>
            </a:r>
            <a:r>
              <a:rPr dirty="0" sz="24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585858"/>
                </a:solidFill>
                <a:latin typeface="Arial"/>
                <a:cs typeface="Arial"/>
              </a:rPr>
              <a:t>umgehen!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921500" y="4957673"/>
            <a:ext cx="9124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Entworfen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10">
                <a:solidFill>
                  <a:srgbClr val="379C73"/>
                </a:solidFill>
              </a:rPr>
              <a:t>Wann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bin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ich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50">
                <a:solidFill>
                  <a:srgbClr val="379C73"/>
                </a:solidFill>
              </a:rPr>
              <a:t>mit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sensiblen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Daten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konfrontiert?</a:t>
            </a:r>
            <a:endParaRPr sz="27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79195" y="1981962"/>
            <a:ext cx="7616825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Erstens</a:t>
            </a:r>
            <a:r>
              <a:rPr dirty="0" sz="14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müssen</a:t>
            </a:r>
            <a:r>
              <a:rPr dirty="0" sz="1400" spc="20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r>
              <a:rPr dirty="0" sz="1400" spc="20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1400" spc="20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Identität</a:t>
            </a:r>
            <a:r>
              <a:rPr dirty="0" sz="1400" spc="20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des</a:t>
            </a:r>
            <a:r>
              <a:rPr dirty="0" sz="1400" spc="2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Anrufers</a:t>
            </a:r>
            <a:r>
              <a:rPr dirty="0" sz="1400" spc="2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überprüfen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4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Fragen</a:t>
            </a:r>
            <a:r>
              <a:rPr dirty="0" sz="14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4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nach</a:t>
            </a:r>
            <a:r>
              <a:rPr dirty="0" sz="14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spezifischen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Informationen,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nur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Familienmitglied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kennen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würde,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z.B.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Geburtsdatum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Patienten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zuvor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vereinbartes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Passwort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Code.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Denken</a:t>
            </a:r>
            <a:r>
              <a:rPr dirty="0" sz="14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4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4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Pflicht</a:t>
            </a:r>
            <a:r>
              <a:rPr dirty="0" sz="14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zur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Wahrung</a:t>
            </a:r>
            <a:r>
              <a:rPr dirty="0" sz="1400" spc="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des</a:t>
            </a:r>
            <a:r>
              <a:rPr dirty="0" sz="1400" spc="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Patientengeheimnisses</a:t>
            </a:r>
            <a:r>
              <a:rPr dirty="0" sz="1400">
                <a:solidFill>
                  <a:srgbClr val="339966"/>
                </a:solidFill>
                <a:latin typeface="Arial"/>
                <a:cs typeface="Arial"/>
              </a:rPr>
              <a:t>.</a:t>
            </a:r>
            <a:r>
              <a:rPr dirty="0" sz="1400" spc="5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Auch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4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Anrufer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seriös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klingt,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sollten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keine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sensiblen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am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Telefon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teilen,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ohne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zu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überprüfen.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Informieren</a:t>
            </a:r>
            <a:r>
              <a:rPr dirty="0" sz="1400" spc="3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400" spc="3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400" spc="3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Anrufer</a:t>
            </a:r>
            <a:r>
              <a:rPr dirty="0" sz="1400" spc="3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darüber,</a:t>
            </a:r>
            <a:r>
              <a:rPr dirty="0" sz="1400" spc="3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1400" spc="3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400" spc="3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3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Verfahren</a:t>
            </a:r>
            <a:r>
              <a:rPr dirty="0" sz="1400" spc="3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3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Einrichtung</a:t>
            </a:r>
            <a:r>
              <a:rPr dirty="0" sz="1400" spc="3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400" spc="3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Weitergabe</a:t>
            </a:r>
            <a:r>
              <a:rPr dirty="0" sz="1400" spc="2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400" spc="2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Patientendaten</a:t>
            </a:r>
            <a:r>
              <a:rPr dirty="0" sz="1400" spc="2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befolgen</a:t>
            </a:r>
            <a:r>
              <a:rPr dirty="0" sz="1400" spc="2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müssen.</a:t>
            </a:r>
            <a:r>
              <a:rPr dirty="0" sz="1400" spc="2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Erklären</a:t>
            </a:r>
            <a:r>
              <a:rPr dirty="0" sz="14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Sie,</a:t>
            </a:r>
            <a:r>
              <a:rPr dirty="0" sz="14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14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4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Beziehung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zwischen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Anrufer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Patienten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überprüfen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Identität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Anrufers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feststellen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müssen,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bevor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Einzelheiten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mitteilen.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10">
                <a:solidFill>
                  <a:srgbClr val="379C73"/>
                </a:solidFill>
              </a:rPr>
              <a:t>Wann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bin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ich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50">
                <a:solidFill>
                  <a:srgbClr val="379C73"/>
                </a:solidFill>
              </a:rPr>
              <a:t>mit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sensiblen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Daten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konfrontiert?</a:t>
            </a:r>
            <a:endParaRPr sz="2700"/>
          </a:p>
        </p:txBody>
      </p:sp>
      <p:sp>
        <p:nvSpPr>
          <p:cNvPr id="5" name="object 5" descr=""/>
          <p:cNvSpPr txBox="1"/>
          <p:nvPr/>
        </p:nvSpPr>
        <p:spPr>
          <a:xfrm>
            <a:off x="560933" y="916304"/>
            <a:ext cx="208978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Alltagsszenario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66089" y="1560702"/>
            <a:ext cx="7616825" cy="33559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4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4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unsicher</a:t>
            </a:r>
            <a:r>
              <a:rPr dirty="0" sz="14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sind,</a:t>
            </a:r>
            <a:r>
              <a:rPr dirty="0" sz="14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4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4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vorgehen</a:t>
            </a:r>
            <a:r>
              <a:rPr dirty="0" sz="14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sollen,</a:t>
            </a:r>
            <a:r>
              <a:rPr dirty="0" sz="14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wenden</a:t>
            </a:r>
            <a:r>
              <a:rPr dirty="0" sz="1400" spc="1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r>
              <a:rPr dirty="0" sz="1400" spc="1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sich</a:t>
            </a:r>
            <a:r>
              <a:rPr dirty="0" sz="1400" spc="11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an</a:t>
            </a:r>
            <a:r>
              <a:rPr dirty="0" sz="1400" spc="11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Ihre:n</a:t>
            </a:r>
            <a:r>
              <a:rPr dirty="0" sz="1400" spc="1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Vorgesetzte:n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4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den:die</a:t>
            </a:r>
            <a:r>
              <a:rPr dirty="0" sz="14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9966"/>
                </a:solidFill>
                <a:latin typeface="Arial"/>
                <a:cs typeface="Arial"/>
              </a:rPr>
              <a:t>Datenschutzbeauftragte:n</a:t>
            </a:r>
            <a:r>
              <a:rPr dirty="0" sz="1400" spc="15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Einrichtung.</a:t>
            </a:r>
            <a:r>
              <a:rPr dirty="0" sz="14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4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4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Ihnen</a:t>
            </a:r>
            <a:r>
              <a:rPr dirty="0" sz="14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Ratschläge</a:t>
            </a:r>
            <a:r>
              <a:rPr dirty="0" sz="14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4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den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Umgang</a:t>
            </a:r>
            <a:r>
              <a:rPr dirty="0" sz="1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solchen</a:t>
            </a:r>
            <a:r>
              <a:rPr dirty="0" sz="14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Situationen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geben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gleichzeitig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Einhaltung</a:t>
            </a:r>
            <a:r>
              <a:rPr dirty="0" sz="1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Datenschutzgesetze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-vorschriften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gewährleisten.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6985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Dokumentieren</a:t>
            </a:r>
            <a:r>
              <a:rPr dirty="0" sz="14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Einzelheiten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4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Anrufs,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einschließlich</a:t>
            </a:r>
            <a:r>
              <a:rPr dirty="0" sz="14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4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Namens</a:t>
            </a:r>
            <a:r>
              <a:rPr dirty="0" sz="14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4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Anrufers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(falls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angegeben),</a:t>
            </a:r>
            <a:r>
              <a:rPr dirty="0" sz="14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4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Zwecks</a:t>
            </a:r>
            <a:r>
              <a:rPr dirty="0" sz="14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4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Anrufs</a:t>
            </a:r>
            <a:r>
              <a:rPr dirty="0" sz="14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aller</a:t>
            </a:r>
            <a:r>
              <a:rPr dirty="0" sz="14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Schritte,</a:t>
            </a:r>
            <a:r>
              <a:rPr dirty="0" sz="14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zur</a:t>
            </a:r>
            <a:r>
              <a:rPr dirty="0" sz="14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Überprüfung</a:t>
            </a:r>
            <a:r>
              <a:rPr dirty="0" sz="14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Identität</a:t>
            </a:r>
            <a:r>
              <a:rPr dirty="0" sz="14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des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Anrufers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unternommen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wurden.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14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Dokumentation</a:t>
            </a:r>
            <a:r>
              <a:rPr dirty="0" sz="14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kann</a:t>
            </a:r>
            <a:r>
              <a:rPr dirty="0" sz="14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4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Nachweis</a:t>
            </a:r>
            <a:r>
              <a:rPr dirty="0" sz="14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dafür</a:t>
            </a:r>
            <a:r>
              <a:rPr dirty="0" sz="14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dienen,</a:t>
            </a:r>
            <a:r>
              <a:rPr dirty="0" sz="14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Arial"/>
                <a:cs typeface="Arial"/>
              </a:rPr>
              <a:t>dass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4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Datenschutzprotokolle</a:t>
            </a:r>
            <a:r>
              <a:rPr dirty="0" sz="14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einhalten.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400">
              <a:latin typeface="Arial"/>
              <a:cs typeface="Arial"/>
            </a:endParaRPr>
          </a:p>
          <a:p>
            <a:pPr algn="ctr" marL="71755" marR="211454" indent="-63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Schritte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befolgen,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9966"/>
                </a:solidFill>
                <a:latin typeface="Arial"/>
                <a:cs typeface="Arial"/>
              </a:rPr>
              <a:t>das</a:t>
            </a:r>
            <a:r>
              <a:rPr dirty="0" sz="1800" spc="-2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9966"/>
                </a:solidFill>
                <a:latin typeface="Arial"/>
                <a:cs typeface="Arial"/>
              </a:rPr>
              <a:t>Patientengeheimnis </a:t>
            </a:r>
            <a:r>
              <a:rPr dirty="0" sz="1800">
                <a:solidFill>
                  <a:srgbClr val="339966"/>
                </a:solidFill>
                <a:latin typeface="Arial"/>
                <a:cs typeface="Arial"/>
              </a:rPr>
              <a:t>wahren</a:t>
            </a:r>
            <a:r>
              <a:rPr dirty="0" sz="1800" spc="1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9966"/>
                </a:solidFill>
                <a:latin typeface="Arial"/>
                <a:cs typeface="Arial"/>
              </a:rPr>
              <a:t>Einhaltung</a:t>
            </a:r>
            <a:r>
              <a:rPr dirty="0" sz="1800" spc="-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9966"/>
                </a:solidFill>
                <a:latin typeface="Arial"/>
                <a:cs typeface="Arial"/>
              </a:rPr>
              <a:t>Datenschutzbestimmungen</a:t>
            </a:r>
            <a:r>
              <a:rPr dirty="0" sz="1800" spc="1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9966"/>
                </a:solidFill>
                <a:latin typeface="Arial"/>
                <a:cs typeface="Arial"/>
              </a:rPr>
              <a:t>sicherstellen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während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gleichzeitig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betroffenen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Familienmitgliedern kommunizieren.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10">
                <a:solidFill>
                  <a:srgbClr val="379C73"/>
                </a:solidFill>
              </a:rPr>
              <a:t>Wann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bin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ich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50">
                <a:solidFill>
                  <a:srgbClr val="379C73"/>
                </a:solidFill>
              </a:rPr>
              <a:t>mit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sensiblen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Daten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konfrontiert?</a:t>
            </a:r>
            <a:endParaRPr sz="2700"/>
          </a:p>
        </p:txBody>
      </p:sp>
      <p:sp>
        <p:nvSpPr>
          <p:cNvPr id="5" name="object 5" descr=""/>
          <p:cNvSpPr txBox="1"/>
          <p:nvPr/>
        </p:nvSpPr>
        <p:spPr>
          <a:xfrm>
            <a:off x="560933" y="916304"/>
            <a:ext cx="208978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Alltagsszenario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96774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85"/>
              <a:t>DSGVO</a:t>
            </a:r>
            <a:r>
              <a:rPr dirty="0" spc="-110"/>
              <a:t> </a:t>
            </a:r>
            <a:r>
              <a:rPr dirty="0" spc="-195"/>
              <a:t>in</a:t>
            </a:r>
            <a:r>
              <a:rPr dirty="0" spc="-105"/>
              <a:t> </a:t>
            </a:r>
            <a:r>
              <a:rPr dirty="0" spc="-175"/>
              <a:t>der</a:t>
            </a:r>
            <a:r>
              <a:rPr dirty="0" spc="-114"/>
              <a:t> </a:t>
            </a:r>
            <a:r>
              <a:rPr dirty="0" spc="-200"/>
              <a:t>Altenpflege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60908" y="2241931"/>
            <a:ext cx="4998085" cy="203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44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wende</a:t>
            </a:r>
            <a:r>
              <a:rPr dirty="0" sz="44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spc="-25" b="1">
                <a:solidFill>
                  <a:srgbClr val="585858"/>
                </a:solidFill>
                <a:latin typeface="Arial"/>
                <a:cs typeface="Arial"/>
              </a:rPr>
              <a:t>ich </a:t>
            </a: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DSGVO</a:t>
            </a:r>
            <a:r>
              <a:rPr dirty="0" sz="44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bei </a:t>
            </a:r>
            <a:r>
              <a:rPr dirty="0" sz="4400" spc="-10" b="1">
                <a:solidFill>
                  <a:srgbClr val="585858"/>
                </a:solidFill>
                <a:latin typeface="Arial"/>
                <a:cs typeface="Arial"/>
              </a:rPr>
              <a:t>meiner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Arbeit</a:t>
            </a:r>
            <a:r>
              <a:rPr dirty="0" sz="44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spc="-25" b="1">
                <a:solidFill>
                  <a:srgbClr val="585858"/>
                </a:solidFill>
                <a:latin typeface="Arial"/>
                <a:cs typeface="Arial"/>
              </a:rPr>
              <a:t>an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80009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80">
                <a:solidFill>
                  <a:srgbClr val="379C73"/>
                </a:solidFill>
              </a:rPr>
              <a:t>DSGVO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in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der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Altenpflege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3567" y="2688356"/>
            <a:ext cx="3367343" cy="219847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7522" y="1677161"/>
            <a:ext cx="798639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4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400" spc="-20">
                <a:solidFill>
                  <a:srgbClr val="379C73"/>
                </a:solidFill>
                <a:latin typeface="Arial"/>
                <a:cs typeface="Arial"/>
              </a:rPr>
              <a:t>EU-</a:t>
            </a:r>
            <a:r>
              <a:rPr dirty="0" sz="2400" b="1">
                <a:solidFill>
                  <a:srgbClr val="379C73"/>
                </a:solidFill>
                <a:latin typeface="Arial"/>
                <a:cs typeface="Arial"/>
              </a:rPr>
              <a:t>DSGVO</a:t>
            </a:r>
            <a:r>
              <a:rPr dirty="0" sz="2400" spc="39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(Datenschutz</a:t>
            </a:r>
            <a:r>
              <a:rPr dirty="0" sz="24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Grundverordnung)</a:t>
            </a:r>
            <a:r>
              <a:rPr dirty="0" sz="24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400" spc="-20" b="1">
                <a:solidFill>
                  <a:srgbClr val="339966"/>
                </a:solidFill>
                <a:latin typeface="Arial"/>
                <a:cs typeface="Arial"/>
              </a:rPr>
              <a:t>gilt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auch</a:t>
            </a:r>
            <a:r>
              <a:rPr dirty="0" sz="2400" spc="2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für</a:t>
            </a:r>
            <a:r>
              <a:rPr dirty="0" sz="2400" spc="2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Altenpflegeeinrichtungen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24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da</a:t>
            </a:r>
            <a:r>
              <a:rPr dirty="0" sz="2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24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4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großem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Umfang</a:t>
            </a:r>
            <a:r>
              <a:rPr dirty="0" sz="24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personenbezogene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verarbeiten.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538721" y="4873853"/>
            <a:ext cx="9124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Entworfen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72440" y="1770869"/>
            <a:ext cx="8199755" cy="2988945"/>
            <a:chOff x="472440" y="1770869"/>
            <a:chExt cx="8199755" cy="29889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458" y="1808969"/>
              <a:ext cx="3797851" cy="295049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91490" y="1863089"/>
              <a:ext cx="3685540" cy="2837815"/>
            </a:xfrm>
            <a:custGeom>
              <a:avLst/>
              <a:gdLst/>
              <a:ahLst/>
              <a:cxnLst/>
              <a:rect l="l" t="t" r="r" b="b"/>
              <a:pathLst>
                <a:path w="3685540" h="2837815">
                  <a:moveTo>
                    <a:pt x="3212084" y="0"/>
                  </a:moveTo>
                  <a:lnTo>
                    <a:pt x="472960" y="0"/>
                  </a:lnTo>
                  <a:lnTo>
                    <a:pt x="424602" y="2441"/>
                  </a:lnTo>
                  <a:lnTo>
                    <a:pt x="377641" y="9607"/>
                  </a:lnTo>
                  <a:lnTo>
                    <a:pt x="332314" y="21259"/>
                  </a:lnTo>
                  <a:lnTo>
                    <a:pt x="288861" y="37161"/>
                  </a:lnTo>
                  <a:lnTo>
                    <a:pt x="247517" y="57074"/>
                  </a:lnTo>
                  <a:lnTo>
                    <a:pt x="208521" y="80762"/>
                  </a:lnTo>
                  <a:lnTo>
                    <a:pt x="172111" y="107986"/>
                  </a:lnTo>
                  <a:lnTo>
                    <a:pt x="138525" y="138509"/>
                  </a:lnTo>
                  <a:lnTo>
                    <a:pt x="107999" y="172093"/>
                  </a:lnTo>
                  <a:lnTo>
                    <a:pt x="80773" y="208502"/>
                  </a:lnTo>
                  <a:lnTo>
                    <a:pt x="57082" y="247496"/>
                  </a:lnTo>
                  <a:lnTo>
                    <a:pt x="37166" y="288839"/>
                  </a:lnTo>
                  <a:lnTo>
                    <a:pt x="21262" y="332293"/>
                  </a:lnTo>
                  <a:lnTo>
                    <a:pt x="9608" y="377621"/>
                  </a:lnTo>
                  <a:lnTo>
                    <a:pt x="2441" y="424585"/>
                  </a:lnTo>
                  <a:lnTo>
                    <a:pt x="0" y="472948"/>
                  </a:lnTo>
                  <a:lnTo>
                    <a:pt x="0" y="2364727"/>
                  </a:lnTo>
                  <a:lnTo>
                    <a:pt x="2441" y="2413085"/>
                  </a:lnTo>
                  <a:lnTo>
                    <a:pt x="9608" y="2460046"/>
                  </a:lnTo>
                  <a:lnTo>
                    <a:pt x="21262" y="2505373"/>
                  </a:lnTo>
                  <a:lnTo>
                    <a:pt x="37166" y="2548826"/>
                  </a:lnTo>
                  <a:lnTo>
                    <a:pt x="57082" y="2590170"/>
                  </a:lnTo>
                  <a:lnTo>
                    <a:pt x="80773" y="2629166"/>
                  </a:lnTo>
                  <a:lnTo>
                    <a:pt x="107999" y="2665576"/>
                  </a:lnTo>
                  <a:lnTo>
                    <a:pt x="138525" y="2699162"/>
                  </a:lnTo>
                  <a:lnTo>
                    <a:pt x="172111" y="2729688"/>
                  </a:lnTo>
                  <a:lnTo>
                    <a:pt x="208521" y="2756914"/>
                  </a:lnTo>
                  <a:lnTo>
                    <a:pt x="247517" y="2780605"/>
                  </a:lnTo>
                  <a:lnTo>
                    <a:pt x="288861" y="2800521"/>
                  </a:lnTo>
                  <a:lnTo>
                    <a:pt x="332314" y="2816425"/>
                  </a:lnTo>
                  <a:lnTo>
                    <a:pt x="377641" y="2828079"/>
                  </a:lnTo>
                  <a:lnTo>
                    <a:pt x="424602" y="2835246"/>
                  </a:lnTo>
                  <a:lnTo>
                    <a:pt x="472960" y="2837688"/>
                  </a:lnTo>
                  <a:lnTo>
                    <a:pt x="3212084" y="2837688"/>
                  </a:lnTo>
                  <a:lnTo>
                    <a:pt x="3260446" y="2835246"/>
                  </a:lnTo>
                  <a:lnTo>
                    <a:pt x="3307410" y="2828079"/>
                  </a:lnTo>
                  <a:lnTo>
                    <a:pt x="3352738" y="2816425"/>
                  </a:lnTo>
                  <a:lnTo>
                    <a:pt x="3396192" y="2800521"/>
                  </a:lnTo>
                  <a:lnTo>
                    <a:pt x="3437535" y="2780605"/>
                  </a:lnTo>
                  <a:lnTo>
                    <a:pt x="3476529" y="2756914"/>
                  </a:lnTo>
                  <a:lnTo>
                    <a:pt x="3512938" y="2729688"/>
                  </a:lnTo>
                  <a:lnTo>
                    <a:pt x="3546522" y="2699162"/>
                  </a:lnTo>
                  <a:lnTo>
                    <a:pt x="3577045" y="2665576"/>
                  </a:lnTo>
                  <a:lnTo>
                    <a:pt x="3604269" y="2629166"/>
                  </a:lnTo>
                  <a:lnTo>
                    <a:pt x="3627957" y="2590170"/>
                  </a:lnTo>
                  <a:lnTo>
                    <a:pt x="3647870" y="2548826"/>
                  </a:lnTo>
                  <a:lnTo>
                    <a:pt x="3663772" y="2505373"/>
                  </a:lnTo>
                  <a:lnTo>
                    <a:pt x="3675424" y="2460046"/>
                  </a:lnTo>
                  <a:lnTo>
                    <a:pt x="3682590" y="2413085"/>
                  </a:lnTo>
                  <a:lnTo>
                    <a:pt x="3685032" y="2364727"/>
                  </a:lnTo>
                  <a:lnTo>
                    <a:pt x="3685032" y="472948"/>
                  </a:lnTo>
                  <a:lnTo>
                    <a:pt x="3682590" y="424585"/>
                  </a:lnTo>
                  <a:lnTo>
                    <a:pt x="3675424" y="377621"/>
                  </a:lnTo>
                  <a:lnTo>
                    <a:pt x="3663772" y="332293"/>
                  </a:lnTo>
                  <a:lnTo>
                    <a:pt x="3647870" y="288839"/>
                  </a:lnTo>
                  <a:lnTo>
                    <a:pt x="3627957" y="247496"/>
                  </a:lnTo>
                  <a:lnTo>
                    <a:pt x="3604269" y="208502"/>
                  </a:lnTo>
                  <a:lnTo>
                    <a:pt x="3577045" y="172093"/>
                  </a:lnTo>
                  <a:lnTo>
                    <a:pt x="3546522" y="138509"/>
                  </a:lnTo>
                  <a:lnTo>
                    <a:pt x="3512938" y="107986"/>
                  </a:lnTo>
                  <a:lnTo>
                    <a:pt x="3476529" y="80762"/>
                  </a:lnTo>
                  <a:lnTo>
                    <a:pt x="3437535" y="57074"/>
                  </a:lnTo>
                  <a:lnTo>
                    <a:pt x="3396192" y="37161"/>
                  </a:lnTo>
                  <a:lnTo>
                    <a:pt x="3352738" y="21259"/>
                  </a:lnTo>
                  <a:lnTo>
                    <a:pt x="3307410" y="9607"/>
                  </a:lnTo>
                  <a:lnTo>
                    <a:pt x="3260446" y="2441"/>
                  </a:lnTo>
                  <a:lnTo>
                    <a:pt x="3212084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91490" y="1863089"/>
              <a:ext cx="3685540" cy="2837815"/>
            </a:xfrm>
            <a:custGeom>
              <a:avLst/>
              <a:gdLst/>
              <a:ahLst/>
              <a:cxnLst/>
              <a:rect l="l" t="t" r="r" b="b"/>
              <a:pathLst>
                <a:path w="3685540" h="2837815">
                  <a:moveTo>
                    <a:pt x="0" y="472948"/>
                  </a:moveTo>
                  <a:lnTo>
                    <a:pt x="2441" y="424585"/>
                  </a:lnTo>
                  <a:lnTo>
                    <a:pt x="9608" y="377621"/>
                  </a:lnTo>
                  <a:lnTo>
                    <a:pt x="21262" y="332293"/>
                  </a:lnTo>
                  <a:lnTo>
                    <a:pt x="37166" y="288839"/>
                  </a:lnTo>
                  <a:lnTo>
                    <a:pt x="57082" y="247496"/>
                  </a:lnTo>
                  <a:lnTo>
                    <a:pt x="80773" y="208502"/>
                  </a:lnTo>
                  <a:lnTo>
                    <a:pt x="107999" y="172093"/>
                  </a:lnTo>
                  <a:lnTo>
                    <a:pt x="138525" y="138509"/>
                  </a:lnTo>
                  <a:lnTo>
                    <a:pt x="172111" y="107986"/>
                  </a:lnTo>
                  <a:lnTo>
                    <a:pt x="208521" y="80762"/>
                  </a:lnTo>
                  <a:lnTo>
                    <a:pt x="247517" y="57074"/>
                  </a:lnTo>
                  <a:lnTo>
                    <a:pt x="288861" y="37161"/>
                  </a:lnTo>
                  <a:lnTo>
                    <a:pt x="332314" y="21259"/>
                  </a:lnTo>
                  <a:lnTo>
                    <a:pt x="377641" y="9607"/>
                  </a:lnTo>
                  <a:lnTo>
                    <a:pt x="424602" y="2441"/>
                  </a:lnTo>
                  <a:lnTo>
                    <a:pt x="472960" y="0"/>
                  </a:lnTo>
                  <a:lnTo>
                    <a:pt x="3212084" y="0"/>
                  </a:lnTo>
                  <a:lnTo>
                    <a:pt x="3260446" y="2441"/>
                  </a:lnTo>
                  <a:lnTo>
                    <a:pt x="3307410" y="9607"/>
                  </a:lnTo>
                  <a:lnTo>
                    <a:pt x="3352738" y="21259"/>
                  </a:lnTo>
                  <a:lnTo>
                    <a:pt x="3396192" y="37161"/>
                  </a:lnTo>
                  <a:lnTo>
                    <a:pt x="3437535" y="57074"/>
                  </a:lnTo>
                  <a:lnTo>
                    <a:pt x="3476529" y="80762"/>
                  </a:lnTo>
                  <a:lnTo>
                    <a:pt x="3512938" y="107986"/>
                  </a:lnTo>
                  <a:lnTo>
                    <a:pt x="3546522" y="138509"/>
                  </a:lnTo>
                  <a:lnTo>
                    <a:pt x="3577045" y="172093"/>
                  </a:lnTo>
                  <a:lnTo>
                    <a:pt x="3604269" y="208502"/>
                  </a:lnTo>
                  <a:lnTo>
                    <a:pt x="3627957" y="247496"/>
                  </a:lnTo>
                  <a:lnTo>
                    <a:pt x="3647870" y="288839"/>
                  </a:lnTo>
                  <a:lnTo>
                    <a:pt x="3663772" y="332293"/>
                  </a:lnTo>
                  <a:lnTo>
                    <a:pt x="3675424" y="377621"/>
                  </a:lnTo>
                  <a:lnTo>
                    <a:pt x="3682590" y="424585"/>
                  </a:lnTo>
                  <a:lnTo>
                    <a:pt x="3685032" y="472948"/>
                  </a:lnTo>
                  <a:lnTo>
                    <a:pt x="3685032" y="2364727"/>
                  </a:lnTo>
                  <a:lnTo>
                    <a:pt x="3682590" y="2413085"/>
                  </a:lnTo>
                  <a:lnTo>
                    <a:pt x="3675424" y="2460046"/>
                  </a:lnTo>
                  <a:lnTo>
                    <a:pt x="3663772" y="2505373"/>
                  </a:lnTo>
                  <a:lnTo>
                    <a:pt x="3647870" y="2548826"/>
                  </a:lnTo>
                  <a:lnTo>
                    <a:pt x="3627957" y="2590170"/>
                  </a:lnTo>
                  <a:lnTo>
                    <a:pt x="3604269" y="2629166"/>
                  </a:lnTo>
                  <a:lnTo>
                    <a:pt x="3577045" y="2665576"/>
                  </a:lnTo>
                  <a:lnTo>
                    <a:pt x="3546522" y="2699162"/>
                  </a:lnTo>
                  <a:lnTo>
                    <a:pt x="3512938" y="2729688"/>
                  </a:lnTo>
                  <a:lnTo>
                    <a:pt x="3476529" y="2756914"/>
                  </a:lnTo>
                  <a:lnTo>
                    <a:pt x="3437535" y="2780605"/>
                  </a:lnTo>
                  <a:lnTo>
                    <a:pt x="3396192" y="2800521"/>
                  </a:lnTo>
                  <a:lnTo>
                    <a:pt x="3352738" y="2816425"/>
                  </a:lnTo>
                  <a:lnTo>
                    <a:pt x="3307410" y="2828079"/>
                  </a:lnTo>
                  <a:lnTo>
                    <a:pt x="3260446" y="2835246"/>
                  </a:lnTo>
                  <a:lnTo>
                    <a:pt x="3212084" y="2837688"/>
                  </a:lnTo>
                  <a:lnTo>
                    <a:pt x="472960" y="2837688"/>
                  </a:lnTo>
                  <a:lnTo>
                    <a:pt x="424602" y="2835246"/>
                  </a:lnTo>
                  <a:lnTo>
                    <a:pt x="377641" y="2828079"/>
                  </a:lnTo>
                  <a:lnTo>
                    <a:pt x="332314" y="2816425"/>
                  </a:lnTo>
                  <a:lnTo>
                    <a:pt x="288861" y="2800521"/>
                  </a:lnTo>
                  <a:lnTo>
                    <a:pt x="247517" y="2780605"/>
                  </a:lnTo>
                  <a:lnTo>
                    <a:pt x="208521" y="2756914"/>
                  </a:lnTo>
                  <a:lnTo>
                    <a:pt x="172111" y="2729688"/>
                  </a:lnTo>
                  <a:lnTo>
                    <a:pt x="138525" y="2699162"/>
                  </a:lnTo>
                  <a:lnTo>
                    <a:pt x="107999" y="2665576"/>
                  </a:lnTo>
                  <a:lnTo>
                    <a:pt x="80773" y="2629166"/>
                  </a:lnTo>
                  <a:lnTo>
                    <a:pt x="57082" y="2590170"/>
                  </a:lnTo>
                  <a:lnTo>
                    <a:pt x="37166" y="2548826"/>
                  </a:lnTo>
                  <a:lnTo>
                    <a:pt x="21262" y="2505373"/>
                  </a:lnTo>
                  <a:lnTo>
                    <a:pt x="9608" y="2460046"/>
                  </a:lnTo>
                  <a:lnTo>
                    <a:pt x="2441" y="2413085"/>
                  </a:lnTo>
                  <a:lnTo>
                    <a:pt x="0" y="2364727"/>
                  </a:lnTo>
                  <a:lnTo>
                    <a:pt x="0" y="47294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5707" y="1770869"/>
              <a:ext cx="3925866" cy="295049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761737" y="1824989"/>
              <a:ext cx="3813175" cy="2837815"/>
            </a:xfrm>
            <a:custGeom>
              <a:avLst/>
              <a:gdLst/>
              <a:ahLst/>
              <a:cxnLst/>
              <a:rect l="l" t="t" r="r" b="b"/>
              <a:pathLst>
                <a:path w="3813175" h="2837815">
                  <a:moveTo>
                    <a:pt x="3340100" y="0"/>
                  </a:moveTo>
                  <a:lnTo>
                    <a:pt x="472948" y="0"/>
                  </a:lnTo>
                  <a:lnTo>
                    <a:pt x="424585" y="2441"/>
                  </a:lnTo>
                  <a:lnTo>
                    <a:pt x="377621" y="9607"/>
                  </a:lnTo>
                  <a:lnTo>
                    <a:pt x="332293" y="21259"/>
                  </a:lnTo>
                  <a:lnTo>
                    <a:pt x="288839" y="37161"/>
                  </a:lnTo>
                  <a:lnTo>
                    <a:pt x="247496" y="57074"/>
                  </a:lnTo>
                  <a:lnTo>
                    <a:pt x="208502" y="80762"/>
                  </a:lnTo>
                  <a:lnTo>
                    <a:pt x="172093" y="107986"/>
                  </a:lnTo>
                  <a:lnTo>
                    <a:pt x="138509" y="138509"/>
                  </a:lnTo>
                  <a:lnTo>
                    <a:pt x="107986" y="172093"/>
                  </a:lnTo>
                  <a:lnTo>
                    <a:pt x="80762" y="208502"/>
                  </a:lnTo>
                  <a:lnTo>
                    <a:pt x="57074" y="247496"/>
                  </a:lnTo>
                  <a:lnTo>
                    <a:pt x="37161" y="288839"/>
                  </a:lnTo>
                  <a:lnTo>
                    <a:pt x="21259" y="332293"/>
                  </a:lnTo>
                  <a:lnTo>
                    <a:pt x="9607" y="377621"/>
                  </a:lnTo>
                  <a:lnTo>
                    <a:pt x="2441" y="424585"/>
                  </a:lnTo>
                  <a:lnTo>
                    <a:pt x="0" y="472948"/>
                  </a:lnTo>
                  <a:lnTo>
                    <a:pt x="0" y="2364727"/>
                  </a:lnTo>
                  <a:lnTo>
                    <a:pt x="2441" y="2413085"/>
                  </a:lnTo>
                  <a:lnTo>
                    <a:pt x="9607" y="2460046"/>
                  </a:lnTo>
                  <a:lnTo>
                    <a:pt x="21259" y="2505373"/>
                  </a:lnTo>
                  <a:lnTo>
                    <a:pt x="37161" y="2548826"/>
                  </a:lnTo>
                  <a:lnTo>
                    <a:pt x="57074" y="2590170"/>
                  </a:lnTo>
                  <a:lnTo>
                    <a:pt x="80762" y="2629166"/>
                  </a:lnTo>
                  <a:lnTo>
                    <a:pt x="107986" y="2665576"/>
                  </a:lnTo>
                  <a:lnTo>
                    <a:pt x="138509" y="2699162"/>
                  </a:lnTo>
                  <a:lnTo>
                    <a:pt x="172093" y="2729688"/>
                  </a:lnTo>
                  <a:lnTo>
                    <a:pt x="208502" y="2756914"/>
                  </a:lnTo>
                  <a:lnTo>
                    <a:pt x="247496" y="2780605"/>
                  </a:lnTo>
                  <a:lnTo>
                    <a:pt x="288839" y="2800521"/>
                  </a:lnTo>
                  <a:lnTo>
                    <a:pt x="332293" y="2816425"/>
                  </a:lnTo>
                  <a:lnTo>
                    <a:pt x="377621" y="2828079"/>
                  </a:lnTo>
                  <a:lnTo>
                    <a:pt x="424585" y="2835246"/>
                  </a:lnTo>
                  <a:lnTo>
                    <a:pt x="472948" y="2837688"/>
                  </a:lnTo>
                  <a:lnTo>
                    <a:pt x="3340100" y="2837688"/>
                  </a:lnTo>
                  <a:lnTo>
                    <a:pt x="3388462" y="2835246"/>
                  </a:lnTo>
                  <a:lnTo>
                    <a:pt x="3435426" y="2828079"/>
                  </a:lnTo>
                  <a:lnTo>
                    <a:pt x="3480754" y="2816425"/>
                  </a:lnTo>
                  <a:lnTo>
                    <a:pt x="3524208" y="2800521"/>
                  </a:lnTo>
                  <a:lnTo>
                    <a:pt x="3565551" y="2780605"/>
                  </a:lnTo>
                  <a:lnTo>
                    <a:pt x="3604545" y="2756914"/>
                  </a:lnTo>
                  <a:lnTo>
                    <a:pt x="3640954" y="2729688"/>
                  </a:lnTo>
                  <a:lnTo>
                    <a:pt x="3674538" y="2699162"/>
                  </a:lnTo>
                  <a:lnTo>
                    <a:pt x="3705061" y="2665576"/>
                  </a:lnTo>
                  <a:lnTo>
                    <a:pt x="3732285" y="2629166"/>
                  </a:lnTo>
                  <a:lnTo>
                    <a:pt x="3755973" y="2590170"/>
                  </a:lnTo>
                  <a:lnTo>
                    <a:pt x="3775886" y="2548826"/>
                  </a:lnTo>
                  <a:lnTo>
                    <a:pt x="3791788" y="2505373"/>
                  </a:lnTo>
                  <a:lnTo>
                    <a:pt x="3803440" y="2460046"/>
                  </a:lnTo>
                  <a:lnTo>
                    <a:pt x="3810606" y="2413085"/>
                  </a:lnTo>
                  <a:lnTo>
                    <a:pt x="3813047" y="2364727"/>
                  </a:lnTo>
                  <a:lnTo>
                    <a:pt x="3813047" y="472948"/>
                  </a:lnTo>
                  <a:lnTo>
                    <a:pt x="3810606" y="424585"/>
                  </a:lnTo>
                  <a:lnTo>
                    <a:pt x="3803440" y="377621"/>
                  </a:lnTo>
                  <a:lnTo>
                    <a:pt x="3791788" y="332293"/>
                  </a:lnTo>
                  <a:lnTo>
                    <a:pt x="3775886" y="288839"/>
                  </a:lnTo>
                  <a:lnTo>
                    <a:pt x="3755973" y="247496"/>
                  </a:lnTo>
                  <a:lnTo>
                    <a:pt x="3732285" y="208502"/>
                  </a:lnTo>
                  <a:lnTo>
                    <a:pt x="3705061" y="172093"/>
                  </a:lnTo>
                  <a:lnTo>
                    <a:pt x="3674538" y="138509"/>
                  </a:lnTo>
                  <a:lnTo>
                    <a:pt x="3640954" y="107986"/>
                  </a:lnTo>
                  <a:lnTo>
                    <a:pt x="3604545" y="80762"/>
                  </a:lnTo>
                  <a:lnTo>
                    <a:pt x="3565551" y="57074"/>
                  </a:lnTo>
                  <a:lnTo>
                    <a:pt x="3524208" y="37161"/>
                  </a:lnTo>
                  <a:lnTo>
                    <a:pt x="3480754" y="21259"/>
                  </a:lnTo>
                  <a:lnTo>
                    <a:pt x="3435426" y="9607"/>
                  </a:lnTo>
                  <a:lnTo>
                    <a:pt x="3388462" y="2441"/>
                  </a:lnTo>
                  <a:lnTo>
                    <a:pt x="3340100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761737" y="1824989"/>
              <a:ext cx="3813175" cy="2837815"/>
            </a:xfrm>
            <a:custGeom>
              <a:avLst/>
              <a:gdLst/>
              <a:ahLst/>
              <a:cxnLst/>
              <a:rect l="l" t="t" r="r" b="b"/>
              <a:pathLst>
                <a:path w="3813175" h="2837815">
                  <a:moveTo>
                    <a:pt x="0" y="472948"/>
                  </a:moveTo>
                  <a:lnTo>
                    <a:pt x="2441" y="424585"/>
                  </a:lnTo>
                  <a:lnTo>
                    <a:pt x="9607" y="377621"/>
                  </a:lnTo>
                  <a:lnTo>
                    <a:pt x="21259" y="332293"/>
                  </a:lnTo>
                  <a:lnTo>
                    <a:pt x="37161" y="288839"/>
                  </a:lnTo>
                  <a:lnTo>
                    <a:pt x="57074" y="247496"/>
                  </a:lnTo>
                  <a:lnTo>
                    <a:pt x="80762" y="208502"/>
                  </a:lnTo>
                  <a:lnTo>
                    <a:pt x="107986" y="172093"/>
                  </a:lnTo>
                  <a:lnTo>
                    <a:pt x="138509" y="138509"/>
                  </a:lnTo>
                  <a:lnTo>
                    <a:pt x="172093" y="107986"/>
                  </a:lnTo>
                  <a:lnTo>
                    <a:pt x="208502" y="80762"/>
                  </a:lnTo>
                  <a:lnTo>
                    <a:pt x="247496" y="57074"/>
                  </a:lnTo>
                  <a:lnTo>
                    <a:pt x="288839" y="37161"/>
                  </a:lnTo>
                  <a:lnTo>
                    <a:pt x="332293" y="21259"/>
                  </a:lnTo>
                  <a:lnTo>
                    <a:pt x="377621" y="9607"/>
                  </a:lnTo>
                  <a:lnTo>
                    <a:pt x="424585" y="2441"/>
                  </a:lnTo>
                  <a:lnTo>
                    <a:pt x="472948" y="0"/>
                  </a:lnTo>
                  <a:lnTo>
                    <a:pt x="3340100" y="0"/>
                  </a:lnTo>
                  <a:lnTo>
                    <a:pt x="3388462" y="2441"/>
                  </a:lnTo>
                  <a:lnTo>
                    <a:pt x="3435426" y="9607"/>
                  </a:lnTo>
                  <a:lnTo>
                    <a:pt x="3480754" y="21259"/>
                  </a:lnTo>
                  <a:lnTo>
                    <a:pt x="3524208" y="37161"/>
                  </a:lnTo>
                  <a:lnTo>
                    <a:pt x="3565551" y="57074"/>
                  </a:lnTo>
                  <a:lnTo>
                    <a:pt x="3604545" y="80762"/>
                  </a:lnTo>
                  <a:lnTo>
                    <a:pt x="3640954" y="107986"/>
                  </a:lnTo>
                  <a:lnTo>
                    <a:pt x="3674538" y="138509"/>
                  </a:lnTo>
                  <a:lnTo>
                    <a:pt x="3705061" y="172093"/>
                  </a:lnTo>
                  <a:lnTo>
                    <a:pt x="3732285" y="208502"/>
                  </a:lnTo>
                  <a:lnTo>
                    <a:pt x="3755973" y="247496"/>
                  </a:lnTo>
                  <a:lnTo>
                    <a:pt x="3775886" y="288839"/>
                  </a:lnTo>
                  <a:lnTo>
                    <a:pt x="3791788" y="332293"/>
                  </a:lnTo>
                  <a:lnTo>
                    <a:pt x="3803440" y="377621"/>
                  </a:lnTo>
                  <a:lnTo>
                    <a:pt x="3810606" y="424585"/>
                  </a:lnTo>
                  <a:lnTo>
                    <a:pt x="3813047" y="472948"/>
                  </a:lnTo>
                  <a:lnTo>
                    <a:pt x="3813047" y="2364727"/>
                  </a:lnTo>
                  <a:lnTo>
                    <a:pt x="3810606" y="2413085"/>
                  </a:lnTo>
                  <a:lnTo>
                    <a:pt x="3803440" y="2460046"/>
                  </a:lnTo>
                  <a:lnTo>
                    <a:pt x="3791788" y="2505373"/>
                  </a:lnTo>
                  <a:lnTo>
                    <a:pt x="3775886" y="2548826"/>
                  </a:lnTo>
                  <a:lnTo>
                    <a:pt x="3755973" y="2590170"/>
                  </a:lnTo>
                  <a:lnTo>
                    <a:pt x="3732285" y="2629166"/>
                  </a:lnTo>
                  <a:lnTo>
                    <a:pt x="3705061" y="2665576"/>
                  </a:lnTo>
                  <a:lnTo>
                    <a:pt x="3674538" y="2699162"/>
                  </a:lnTo>
                  <a:lnTo>
                    <a:pt x="3640954" y="2729688"/>
                  </a:lnTo>
                  <a:lnTo>
                    <a:pt x="3604545" y="2756914"/>
                  </a:lnTo>
                  <a:lnTo>
                    <a:pt x="3565551" y="2780605"/>
                  </a:lnTo>
                  <a:lnTo>
                    <a:pt x="3524208" y="2800521"/>
                  </a:lnTo>
                  <a:lnTo>
                    <a:pt x="3480754" y="2816425"/>
                  </a:lnTo>
                  <a:lnTo>
                    <a:pt x="3435426" y="2828079"/>
                  </a:lnTo>
                  <a:lnTo>
                    <a:pt x="3388462" y="2835246"/>
                  </a:lnTo>
                  <a:lnTo>
                    <a:pt x="3340100" y="2837688"/>
                  </a:lnTo>
                  <a:lnTo>
                    <a:pt x="472948" y="2837688"/>
                  </a:lnTo>
                  <a:lnTo>
                    <a:pt x="424585" y="2835246"/>
                  </a:lnTo>
                  <a:lnTo>
                    <a:pt x="377621" y="2828079"/>
                  </a:lnTo>
                  <a:lnTo>
                    <a:pt x="332293" y="2816425"/>
                  </a:lnTo>
                  <a:lnTo>
                    <a:pt x="288839" y="2800521"/>
                  </a:lnTo>
                  <a:lnTo>
                    <a:pt x="247496" y="2780605"/>
                  </a:lnTo>
                  <a:lnTo>
                    <a:pt x="208502" y="2756914"/>
                  </a:lnTo>
                  <a:lnTo>
                    <a:pt x="172093" y="2729688"/>
                  </a:lnTo>
                  <a:lnTo>
                    <a:pt x="138509" y="2699162"/>
                  </a:lnTo>
                  <a:lnTo>
                    <a:pt x="107986" y="2665576"/>
                  </a:lnTo>
                  <a:lnTo>
                    <a:pt x="80762" y="2629166"/>
                  </a:lnTo>
                  <a:lnTo>
                    <a:pt x="57074" y="2590170"/>
                  </a:lnTo>
                  <a:lnTo>
                    <a:pt x="37161" y="2548826"/>
                  </a:lnTo>
                  <a:lnTo>
                    <a:pt x="21259" y="2505373"/>
                  </a:lnTo>
                  <a:lnTo>
                    <a:pt x="9607" y="2460046"/>
                  </a:lnTo>
                  <a:lnTo>
                    <a:pt x="2441" y="2413085"/>
                  </a:lnTo>
                  <a:lnTo>
                    <a:pt x="0" y="2364727"/>
                  </a:lnTo>
                  <a:lnTo>
                    <a:pt x="0" y="47294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5250434" y="2089530"/>
            <a:ext cx="24257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 indent="571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Verarbeitung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sensibler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Daten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im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öffentlichen</a:t>
            </a:r>
            <a:r>
              <a:rPr dirty="0" sz="1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Gesundheitssektor</a:t>
            </a:r>
            <a:r>
              <a:rPr dirty="0" baseline="24305" sz="1200" spc="-15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baseline="24305"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81355" y="4765040"/>
            <a:ext cx="4048125" cy="33972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4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GDPR.EU.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Recital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53: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Processing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sensitive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social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sector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55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GDPR.EU.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Recital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54: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Processing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sensitive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public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sector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233172" y="4759452"/>
            <a:ext cx="4795520" cy="8890"/>
          </a:xfrm>
          <a:custGeom>
            <a:avLst/>
            <a:gdLst/>
            <a:ahLst/>
            <a:cxnLst/>
            <a:rect l="l" t="t" r="r" b="b"/>
            <a:pathLst>
              <a:path w="4795520" h="8889">
                <a:moveTo>
                  <a:pt x="0" y="0"/>
                </a:moveTo>
                <a:lnTo>
                  <a:pt x="4795266" y="8839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649325" y="1062049"/>
            <a:ext cx="784733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DSGVO</a:t>
            </a:r>
            <a:r>
              <a:rPr dirty="0" sz="16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sogar</a:t>
            </a:r>
            <a:r>
              <a:rPr dirty="0" sz="16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spezifischen</a:t>
            </a:r>
            <a:r>
              <a:rPr dirty="0" sz="16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Vorschriften</a:t>
            </a:r>
            <a:r>
              <a:rPr dirty="0" sz="16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Bedeutung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des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Datenschutzes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Umgangs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sensiblen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Gesundheitssektor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im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Allgemeinen</a:t>
            </a:r>
            <a:r>
              <a:rPr dirty="0" sz="16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dargelegt.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23493" y="1993519"/>
            <a:ext cx="3314700" cy="1849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846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Verarbeitung</a:t>
            </a:r>
            <a:r>
              <a:rPr dirty="0" sz="12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sensiblen</a:t>
            </a:r>
            <a:r>
              <a:rPr dirty="0" sz="12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Daten</a:t>
            </a:r>
            <a:endParaRPr sz="1200">
              <a:latin typeface="Arial"/>
              <a:cs typeface="Arial"/>
            </a:endParaRPr>
          </a:p>
          <a:p>
            <a:pPr marL="349885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Gesundheits-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Sozialbereich</a:t>
            </a:r>
            <a:r>
              <a:rPr dirty="0" baseline="24305" sz="1200" spc="-15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 algn="just" marL="195580" marR="55880" indent="-132715">
              <a:lnSpc>
                <a:spcPct val="100000"/>
              </a:lnSpc>
              <a:spcBef>
                <a:spcPts val="555"/>
              </a:spcBef>
              <a:buFont typeface="Courier New"/>
              <a:buChar char="o"/>
              <a:tabLst>
                <a:tab pos="197485" algn="l"/>
                <a:tab pos="1980564" algn="l"/>
                <a:tab pos="2863215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Besondere</a:t>
            </a:r>
            <a:r>
              <a:rPr dirty="0" sz="9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Kategorien</a:t>
            </a: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personenbezogener</a:t>
            </a:r>
            <a:r>
              <a:rPr dirty="0" sz="9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Daten,</a:t>
            </a:r>
            <a:r>
              <a:rPr dirty="0" sz="9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9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z.</a:t>
            </a:r>
            <a:r>
              <a:rPr dirty="0" sz="9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B.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Gesundheitsinformationen,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erfordern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erhöhte 	Sicherheitsvorkehrungen.</a:t>
            </a:r>
            <a:endParaRPr sz="900">
              <a:latin typeface="Arial"/>
              <a:cs typeface="Arial"/>
            </a:endParaRPr>
          </a:p>
          <a:p>
            <a:pPr algn="just" marL="196215" marR="55244" indent="-13335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197485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900" spc="25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Verarbeitung</a:t>
            </a:r>
            <a:r>
              <a:rPr dirty="0" sz="900" spc="26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900" spc="254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Gesundheitsdaten</a:t>
            </a:r>
            <a:r>
              <a:rPr dirty="0" sz="900" spc="254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sollte</a:t>
            </a:r>
            <a:r>
              <a:rPr dirty="0" sz="900" spc="25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den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Interessen</a:t>
            </a:r>
            <a:r>
              <a:rPr dirty="0" sz="9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9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Einzelnen</a:t>
            </a:r>
            <a:r>
              <a:rPr dirty="0" sz="900" spc="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900" spc="3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9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Gesellschaft</a:t>
            </a:r>
            <a:r>
              <a:rPr dirty="0" sz="9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dienen,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insbesondere</a:t>
            </a:r>
            <a:r>
              <a:rPr dirty="0" sz="9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bei</a:t>
            </a:r>
            <a:r>
              <a:rPr dirty="0" sz="9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9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Verwaltung</a:t>
            </a:r>
            <a:r>
              <a:rPr dirty="0" sz="9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9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Gesundheitsdiensten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Forschung.</a:t>
            </a:r>
            <a:endParaRPr sz="900">
              <a:latin typeface="Arial"/>
              <a:cs typeface="Arial"/>
            </a:endParaRPr>
          </a:p>
          <a:p>
            <a:pPr algn="r" marL="132715" marR="55880" indent="-13271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132715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9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900" spc="3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Verordnung</a:t>
            </a:r>
            <a:r>
              <a:rPr dirty="0" sz="9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sollen</a:t>
            </a:r>
            <a:r>
              <a:rPr dirty="0" sz="9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einheitliche</a:t>
            </a:r>
            <a:r>
              <a:rPr dirty="0" sz="900" spc="3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Regeln</a:t>
            </a:r>
            <a:r>
              <a:rPr dirty="0" sz="9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9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den</a:t>
            </a:r>
            <a:endParaRPr sz="900">
              <a:latin typeface="Arial"/>
              <a:cs typeface="Arial"/>
            </a:endParaRPr>
          </a:p>
          <a:p>
            <a:pPr algn="r" marR="56515">
              <a:lnSpc>
                <a:spcPct val="100000"/>
              </a:lnSpc>
              <a:spcBef>
                <a:spcPts val="5"/>
              </a:spcBef>
              <a:tabLst>
                <a:tab pos="559435" algn="l"/>
              </a:tabLst>
            </a:pP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Umgang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	mit</a:t>
            </a:r>
            <a:r>
              <a:rPr dirty="0" sz="900" spc="2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Gesundheitsdaten</a:t>
            </a:r>
            <a:r>
              <a:rPr dirty="0" sz="900" spc="2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unter</a:t>
            </a:r>
            <a:r>
              <a:rPr dirty="0" sz="900" spc="22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Wahrung</a:t>
            </a:r>
            <a:r>
              <a:rPr dirty="0" sz="900" spc="2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des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073020" y="3817416"/>
            <a:ext cx="191388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7185" algn="l"/>
                <a:tab pos="635635" algn="l"/>
                <a:tab pos="1405890" algn="l"/>
              </a:tabLst>
            </a:pP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Grundrechte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festgelegt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74293" y="3817416"/>
            <a:ext cx="122428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685" marR="4191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Berufsgeheimnisses werden.</a:t>
            </a:r>
            <a:endParaRPr sz="900">
              <a:latin typeface="Arial"/>
              <a:cs typeface="Arial"/>
            </a:endParaRPr>
          </a:p>
          <a:p>
            <a:pPr marL="146050" indent="-13335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146050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900" spc="2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Mitgliedstaaten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098929" y="4167936"/>
            <a:ext cx="18872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können</a:t>
            </a:r>
            <a:r>
              <a:rPr dirty="0" sz="900" spc="2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zusätzliche</a:t>
            </a:r>
            <a:r>
              <a:rPr dirty="0" sz="900" spc="229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Bedingungen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08405" y="4305096"/>
            <a:ext cx="3079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auferlegen,</a:t>
            </a:r>
            <a:r>
              <a:rPr dirty="0" sz="9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9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jedoch</a:t>
            </a:r>
            <a:r>
              <a:rPr dirty="0" sz="9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9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Datenfluss</a:t>
            </a:r>
            <a:r>
              <a:rPr dirty="0" sz="9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innerhalb</a:t>
            </a:r>
            <a:r>
              <a:rPr dirty="0" sz="9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9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EU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nicht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behindern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sollten.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035677" y="2653664"/>
            <a:ext cx="305689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45415" marR="5080" indent="-13335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146685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Besondere</a:t>
            </a:r>
            <a:r>
              <a:rPr dirty="0" sz="900" spc="35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Kategorien</a:t>
            </a:r>
            <a:r>
              <a:rPr dirty="0" sz="900" spc="3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personenbezogener</a:t>
            </a:r>
            <a:r>
              <a:rPr dirty="0" sz="900" spc="35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Daten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können</a:t>
            </a:r>
            <a:r>
              <a:rPr dirty="0" sz="9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aus</a:t>
            </a:r>
            <a:r>
              <a:rPr dirty="0" sz="9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Gründen</a:t>
            </a:r>
            <a:r>
              <a:rPr dirty="0" sz="9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9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öffentlichen</a:t>
            </a:r>
            <a:r>
              <a:rPr dirty="0" sz="9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Gesundheit</a:t>
            </a:r>
            <a:r>
              <a:rPr dirty="0" sz="9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ohne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Zustimmung</a:t>
            </a: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verarbeitet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werden.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035677" y="3141726"/>
            <a:ext cx="30575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5415" marR="5080" indent="-13335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146685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Strenge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Maßnahmen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sind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notwendig,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Rechte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und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Freiheiten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Einzelnen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schützen.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035677" y="3492246"/>
            <a:ext cx="305689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45415" marR="5080" indent="-13335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146685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900" spc="26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Begriff</a:t>
            </a:r>
            <a:r>
              <a:rPr dirty="0" sz="900" spc="27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"öffentliche</a:t>
            </a:r>
            <a:r>
              <a:rPr dirty="0" sz="900" spc="26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Gesundheit"</a:t>
            </a:r>
            <a:r>
              <a:rPr dirty="0" sz="900" spc="265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umfasst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verschiedene</a:t>
            </a:r>
            <a:r>
              <a:rPr dirty="0" sz="900" spc="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gesundheitsrelevante</a:t>
            </a:r>
            <a:r>
              <a:rPr dirty="0" sz="900" spc="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Aspekte</a:t>
            </a:r>
            <a:r>
              <a:rPr dirty="0" sz="900" spc="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dirty="0" sz="9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Sinne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Verordnung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(EG)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Nr.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 1338/2008.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035677" y="3980179"/>
            <a:ext cx="30575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45415" marR="5080" indent="-13335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146685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9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Verarbeitung</a:t>
            </a:r>
            <a:r>
              <a:rPr dirty="0" sz="9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9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Gesundheitsdaten</a:t>
            </a:r>
            <a:r>
              <a:rPr dirty="0" sz="9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dirty="0" sz="9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öffentlichen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Interesse</a:t>
            </a:r>
            <a:r>
              <a:rPr dirty="0" sz="9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sollte</a:t>
            </a:r>
            <a:r>
              <a:rPr dirty="0" sz="9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9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Dritten</a:t>
            </a:r>
            <a:r>
              <a:rPr dirty="0" sz="9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nicht</a:t>
            </a:r>
            <a:r>
              <a:rPr dirty="0" sz="9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ermöglichen,</a:t>
            </a:r>
            <a:r>
              <a:rPr dirty="0" sz="9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9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Daten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9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andere</a:t>
            </a:r>
            <a:r>
              <a:rPr dirty="0" sz="9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Zwecke</a:t>
            </a:r>
            <a:r>
              <a:rPr dirty="0" sz="9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9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nutzen,</a:t>
            </a:r>
            <a:r>
              <a:rPr dirty="0" sz="9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z.</a:t>
            </a:r>
            <a:r>
              <a:rPr dirty="0" sz="9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B.</a:t>
            </a:r>
            <a:r>
              <a:rPr dirty="0" sz="9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Arbeitgebern</a:t>
            </a:r>
            <a:r>
              <a:rPr dirty="0" sz="9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oder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Versicherungsgesellschaften.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80">
                <a:solidFill>
                  <a:srgbClr val="379C73"/>
                </a:solidFill>
              </a:rPr>
              <a:t>DSGVO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in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der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Altenpflege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01218" y="1633220"/>
            <a:ext cx="8184515" cy="304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98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DSGVO-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Vorschriften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Vorschriften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Ihres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Arbeitgebers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einzuhalten,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r>
              <a:rPr dirty="0" sz="1800" spc="7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verpflichtet,</a:t>
            </a:r>
            <a:r>
              <a:rPr dirty="0" sz="1800" spc="7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eine</a:t>
            </a:r>
            <a:r>
              <a:rPr dirty="0" sz="1800" spc="6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Schulung</a:t>
            </a:r>
            <a:r>
              <a:rPr dirty="0" sz="1800" spc="7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zu</a:t>
            </a:r>
            <a:r>
              <a:rPr dirty="0" sz="1800" spc="6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diesem</a:t>
            </a:r>
            <a:r>
              <a:rPr dirty="0" sz="1800" spc="6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Thema</a:t>
            </a:r>
            <a:r>
              <a:rPr dirty="0" sz="1800" spc="6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zu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absolvieren</a:t>
            </a:r>
            <a:r>
              <a:rPr dirty="0" sz="1800" spc="-10">
                <a:solidFill>
                  <a:srgbClr val="339966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just" marL="12700" marR="698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Außerdem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kann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jede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etwas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spezifischere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Vorschriften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haben,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allgemeine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Datenschutz-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Grundverordnung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ergänzen.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Falls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keine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Schulung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erhalten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haben,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wenden</a:t>
            </a:r>
            <a:r>
              <a:rPr dirty="0" sz="1800" spc="114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r>
              <a:rPr dirty="0" sz="1800" spc="114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sich</a:t>
            </a:r>
            <a:r>
              <a:rPr dirty="0" sz="1800" spc="11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an</a:t>
            </a:r>
            <a:r>
              <a:rPr dirty="0" sz="1800" spc="114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den:die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behördliche:n</a:t>
            </a:r>
            <a:r>
              <a:rPr dirty="0" sz="1800" spc="3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Datenschutzbeauftragte:n</a:t>
            </a:r>
            <a:r>
              <a:rPr dirty="0" sz="1800" spc="3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Ihrem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Arbeitsplatz,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der:die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Verfahren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Besonderheiten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Datenschutzes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Organisation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informieren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wird.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80">
                <a:solidFill>
                  <a:srgbClr val="379C73"/>
                </a:solidFill>
              </a:rPr>
              <a:t>DSGVO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in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der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Altenpflege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Tools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und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Datenschutz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0654" y="1479296"/>
            <a:ext cx="81832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zunehmenden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Integration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Technologien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Gesundheitswesen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675379" y="1753870"/>
            <a:ext cx="49676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  <a:tabLst>
                <a:tab pos="634365" algn="l"/>
                <a:tab pos="991235" algn="l"/>
                <a:tab pos="1778635" algn="l"/>
                <a:tab pos="2515235" algn="l"/>
                <a:tab pos="3073400" algn="l"/>
                <a:tab pos="3594100" algn="l"/>
                <a:tab pos="4089400" algn="l"/>
                <a:tab pos="4597400" algn="l"/>
              </a:tabLst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Tools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zahlreiche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Vorteile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bei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4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der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Kommunikation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40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der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Qualität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60654" y="1753870"/>
            <a:ext cx="320167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70230" algn="l"/>
                <a:tab pos="1053465" algn="l"/>
                <a:tab pos="1689100" algn="l"/>
                <a:tab pos="2197100" algn="l"/>
                <a:tab pos="237490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Altenpflege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bieten Verbesserung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Effizienz, Pflege.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0176" y="2458211"/>
            <a:ext cx="2479548" cy="243078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60654" y="2814573"/>
            <a:ext cx="48501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46430" algn="l"/>
                <a:tab pos="1090295" algn="l"/>
                <a:tab pos="2844800" algn="l"/>
                <a:tab pos="3733165" algn="l"/>
                <a:tab pos="417639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Einführung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digitaler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geht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jedoch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auch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Verantwortung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einher,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für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solide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60654" y="3362909"/>
            <a:ext cx="273621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Datenschutzmaßnahmen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60654" y="3637889"/>
            <a:ext cx="29381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4030" algn="l"/>
                <a:tab pos="268478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insbesondere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686047" y="3362909"/>
            <a:ext cx="1624330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6765" algn="l"/>
              </a:tabLst>
            </a:pP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zu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sorgen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 marL="78105">
              <a:lnSpc>
                <a:spcPct val="100000"/>
              </a:lnSpc>
              <a:spcBef>
                <a:spcPts val="5"/>
              </a:spcBef>
              <a:tabLst>
                <a:tab pos="772795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sensible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60654" y="3912209"/>
            <a:ext cx="4267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ältere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Menschen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geht.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813550" y="4898542"/>
            <a:ext cx="9124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Entworfen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8462" y="1701901"/>
            <a:ext cx="8091805" cy="879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57200" marR="5080" indent="-445134">
              <a:lnSpc>
                <a:spcPct val="140100"/>
              </a:lnSpc>
              <a:spcBef>
                <a:spcPts val="95"/>
              </a:spcBef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Personenbezogene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Daten</a:t>
            </a:r>
            <a:r>
              <a:rPr dirty="0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sind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alle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Informationen,</a:t>
            </a:r>
            <a:r>
              <a:rPr dirty="0" sz="2000" spc="-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sich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auf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eine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identifizierte</a:t>
            </a:r>
            <a:r>
              <a:rPr dirty="0" sz="2000" spc="-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oder</a:t>
            </a:r>
            <a:r>
              <a:rPr dirty="0" sz="20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identifizierbare</a:t>
            </a:r>
            <a:r>
              <a:rPr dirty="0" sz="2000" spc="-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lebende</a:t>
            </a:r>
            <a:r>
              <a:rPr dirty="0" sz="20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Person</a:t>
            </a:r>
            <a:r>
              <a:rPr dirty="0" sz="20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beziehen.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24002" y="3329635"/>
            <a:ext cx="8280400" cy="1177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14300" marR="41275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Verschiedene</a:t>
            </a:r>
            <a:r>
              <a:rPr dirty="0" sz="1800" spc="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Informationen,</a:t>
            </a:r>
            <a:r>
              <a:rPr dirty="0" sz="1800" spc="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die</a:t>
            </a:r>
            <a:r>
              <a:rPr dirty="0" sz="1800" spc="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zusammengenommen</a:t>
            </a:r>
            <a:r>
              <a:rPr dirty="0" sz="1800" spc="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zur</a:t>
            </a:r>
            <a:r>
              <a:rPr dirty="0" sz="1800" spc="5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Identifizierung</a:t>
            </a:r>
            <a:r>
              <a:rPr dirty="0" sz="1800" spc="5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einer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bestimmten</a:t>
            </a:r>
            <a:r>
              <a:rPr dirty="0" sz="1800" spc="145">
                <a:solidFill>
                  <a:srgbClr val="3E3E3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Person</a:t>
            </a:r>
            <a:r>
              <a:rPr dirty="0" sz="1800" spc="160">
                <a:solidFill>
                  <a:srgbClr val="3E3E3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führen</a:t>
            </a:r>
            <a:r>
              <a:rPr dirty="0" sz="1800" spc="160">
                <a:solidFill>
                  <a:srgbClr val="3E3E3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können,</a:t>
            </a:r>
            <a:r>
              <a:rPr dirty="0" sz="1800" spc="160">
                <a:solidFill>
                  <a:srgbClr val="3E3E3E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E3E3E"/>
                </a:solidFill>
                <a:latin typeface="Arial"/>
                <a:cs typeface="Arial"/>
              </a:rPr>
              <a:t>stellen</a:t>
            </a:r>
            <a:r>
              <a:rPr dirty="0" sz="1800" spc="160" b="1">
                <a:solidFill>
                  <a:srgbClr val="3E3E3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ebenfalls</a:t>
            </a:r>
            <a:r>
              <a:rPr dirty="0" sz="1800" spc="165">
                <a:solidFill>
                  <a:srgbClr val="3E3E3E"/>
                </a:solidFill>
                <a:latin typeface="Arial"/>
                <a:cs typeface="Arial"/>
              </a:rPr>
              <a:t>  </a:t>
            </a:r>
            <a:r>
              <a:rPr dirty="0" sz="1800" spc="-10" b="1">
                <a:solidFill>
                  <a:srgbClr val="3E3E3E"/>
                </a:solidFill>
                <a:latin typeface="Arial"/>
                <a:cs typeface="Arial"/>
              </a:rPr>
              <a:t>personenbezogene </a:t>
            </a:r>
            <a:r>
              <a:rPr dirty="0" sz="1800" b="1">
                <a:solidFill>
                  <a:srgbClr val="3E3E3E"/>
                </a:solidFill>
                <a:latin typeface="Arial"/>
                <a:cs typeface="Arial"/>
              </a:rPr>
              <a:t>Daten</a:t>
            </a:r>
            <a:r>
              <a:rPr dirty="0" sz="18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E3E3E"/>
                </a:solidFill>
                <a:latin typeface="Arial"/>
                <a:cs typeface="Arial"/>
              </a:rPr>
              <a:t>dar</a:t>
            </a:r>
            <a:r>
              <a:rPr dirty="0" sz="1800" spc="-20">
                <a:solidFill>
                  <a:srgbClr val="3E3E3E"/>
                </a:solidFill>
                <a:latin typeface="Arial"/>
                <a:cs typeface="Arial"/>
              </a:rPr>
              <a:t>.</a:t>
            </a:r>
            <a:r>
              <a:rPr dirty="0" baseline="25462" sz="1800" spc="-30">
                <a:solidFill>
                  <a:srgbClr val="3E3E3E"/>
                </a:solidFill>
                <a:latin typeface="Arial"/>
                <a:cs typeface="Arial"/>
              </a:rPr>
              <a:t>3</a:t>
            </a:r>
            <a:endParaRPr baseline="25462"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389331"/>
            <a:ext cx="580961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50">
                <a:solidFill>
                  <a:srgbClr val="379C73"/>
                </a:solidFill>
              </a:rPr>
              <a:t>Was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sind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65">
                <a:solidFill>
                  <a:srgbClr val="339966"/>
                </a:solidFill>
              </a:rPr>
              <a:t>personenbezogene</a:t>
            </a:r>
            <a:r>
              <a:rPr dirty="0" sz="2700" spc="-125">
                <a:solidFill>
                  <a:srgbClr val="339966"/>
                </a:solidFill>
              </a:rPr>
              <a:t> </a:t>
            </a:r>
            <a:r>
              <a:rPr dirty="0" sz="2700" spc="-285">
                <a:solidFill>
                  <a:srgbClr val="339966"/>
                </a:solidFill>
              </a:rPr>
              <a:t>Daten</a:t>
            </a:r>
            <a:r>
              <a:rPr dirty="0" sz="2700" spc="-285">
                <a:solidFill>
                  <a:srgbClr val="379C73"/>
                </a:solidFill>
              </a:rPr>
              <a:t>?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257556" y="4806696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64566" y="4815332"/>
            <a:ext cx="25241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European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Commission.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What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personal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Data?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Tools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und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Datenschutz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341882" y="2032203"/>
            <a:ext cx="645096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2400" spc="-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Folgenden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finden</a:t>
            </a:r>
            <a:r>
              <a:rPr dirty="0" sz="24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einige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Beispiele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für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24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Tools,</a:t>
            </a:r>
            <a:r>
              <a:rPr dirty="0" sz="24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24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häufig</a:t>
            </a:r>
            <a:r>
              <a:rPr dirty="0" sz="24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in</a:t>
            </a:r>
            <a:r>
              <a:rPr dirty="0" sz="24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24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339966"/>
                </a:solidFill>
                <a:latin typeface="Arial"/>
                <a:cs typeface="Arial"/>
              </a:rPr>
              <a:t>Altenpflege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eingesetzt</a:t>
            </a:r>
            <a:r>
              <a:rPr dirty="0" sz="24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werden,</a:t>
            </a:r>
            <a:r>
              <a:rPr dirty="0" sz="2400" spc="-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sowie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deren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Vorteile</a:t>
            </a:r>
            <a:r>
              <a:rPr dirty="0" sz="2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Risiken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24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ihrer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ethischen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Nutzung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zu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beachten</a:t>
            </a:r>
            <a:r>
              <a:rPr dirty="0" sz="2400" spc="-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ist.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Tools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und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Datenschutz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14324" y="1089152"/>
            <a:ext cx="8186420" cy="38309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13384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Digitale</a:t>
            </a:r>
            <a:r>
              <a:rPr dirty="0" sz="18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Krankenakten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164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400" spc="229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Krankenakten</a:t>
            </a:r>
            <a:r>
              <a:rPr dirty="0" sz="1400" spc="229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ermöglichen</a:t>
            </a:r>
            <a:r>
              <a:rPr dirty="0" sz="1400" spc="23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400" spc="229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400" spc="229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Leistungserbringern</a:t>
            </a:r>
            <a:r>
              <a:rPr dirty="0" sz="1400" spc="23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400" spc="22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Gesundheitswesen,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Patienteninformationen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effizient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erfassen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abzurufen,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wodurch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Zeitaufwand</a:t>
            </a:r>
            <a:r>
              <a:rPr dirty="0" sz="1400" spc="6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für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Papierkram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 Verwaltungsaufgaben</a:t>
            </a:r>
            <a:r>
              <a:rPr dirty="0" sz="14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verringert.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7620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Elektronische</a:t>
            </a:r>
            <a:r>
              <a:rPr dirty="0" sz="14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Akten</a:t>
            </a:r>
            <a:r>
              <a:rPr dirty="0" sz="14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4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aus</a:t>
            </a:r>
            <a:r>
              <a:rPr dirty="0" sz="14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Ferne</a:t>
            </a:r>
            <a:r>
              <a:rPr dirty="0" sz="14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abgerufen</a:t>
            </a:r>
            <a:r>
              <a:rPr dirty="0" sz="14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werden,</a:t>
            </a:r>
            <a:r>
              <a:rPr dirty="0" sz="14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</a:t>
            </a:r>
            <a:r>
              <a:rPr dirty="0" sz="14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14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Angehörige</a:t>
            </a:r>
            <a:r>
              <a:rPr dirty="0" sz="14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Gesundheitsberufe</a:t>
            </a:r>
            <a:r>
              <a:rPr dirty="0" sz="14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jederzeit</a:t>
            </a:r>
            <a:r>
              <a:rPr dirty="0" sz="14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überall</a:t>
            </a:r>
            <a:r>
              <a:rPr dirty="0" sz="14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4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Patientendaten</a:t>
            </a:r>
            <a:r>
              <a:rPr dirty="0" sz="14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zugreifen</a:t>
            </a:r>
            <a:r>
              <a:rPr dirty="0" sz="14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können,</a:t>
            </a:r>
            <a:r>
              <a:rPr dirty="0" sz="14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14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4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rechtzeitige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 fundierte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Entscheidungsfindung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erleichtert.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8255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4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Aufzeichnungen</a:t>
            </a:r>
            <a:r>
              <a:rPr dirty="0" sz="14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ermöglichen</a:t>
            </a:r>
            <a:r>
              <a:rPr dirty="0" sz="14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4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nahtlose</a:t>
            </a:r>
            <a:r>
              <a:rPr dirty="0" sz="1400" spc="20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Kommunikation</a:t>
            </a:r>
            <a:r>
              <a:rPr dirty="0" sz="1400" spc="1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zwischen</a:t>
            </a:r>
            <a:r>
              <a:rPr dirty="0" sz="14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4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Mitgliedern</a:t>
            </a:r>
            <a:r>
              <a:rPr dirty="0" sz="14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des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Gesundheitsteams,</a:t>
            </a:r>
            <a:r>
              <a:rPr dirty="0" sz="14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1400" spc="1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400" spc="1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bessere</a:t>
            </a:r>
            <a:r>
              <a:rPr dirty="0" sz="14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Koordination</a:t>
            </a:r>
            <a:r>
              <a:rPr dirty="0" sz="14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1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Pflege</a:t>
            </a:r>
            <a:r>
              <a:rPr dirty="0" sz="14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4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Austausch</a:t>
            </a:r>
            <a:r>
              <a:rPr dirty="0" sz="1400" spc="1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wichtiger Informationen</a:t>
            </a:r>
            <a:r>
              <a:rPr dirty="0" sz="14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ermöglicht.</a:t>
            </a:r>
            <a:endParaRPr sz="1400">
              <a:latin typeface="Arial"/>
              <a:cs typeface="Arial"/>
            </a:endParaRPr>
          </a:p>
          <a:p>
            <a:pPr marL="3350260" marR="2546985" indent="-802005">
              <a:lnSpc>
                <a:spcPct val="100000"/>
              </a:lnSpc>
              <a:spcBef>
                <a:spcPts val="950"/>
              </a:spcBef>
            </a:pPr>
            <a:r>
              <a:rPr dirty="0" sz="2800" b="1">
                <a:solidFill>
                  <a:srgbClr val="585858"/>
                </a:solidFill>
                <a:latin typeface="Arial"/>
                <a:cs typeface="Arial"/>
              </a:rPr>
              <a:t>Aber,</a:t>
            </a:r>
            <a:r>
              <a:rPr dirty="0" sz="28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85858"/>
                </a:solidFill>
                <a:latin typeface="Arial"/>
                <a:cs typeface="Arial"/>
              </a:rPr>
              <a:t>gibt</a:t>
            </a:r>
            <a:r>
              <a:rPr dirty="0" sz="2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2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585858"/>
                </a:solidFill>
                <a:latin typeface="Arial"/>
                <a:cs typeface="Arial"/>
              </a:rPr>
              <a:t>auch </a:t>
            </a:r>
            <a:r>
              <a:rPr dirty="0" sz="2800" spc="-10" b="1">
                <a:solidFill>
                  <a:srgbClr val="339966"/>
                </a:solidFill>
                <a:latin typeface="Arial"/>
                <a:cs typeface="Arial"/>
              </a:rPr>
              <a:t>Risiken?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Tools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und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Datenschutz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274945" y="1894408"/>
            <a:ext cx="33750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15950" algn="l"/>
                <a:tab pos="2001520" algn="l"/>
                <a:tab pos="3002915" algn="l"/>
              </a:tabLst>
            </a:pP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unbefugten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Zugriff,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was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67359" y="1089152"/>
            <a:ext cx="4827270" cy="1074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32735" marR="5080" indent="57721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Digitale Gesundheitsakten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  <a:tabLst>
                <a:tab pos="1056640" algn="l"/>
                <a:tab pos="3071495" algn="l"/>
                <a:tab pos="3812540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Gesundheitsdaten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anfällig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1780" y="2715767"/>
            <a:ext cx="2226564" cy="222504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67359" y="2138933"/>
            <a:ext cx="8183245" cy="25419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Privatsphärenverletzungen</a:t>
            </a:r>
            <a:r>
              <a:rPr dirty="0" sz="16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6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Identitätsdiebstahl</a:t>
            </a:r>
            <a:r>
              <a:rPr dirty="0" sz="16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6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Betrug</a:t>
            </a:r>
            <a:r>
              <a:rPr dirty="0" sz="16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zur</a:t>
            </a:r>
            <a:r>
              <a:rPr dirty="0" sz="16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Folge</a:t>
            </a:r>
            <a:r>
              <a:rPr dirty="0" sz="16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haben</a:t>
            </a:r>
            <a:r>
              <a:rPr dirty="0" sz="16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kann.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Hacker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6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böswillige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Insider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Systemschwachstellen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ausnutzen,</a:t>
            </a:r>
            <a:r>
              <a:rPr dirty="0" sz="16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6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sensible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medizinische</a:t>
            </a:r>
            <a:r>
              <a:rPr dirty="0" sz="16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gelangen.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1600">
              <a:latin typeface="Arial"/>
              <a:cs typeface="Arial"/>
            </a:endParaRPr>
          </a:p>
          <a:p>
            <a:pPr algn="just" marL="58419" marR="227584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Zudem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kann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ungenaue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unvollständige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Dokumentation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4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digitalen</a:t>
            </a:r>
            <a:r>
              <a:rPr dirty="0" sz="1600" spc="4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Akten</a:t>
            </a:r>
            <a:r>
              <a:rPr dirty="0" sz="1600" spc="409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4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Patient:innenversorgung</a:t>
            </a:r>
            <a:r>
              <a:rPr dirty="0" sz="1600" spc="409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erheblich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beeinträchtigen.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Fehler</a:t>
            </a:r>
            <a:r>
              <a:rPr dirty="0" sz="16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6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Erfassung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wichtiger</a:t>
            </a:r>
            <a:r>
              <a:rPr dirty="0" sz="16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Daten,</a:t>
            </a:r>
            <a:r>
              <a:rPr dirty="0" sz="16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wie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Medikamentendosierungen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Krankengeschichten,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können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600" spc="4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Fehldiagnosen,</a:t>
            </a:r>
            <a:r>
              <a:rPr dirty="0" sz="1600" spc="4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unangemessenen</a:t>
            </a:r>
            <a:r>
              <a:rPr dirty="0" sz="16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Behandlungen</a:t>
            </a:r>
            <a:r>
              <a:rPr dirty="0" sz="1600" spc="4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oder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gesundheitlichen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Schäden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führen.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322946" y="4950967"/>
            <a:ext cx="9124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Entworfen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Tools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und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Datenschutz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825109" y="1894408"/>
            <a:ext cx="28244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93090" algn="l"/>
                <a:tab pos="1094105" algn="l"/>
                <a:tab pos="2094230" algn="l"/>
                <a:tab pos="2516505" algn="l"/>
              </a:tabLst>
            </a:pP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Praktiken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67359" y="2138933"/>
            <a:ext cx="8183245" cy="2463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Allgemeinen</a:t>
            </a:r>
            <a:r>
              <a:rPr dirty="0" sz="16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Datenschutz</a:t>
            </a:r>
            <a:r>
              <a:rPr dirty="0" sz="16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Grundverordnung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(DSGVO)</a:t>
            </a:r>
            <a:r>
              <a:rPr dirty="0" sz="16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Einklang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stehen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bedeutet,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vor</a:t>
            </a:r>
            <a:r>
              <a:rPr dirty="0" sz="16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Datenerhebung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Einwilligung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Patient:innen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eingeholt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Erhebung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unnötiger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Minimum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beschränkt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muss.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635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Durch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Einhaltung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DSGVO-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Grundsätze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schützen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nicht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nur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Privatsphäre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Patient:innen,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sondern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fördern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auch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Vertrauen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Transparenz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Pflege.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Robuste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Sicherheitsmaßnahmen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Verschlüsselung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Zugangskontrollen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schützen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zudem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Patient:innendaten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vor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unbefugtem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Zugriff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Offenlegung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unterstreichen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Ihr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Engagement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ethische</a:t>
            </a:r>
            <a:r>
              <a:rPr dirty="0" sz="16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sz="16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verantwortungsvolle</a:t>
            </a:r>
            <a:r>
              <a:rPr dirty="0" sz="1600" spc="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Pflege.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67359" y="1089152"/>
            <a:ext cx="5231765" cy="1074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32735" marR="409575" indent="57721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Digitale Gesundheitsakten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  <a:tabLst>
                <a:tab pos="445134" algn="l"/>
                <a:tab pos="1681480" algn="l"/>
                <a:tab pos="2543810" algn="l"/>
                <a:tab pos="2990850" algn="l"/>
                <a:tab pos="4033520" algn="l"/>
              </a:tabLst>
            </a:pP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Pflegekräfte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müssen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unbedingt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sicherstellen,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Tools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und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Datenschutz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7359" y="1233881"/>
            <a:ext cx="8183245" cy="239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0007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Personenortungsgeräte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698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Personenortungsgeräte</a:t>
            </a:r>
            <a:r>
              <a:rPr dirty="0" sz="16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6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wertvolle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Hilfe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beim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schnellen</a:t>
            </a:r>
            <a:r>
              <a:rPr dirty="0" sz="16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Auffinden</a:t>
            </a:r>
            <a:r>
              <a:rPr dirty="0" sz="1600" spc="13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älterer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Menschen,</a:t>
            </a:r>
            <a:r>
              <a:rPr dirty="0" sz="1600" spc="13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1600" spc="14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sich</a:t>
            </a:r>
            <a:r>
              <a:rPr dirty="0" sz="1600" spc="14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verirrt</a:t>
            </a:r>
            <a:r>
              <a:rPr dirty="0" sz="1600" spc="14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haben</a:t>
            </a:r>
            <a:r>
              <a:rPr dirty="0" sz="1600" spc="13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oder</a:t>
            </a:r>
            <a:r>
              <a:rPr dirty="0" sz="1600" spc="14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in</a:t>
            </a:r>
            <a:r>
              <a:rPr dirty="0" sz="1600" spc="14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Not</a:t>
            </a:r>
            <a:r>
              <a:rPr dirty="0" sz="1600" spc="13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geraten</a:t>
            </a:r>
            <a:r>
              <a:rPr dirty="0" sz="1600" spc="14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sind,</a:t>
            </a:r>
            <a:r>
              <a:rPr dirty="0" sz="1600" spc="14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insbesondere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Situationen</a:t>
            </a:r>
            <a:r>
              <a:rPr dirty="0" sz="16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6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medizinischen</a:t>
            </a:r>
            <a:r>
              <a:rPr dirty="0" sz="16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Notfällen</a:t>
            </a:r>
            <a:r>
              <a:rPr dirty="0" sz="16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6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beim</a:t>
            </a:r>
            <a:r>
              <a:rPr dirty="0" sz="16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Umherirren</a:t>
            </a:r>
            <a:r>
              <a:rPr dirty="0" sz="16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6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Zusammenhang</a:t>
            </a:r>
            <a:r>
              <a:rPr dirty="0" sz="16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mit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Krankheiten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Demenz.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schnelle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Reaktionsfähigkeit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kann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potenziell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Leben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retten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Risiko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von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Schäden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verringern.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840863" y="4064914"/>
            <a:ext cx="332930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70585" marR="5080" indent="-858519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585858"/>
                </a:solidFill>
                <a:latin typeface="Arial"/>
                <a:cs typeface="Arial"/>
              </a:rPr>
              <a:t>Aber,</a:t>
            </a:r>
            <a:r>
              <a:rPr dirty="0" sz="30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585858"/>
                </a:solidFill>
                <a:latin typeface="Arial"/>
                <a:cs typeface="Arial"/>
              </a:rPr>
              <a:t>gibt</a:t>
            </a:r>
            <a:r>
              <a:rPr dirty="0" sz="30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30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0" b="1">
                <a:solidFill>
                  <a:srgbClr val="585858"/>
                </a:solidFill>
                <a:latin typeface="Arial"/>
                <a:cs typeface="Arial"/>
              </a:rPr>
              <a:t>auch </a:t>
            </a:r>
            <a:r>
              <a:rPr dirty="0" sz="3000" spc="-10" b="1">
                <a:solidFill>
                  <a:srgbClr val="339966"/>
                </a:solidFill>
                <a:latin typeface="Arial"/>
                <a:cs typeface="Arial"/>
              </a:rPr>
              <a:t>Risiken?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Tools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und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Datenschutz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68916" y="2672787"/>
            <a:ext cx="2143197" cy="209111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28624" y="1233881"/>
            <a:ext cx="8202295" cy="3341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7180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Personenortungsgeräte</a:t>
            </a:r>
            <a:endParaRPr sz="1800">
              <a:latin typeface="Arial"/>
              <a:cs typeface="Arial"/>
            </a:endParaRPr>
          </a:p>
          <a:p>
            <a:pPr algn="just" marL="31115" marR="5080">
              <a:lnSpc>
                <a:spcPct val="100000"/>
              </a:lnSpc>
              <a:spcBef>
                <a:spcPts val="153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ständige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Überwachung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durch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Personenortungsgeräte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kann</a:t>
            </a:r>
            <a:r>
              <a:rPr dirty="0" sz="1600" spc="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1600" spc="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Privatsphäre</a:t>
            </a:r>
            <a:r>
              <a:rPr dirty="0" sz="1600" spc="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älterer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Menschen</a:t>
            </a:r>
            <a:r>
              <a:rPr dirty="0" sz="1600" spc="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verletzen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Bewegungen</a:t>
            </a:r>
            <a:r>
              <a:rPr dirty="0" sz="16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ständig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verfolgt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werden.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Dieser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Eingriff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Privatsphäre</a:t>
            </a:r>
            <a:r>
              <a:rPr dirty="0" sz="16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kann</a:t>
            </a:r>
            <a:r>
              <a:rPr dirty="0" sz="16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Unbehagen</a:t>
            </a:r>
            <a:r>
              <a:rPr dirty="0" sz="16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Gefühl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6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Autonomieverlust</a:t>
            </a:r>
            <a:r>
              <a:rPr dirty="0" sz="16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verursachen,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besonders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denken,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jeder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Schritte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überwacht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wird.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7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212217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man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sehr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6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Ortungstechnik</a:t>
            </a:r>
            <a:r>
              <a:rPr dirty="0" sz="16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älteren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Menschen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verlässt,</a:t>
            </a:r>
            <a:r>
              <a:rPr dirty="0" sz="1600" spc="3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kann</a:t>
            </a:r>
            <a:r>
              <a:rPr dirty="0" sz="1600" spc="3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menschliche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Interaktion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persönliche</a:t>
            </a:r>
            <a:r>
              <a:rPr dirty="0" sz="16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Betreuung</a:t>
            </a:r>
            <a:r>
              <a:rPr dirty="0" sz="16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vernachlässigt</a:t>
            </a:r>
            <a:r>
              <a:rPr dirty="0" sz="16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werden.</a:t>
            </a:r>
            <a:r>
              <a:rPr dirty="0" sz="16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Pflegekräfte</a:t>
            </a:r>
            <a:r>
              <a:rPr dirty="0" sz="16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Familienmitglieder</a:t>
            </a:r>
            <a:r>
              <a:rPr dirty="0" sz="1600" spc="35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könnten</a:t>
            </a:r>
            <a:r>
              <a:rPr dirty="0" sz="1600" spc="36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35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Bedeutung</a:t>
            </a:r>
            <a:r>
              <a:rPr dirty="0" sz="1600" spc="36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regelmäßiger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Kontrollen,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emotionaler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Unterstützung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Augen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verlieren.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627111" y="4811979"/>
            <a:ext cx="7302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i="1">
                <a:solidFill>
                  <a:srgbClr val="999999"/>
                </a:solidFill>
                <a:latin typeface="Carlito"/>
                <a:cs typeface="Carlito"/>
              </a:rPr>
              <a:t>Image</a:t>
            </a:r>
            <a:r>
              <a:rPr dirty="0" sz="800" spc="-25" i="1">
                <a:solidFill>
                  <a:srgbClr val="999999"/>
                </a:solidFill>
                <a:latin typeface="Carlito"/>
                <a:cs typeface="Carlito"/>
              </a:rPr>
              <a:t> </a:t>
            </a:r>
            <a:r>
              <a:rPr dirty="0" sz="800" i="1">
                <a:solidFill>
                  <a:srgbClr val="999999"/>
                </a:solidFill>
                <a:latin typeface="Carlito"/>
                <a:cs typeface="Carlito"/>
              </a:rPr>
              <a:t>by</a:t>
            </a:r>
            <a:r>
              <a:rPr dirty="0" sz="800" spc="-10" i="1">
                <a:solidFill>
                  <a:srgbClr val="999999"/>
                </a:solidFill>
                <a:latin typeface="Carlito"/>
                <a:cs typeface="Carlito"/>
              </a:rPr>
              <a:t> Freepik</a:t>
            </a:r>
            <a:endParaRPr sz="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Tools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und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Datenschutz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7548" y="1233881"/>
            <a:ext cx="8183880" cy="284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9146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Personenortungsgeräte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400" spc="32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4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wichtig,</a:t>
            </a:r>
            <a:r>
              <a:rPr dirty="0" sz="14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400" spc="31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Gleichgewicht</a:t>
            </a:r>
            <a:r>
              <a:rPr dirty="0" sz="1400" spc="315" b="1">
                <a:solidFill>
                  <a:srgbClr val="339966"/>
                </a:solidFill>
                <a:latin typeface="Arial"/>
                <a:cs typeface="Arial"/>
              </a:rPr>
              <a:t>  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zwischen</a:t>
            </a:r>
            <a:r>
              <a:rPr dirty="0" sz="1400" spc="315" b="1">
                <a:solidFill>
                  <a:srgbClr val="339966"/>
                </a:solidFill>
                <a:latin typeface="Arial"/>
                <a:cs typeface="Arial"/>
              </a:rPr>
              <a:t>  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Datenschutz</a:t>
            </a:r>
            <a:r>
              <a:rPr dirty="0" sz="1400" spc="315" b="1">
                <a:solidFill>
                  <a:srgbClr val="339966"/>
                </a:solidFill>
                <a:latin typeface="Arial"/>
                <a:cs typeface="Arial"/>
              </a:rPr>
              <a:t>  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sz="1400" spc="315" b="1">
                <a:solidFill>
                  <a:srgbClr val="339966"/>
                </a:solidFill>
                <a:latin typeface="Arial"/>
                <a:cs typeface="Arial"/>
              </a:rPr>
              <a:t>  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Sicherheit</a:t>
            </a:r>
            <a:r>
              <a:rPr dirty="0" sz="1400" spc="320" b="1">
                <a:solidFill>
                  <a:srgbClr val="339966"/>
                </a:solidFill>
                <a:latin typeface="Arial"/>
                <a:cs typeface="Arial"/>
              </a:rPr>
              <a:t>   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bei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Personenortungsgeräten</a:t>
            </a:r>
            <a:r>
              <a:rPr dirty="0" sz="14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finden.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Zustimmung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betroffenen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Person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ihrer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Vertreter:innen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muss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eingeholt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Transparenz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Nutzung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Umgang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gewährleistet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werden.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Zugriff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Ortungsdaten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sollte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klar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geregelt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vor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Missbrauch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geschützt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sein.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14999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Trotz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Sicherheitsvorteile</a:t>
            </a:r>
            <a:r>
              <a:rPr dirty="0" sz="14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Ortungsgeräten</a:t>
            </a:r>
            <a:r>
              <a:rPr dirty="0" sz="14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muss</a:t>
            </a:r>
            <a:r>
              <a:rPr dirty="0" sz="14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Mensch</a:t>
            </a:r>
            <a:r>
              <a:rPr dirty="0" sz="14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Mittelpunkt</a:t>
            </a:r>
            <a:r>
              <a:rPr dirty="0" sz="14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Pflege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bleiben.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Pflegekräfte</a:t>
            </a:r>
            <a:r>
              <a:rPr dirty="0" sz="1400" spc="10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sollten</a:t>
            </a:r>
            <a:r>
              <a:rPr dirty="0" sz="1400" spc="10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regelmäßige</a:t>
            </a:r>
            <a:r>
              <a:rPr dirty="0" sz="1400" spc="10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Besuche,</a:t>
            </a:r>
            <a:r>
              <a:rPr dirty="0" sz="1400" spc="10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400" spc="10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10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emotionale</a:t>
            </a:r>
            <a:r>
              <a:rPr dirty="0" sz="1400" spc="10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Unterstützung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priorisieren,</a:t>
            </a:r>
            <a:r>
              <a:rPr dirty="0" sz="1400" spc="43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da</a:t>
            </a:r>
            <a:r>
              <a:rPr dirty="0" sz="1400" spc="4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400" spc="4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allein</a:t>
            </a:r>
            <a:r>
              <a:rPr dirty="0" sz="1400" spc="43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nicht</a:t>
            </a:r>
            <a:r>
              <a:rPr dirty="0" sz="1400" spc="4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4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sozialen</a:t>
            </a:r>
            <a:r>
              <a:rPr dirty="0" sz="1400" spc="43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4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emotionalen</a:t>
            </a:r>
            <a:r>
              <a:rPr dirty="0" sz="1400" spc="4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Bedürfnisse</a:t>
            </a:r>
            <a:r>
              <a:rPr dirty="0" sz="1400" spc="4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älterer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Menschen</a:t>
            </a:r>
            <a:r>
              <a:rPr dirty="0" sz="1400" spc="-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erfüllen</a:t>
            </a:r>
            <a:r>
              <a:rPr dirty="0" sz="1400" spc="-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Arial"/>
                <a:cs typeface="Arial"/>
              </a:rPr>
              <a:t>kann.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9331"/>
            <a:ext cx="507555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Tools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und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Datenschutz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3080" y="916635"/>
            <a:ext cx="209042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Alltagsszenario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66089" y="1769744"/>
            <a:ext cx="301815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5765" algn="l"/>
                <a:tab pos="1135380" algn="l"/>
              </a:tabLst>
            </a:pPr>
            <a:r>
              <a:rPr dirty="0" sz="1900" spc="-25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900" spc="-10">
                <a:solidFill>
                  <a:srgbClr val="585858"/>
                </a:solidFill>
                <a:latin typeface="Arial"/>
                <a:cs typeface="Arial"/>
              </a:rPr>
              <a:t>einer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900" spc="-10">
                <a:solidFill>
                  <a:srgbClr val="585858"/>
                </a:solidFill>
                <a:latin typeface="Arial"/>
                <a:cs typeface="Arial"/>
              </a:rPr>
              <a:t>Pflegeeinrichtung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66089" y="2059000"/>
            <a:ext cx="690689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63520" algn="l"/>
                <a:tab pos="4450715" algn="l"/>
                <a:tab pos="5140960" algn="l"/>
                <a:tab pos="5819140" algn="l"/>
              </a:tabLst>
            </a:pPr>
            <a:r>
              <a:rPr dirty="0" sz="1900" spc="-10">
                <a:solidFill>
                  <a:srgbClr val="585858"/>
                </a:solidFill>
                <a:latin typeface="Arial"/>
                <a:cs typeface="Arial"/>
              </a:rPr>
              <a:t>Personenortungsgerät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900" spc="-10">
                <a:solidFill>
                  <a:srgbClr val="585858"/>
                </a:solidFill>
                <a:latin typeface="Arial"/>
                <a:cs typeface="Arial"/>
              </a:rPr>
              <a:t>einzuführen,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900" spc="-25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900" spc="-25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900" spc="-10">
                <a:solidFill>
                  <a:srgbClr val="585858"/>
                </a:solidFill>
                <a:latin typeface="Arial"/>
                <a:cs typeface="Arial"/>
              </a:rPr>
              <a:t>Sicherheit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854577" y="1769744"/>
            <a:ext cx="4425315" cy="604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  <a:tabLst>
                <a:tab pos="1497965" algn="l"/>
                <a:tab pos="2011680" algn="l"/>
                <a:tab pos="4075429" algn="l"/>
              </a:tabLst>
            </a:pPr>
            <a:r>
              <a:rPr dirty="0" sz="1900" spc="-10">
                <a:solidFill>
                  <a:srgbClr val="585858"/>
                </a:solidFill>
                <a:latin typeface="Arial"/>
                <a:cs typeface="Arial"/>
              </a:rPr>
              <a:t>beschließen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900" spc="-25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900" spc="-10">
                <a:solidFill>
                  <a:srgbClr val="585858"/>
                </a:solidFill>
                <a:latin typeface="Arial"/>
                <a:cs typeface="Arial"/>
              </a:rPr>
              <a:t>Mitarbeiter:innen,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900" spc="-25">
                <a:solidFill>
                  <a:srgbClr val="585858"/>
                </a:solidFill>
                <a:latin typeface="Arial"/>
                <a:cs typeface="Arial"/>
              </a:rPr>
              <a:t>ein</a:t>
            </a:r>
            <a:endParaRPr sz="19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</a:pPr>
            <a:r>
              <a:rPr dirty="0" sz="1900" spc="-25">
                <a:solidFill>
                  <a:srgbClr val="585858"/>
                </a:solidFill>
                <a:latin typeface="Arial"/>
                <a:cs typeface="Arial"/>
              </a:rPr>
              <a:t>der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66089" y="2349245"/>
            <a:ext cx="7613650" cy="2052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Bewohner:innen</a:t>
            </a:r>
            <a:r>
              <a:rPr dirty="0" sz="19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9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gewährleisten,</a:t>
            </a:r>
            <a:r>
              <a:rPr dirty="0" sz="19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insbesondere</a:t>
            </a:r>
            <a:r>
              <a:rPr dirty="0" sz="19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derjenigen,</a:t>
            </a:r>
            <a:r>
              <a:rPr dirty="0" sz="19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9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585858"/>
                </a:solidFill>
                <a:latin typeface="Arial"/>
                <a:cs typeface="Arial"/>
              </a:rPr>
              <a:t>dazu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neigen,</a:t>
            </a:r>
            <a:r>
              <a:rPr dirty="0" sz="1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umherzuwandern</a:t>
            </a:r>
            <a:r>
              <a:rPr dirty="0" sz="1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9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desorientiert</a:t>
            </a:r>
            <a:r>
              <a:rPr dirty="0" sz="1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9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85858"/>
                </a:solidFill>
                <a:latin typeface="Arial"/>
                <a:cs typeface="Arial"/>
              </a:rPr>
              <a:t>sein.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9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Ohne</a:t>
            </a:r>
            <a:r>
              <a:rPr dirty="0" sz="1900" spc="459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angemessene</a:t>
            </a:r>
            <a:r>
              <a:rPr dirty="0" sz="1900" spc="4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Schulung</a:t>
            </a:r>
            <a:r>
              <a:rPr dirty="0" sz="1900" spc="4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900" spc="4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Aufsicht</a:t>
            </a:r>
            <a:r>
              <a:rPr dirty="0" sz="1900" spc="4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beschließt</a:t>
            </a:r>
            <a:r>
              <a:rPr dirty="0" sz="1900" spc="4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900" spc="-20">
                <a:solidFill>
                  <a:srgbClr val="585858"/>
                </a:solidFill>
                <a:latin typeface="Arial"/>
                <a:cs typeface="Arial"/>
              </a:rPr>
              <a:t>eine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Mitarbeiterin</a:t>
            </a:r>
            <a:r>
              <a:rPr dirty="0" sz="19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jedoch,</a:t>
            </a:r>
            <a:r>
              <a:rPr dirty="0" sz="19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900" b="1">
                <a:solidFill>
                  <a:srgbClr val="339966"/>
                </a:solidFill>
                <a:latin typeface="Arial"/>
                <a:cs typeface="Arial"/>
              </a:rPr>
              <a:t>das</a:t>
            </a:r>
            <a:r>
              <a:rPr dirty="0" sz="1900" spc="27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900" b="1">
                <a:solidFill>
                  <a:srgbClr val="339966"/>
                </a:solidFill>
                <a:latin typeface="Arial"/>
                <a:cs typeface="Arial"/>
              </a:rPr>
              <a:t>Ortungsgerät</a:t>
            </a:r>
            <a:r>
              <a:rPr dirty="0" sz="1900" spc="28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900" b="1">
                <a:solidFill>
                  <a:srgbClr val="339966"/>
                </a:solidFill>
                <a:latin typeface="Arial"/>
                <a:cs typeface="Arial"/>
              </a:rPr>
              <a:t>zu</a:t>
            </a:r>
            <a:r>
              <a:rPr dirty="0" sz="1900" spc="27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900" b="1">
                <a:solidFill>
                  <a:srgbClr val="339966"/>
                </a:solidFill>
                <a:latin typeface="Arial"/>
                <a:cs typeface="Arial"/>
              </a:rPr>
              <a:t>benutzen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9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9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9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Bewegungen</a:t>
            </a:r>
            <a:r>
              <a:rPr dirty="0" sz="1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eines</a:t>
            </a:r>
            <a:r>
              <a:rPr dirty="0" sz="1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Bewohners,</a:t>
            </a:r>
            <a:r>
              <a:rPr dirty="0" sz="1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Herrn</a:t>
            </a:r>
            <a:r>
              <a:rPr dirty="0" sz="1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Johnson,</a:t>
            </a:r>
            <a:r>
              <a:rPr dirty="0" sz="1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339966"/>
                </a:solidFill>
                <a:latin typeface="Arial"/>
                <a:cs typeface="Arial"/>
              </a:rPr>
              <a:t>ohne</a:t>
            </a:r>
            <a:r>
              <a:rPr dirty="0" sz="19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339966"/>
                </a:solidFill>
                <a:latin typeface="Arial"/>
                <a:cs typeface="Arial"/>
              </a:rPr>
              <a:t>dessen</a:t>
            </a:r>
            <a:r>
              <a:rPr dirty="0" sz="19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339966"/>
                </a:solidFill>
                <a:latin typeface="Arial"/>
                <a:cs typeface="Arial"/>
              </a:rPr>
              <a:t>Wissen </a:t>
            </a:r>
            <a:r>
              <a:rPr dirty="0" sz="1900" b="1">
                <a:solidFill>
                  <a:srgbClr val="339966"/>
                </a:solidFill>
                <a:latin typeface="Arial"/>
                <a:cs typeface="Arial"/>
              </a:rPr>
              <a:t>zu</a:t>
            </a:r>
            <a:r>
              <a:rPr dirty="0" sz="19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85858"/>
                </a:solidFill>
                <a:latin typeface="Arial"/>
                <a:cs typeface="Arial"/>
              </a:rPr>
              <a:t>überwachen.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9331"/>
            <a:ext cx="507555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Tools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und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Datenschutz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3948" y="896873"/>
            <a:ext cx="8368030" cy="35223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6045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Alltagsszenario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0"/>
              </a:spcBef>
            </a:pPr>
            <a:endParaRPr sz="22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Herr</a:t>
            </a:r>
            <a:r>
              <a:rPr dirty="0" sz="20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Johnson,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unabhängiger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Mensch,</a:t>
            </a:r>
            <a:r>
              <a:rPr dirty="0" sz="20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geht</a:t>
            </a:r>
            <a:r>
              <a:rPr dirty="0" sz="20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gerne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20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Garten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Einrichtung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spazieren,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entspannen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nachzudenken.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Ohne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zu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wissen,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aktiviert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Mitarbeiterin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Ortungsgerät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seinem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Namen,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weil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glaubt,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ihm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zusätzliche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Sicherheit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bietet.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Diese</a:t>
            </a:r>
            <a:r>
              <a:rPr dirty="0" sz="2000" spc="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Maßnahme</a:t>
            </a:r>
            <a:r>
              <a:rPr dirty="0" sz="2000" spc="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verletzt</a:t>
            </a:r>
            <a:r>
              <a:rPr dirty="0" sz="2000" spc="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jedoch</a:t>
            </a:r>
            <a:r>
              <a:rPr dirty="0" sz="20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Privatsphäre</a:t>
            </a:r>
            <a:r>
              <a:rPr dirty="0" sz="2000" spc="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sz="2000" spc="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2000" spc="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Autonomie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von</a:t>
            </a:r>
            <a:r>
              <a:rPr dirty="0" sz="2000" spc="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Herrn</a:t>
            </a:r>
            <a:r>
              <a:rPr dirty="0" sz="2000" spc="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Johnson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20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</a:t>
            </a:r>
            <a:r>
              <a:rPr dirty="0" sz="20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nicht</a:t>
            </a:r>
            <a:r>
              <a:rPr dirty="0" sz="2000" spc="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zugestimmt</a:t>
            </a:r>
            <a:r>
              <a:rPr dirty="0" sz="2000" spc="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hat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20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ständig</a:t>
            </a:r>
            <a:r>
              <a:rPr dirty="0" sz="20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überwacht</a:t>
            </a:r>
            <a:r>
              <a:rPr dirty="0" sz="20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zu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werden.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9331"/>
            <a:ext cx="507555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Tools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und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Datenschutz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24687" y="896873"/>
            <a:ext cx="8366759" cy="2212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5255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Alltagsszenario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50"/>
              </a:spcBef>
            </a:pPr>
            <a:endParaRPr sz="22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Infolgedessen</a:t>
            </a:r>
            <a:r>
              <a:rPr dirty="0" sz="20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fühlt</a:t>
            </a:r>
            <a:r>
              <a:rPr dirty="0" sz="20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20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Herr</a:t>
            </a:r>
            <a:r>
              <a:rPr dirty="0" sz="20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Johnson</a:t>
            </a:r>
            <a:r>
              <a:rPr dirty="0" sz="20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20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20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Mitarbeiter:innen</a:t>
            </a:r>
            <a:r>
              <a:rPr dirty="0" sz="20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0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Einrichtung</a:t>
            </a:r>
            <a:r>
              <a:rPr dirty="0" sz="20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überrumpelt</a:t>
            </a:r>
            <a:r>
              <a:rPr dirty="0" sz="20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0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misstraut</a:t>
            </a:r>
            <a:r>
              <a:rPr dirty="0" sz="20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ihnen.</a:t>
            </a:r>
            <a:r>
              <a:rPr dirty="0" sz="20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zögert,</a:t>
            </a:r>
            <a:r>
              <a:rPr dirty="0" sz="2000" spc="4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seinen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gewohnten</a:t>
            </a:r>
            <a:r>
              <a:rPr dirty="0" sz="20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Aktivitäten</a:t>
            </a:r>
            <a:r>
              <a:rPr dirty="0" sz="20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nachzugehen,</a:t>
            </a:r>
            <a:r>
              <a:rPr dirty="0" sz="20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</a:t>
            </a:r>
            <a:r>
              <a:rPr dirty="0" sz="20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20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Gefühl</a:t>
            </a:r>
            <a:r>
              <a:rPr dirty="0" sz="20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hat,</a:t>
            </a:r>
            <a:r>
              <a:rPr dirty="0" sz="20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20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jeder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seiner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Schritte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ohne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seine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Zustimmung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überwacht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wird.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24687" y="3692448"/>
            <a:ext cx="763587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03045" algn="l"/>
                <a:tab pos="2935605" algn="l"/>
                <a:tab pos="5231130" algn="l"/>
                <a:tab pos="6000750" algn="l"/>
              </a:tabLst>
            </a:pP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Vertrauen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zwischen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Bewohner:innen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Pfleger:innen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470660" algn="l"/>
                <a:tab pos="2027555" algn="l"/>
                <a:tab pos="3401695" algn="l"/>
                <a:tab pos="4988560" algn="l"/>
              </a:tabLst>
            </a:pP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untergräbt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ethischen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Grundsätze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86398" y="3997858"/>
            <a:ext cx="22186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39264" algn="l"/>
              </a:tabLst>
            </a:pP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Privatsphäre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24687" y="3387978"/>
            <a:ext cx="836612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1003935" algn="l"/>
                <a:tab pos="2644140" algn="l"/>
                <a:tab pos="3310254" algn="l"/>
                <a:tab pos="6404610" algn="l"/>
                <a:tab pos="7902575" algn="l"/>
              </a:tabLst>
            </a:pP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Dieser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Missbrauch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Personenortungsgeräts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untergräbt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das</a:t>
            </a:r>
            <a:endParaRPr sz="2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und</a:t>
            </a:r>
            <a:endParaRPr sz="2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24687" y="4302658"/>
            <a:ext cx="50927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individuellen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Autonomie</a:t>
            </a:r>
            <a:r>
              <a:rPr dirty="0" sz="20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Altenpflege.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31519" y="893031"/>
            <a:ext cx="3447415" cy="3377565"/>
            <a:chOff x="731519" y="893031"/>
            <a:chExt cx="3447415" cy="337756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551" y="893031"/>
              <a:ext cx="3444264" cy="337723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50569" y="947166"/>
              <a:ext cx="3331845" cy="3264535"/>
            </a:xfrm>
            <a:custGeom>
              <a:avLst/>
              <a:gdLst/>
              <a:ahLst/>
              <a:cxnLst/>
              <a:rect l="l" t="t" r="r" b="b"/>
              <a:pathLst>
                <a:path w="3331845" h="3264535">
                  <a:moveTo>
                    <a:pt x="2787396" y="0"/>
                  </a:moveTo>
                  <a:lnTo>
                    <a:pt x="544068" y="0"/>
                  </a:lnTo>
                  <a:lnTo>
                    <a:pt x="497123" y="1997"/>
                  </a:lnTo>
                  <a:lnTo>
                    <a:pt x="451287" y="7879"/>
                  </a:lnTo>
                  <a:lnTo>
                    <a:pt x="406724" y="17483"/>
                  </a:lnTo>
                  <a:lnTo>
                    <a:pt x="363596" y="30646"/>
                  </a:lnTo>
                  <a:lnTo>
                    <a:pt x="322068" y="47204"/>
                  </a:lnTo>
                  <a:lnTo>
                    <a:pt x="282301" y="66994"/>
                  </a:lnTo>
                  <a:lnTo>
                    <a:pt x="244460" y="89852"/>
                  </a:lnTo>
                  <a:lnTo>
                    <a:pt x="208708" y="115616"/>
                  </a:lnTo>
                  <a:lnTo>
                    <a:pt x="175207" y="144122"/>
                  </a:lnTo>
                  <a:lnTo>
                    <a:pt x="144122" y="175207"/>
                  </a:lnTo>
                  <a:lnTo>
                    <a:pt x="115616" y="208708"/>
                  </a:lnTo>
                  <a:lnTo>
                    <a:pt x="89852" y="244460"/>
                  </a:lnTo>
                  <a:lnTo>
                    <a:pt x="66994" y="282301"/>
                  </a:lnTo>
                  <a:lnTo>
                    <a:pt x="47204" y="322068"/>
                  </a:lnTo>
                  <a:lnTo>
                    <a:pt x="30646" y="363596"/>
                  </a:lnTo>
                  <a:lnTo>
                    <a:pt x="17483" y="406724"/>
                  </a:lnTo>
                  <a:lnTo>
                    <a:pt x="7879" y="451287"/>
                  </a:lnTo>
                  <a:lnTo>
                    <a:pt x="1997" y="497123"/>
                  </a:lnTo>
                  <a:lnTo>
                    <a:pt x="0" y="544068"/>
                  </a:lnTo>
                  <a:lnTo>
                    <a:pt x="0" y="2720340"/>
                  </a:lnTo>
                  <a:lnTo>
                    <a:pt x="1997" y="2767284"/>
                  </a:lnTo>
                  <a:lnTo>
                    <a:pt x="7879" y="2813120"/>
                  </a:lnTo>
                  <a:lnTo>
                    <a:pt x="17483" y="2857683"/>
                  </a:lnTo>
                  <a:lnTo>
                    <a:pt x="30646" y="2900811"/>
                  </a:lnTo>
                  <a:lnTo>
                    <a:pt x="47204" y="2942339"/>
                  </a:lnTo>
                  <a:lnTo>
                    <a:pt x="66994" y="2982106"/>
                  </a:lnTo>
                  <a:lnTo>
                    <a:pt x="89852" y="3019947"/>
                  </a:lnTo>
                  <a:lnTo>
                    <a:pt x="115616" y="3055699"/>
                  </a:lnTo>
                  <a:lnTo>
                    <a:pt x="144122" y="3089200"/>
                  </a:lnTo>
                  <a:lnTo>
                    <a:pt x="175207" y="3120285"/>
                  </a:lnTo>
                  <a:lnTo>
                    <a:pt x="208708" y="3148791"/>
                  </a:lnTo>
                  <a:lnTo>
                    <a:pt x="244460" y="3174555"/>
                  </a:lnTo>
                  <a:lnTo>
                    <a:pt x="282301" y="3197413"/>
                  </a:lnTo>
                  <a:lnTo>
                    <a:pt x="322068" y="3217203"/>
                  </a:lnTo>
                  <a:lnTo>
                    <a:pt x="363596" y="3233761"/>
                  </a:lnTo>
                  <a:lnTo>
                    <a:pt x="406724" y="3246924"/>
                  </a:lnTo>
                  <a:lnTo>
                    <a:pt x="451287" y="3256528"/>
                  </a:lnTo>
                  <a:lnTo>
                    <a:pt x="497123" y="3262410"/>
                  </a:lnTo>
                  <a:lnTo>
                    <a:pt x="544068" y="3264408"/>
                  </a:lnTo>
                  <a:lnTo>
                    <a:pt x="2787396" y="3264408"/>
                  </a:lnTo>
                  <a:lnTo>
                    <a:pt x="2834340" y="3262410"/>
                  </a:lnTo>
                  <a:lnTo>
                    <a:pt x="2880176" y="3256528"/>
                  </a:lnTo>
                  <a:lnTo>
                    <a:pt x="2924739" y="3246924"/>
                  </a:lnTo>
                  <a:lnTo>
                    <a:pt x="2967867" y="3233761"/>
                  </a:lnTo>
                  <a:lnTo>
                    <a:pt x="3009395" y="3217203"/>
                  </a:lnTo>
                  <a:lnTo>
                    <a:pt x="3049162" y="3197413"/>
                  </a:lnTo>
                  <a:lnTo>
                    <a:pt x="3087003" y="3174555"/>
                  </a:lnTo>
                  <a:lnTo>
                    <a:pt x="3122755" y="3148791"/>
                  </a:lnTo>
                  <a:lnTo>
                    <a:pt x="3156256" y="3120285"/>
                  </a:lnTo>
                  <a:lnTo>
                    <a:pt x="3187341" y="3089200"/>
                  </a:lnTo>
                  <a:lnTo>
                    <a:pt x="3215847" y="3055699"/>
                  </a:lnTo>
                  <a:lnTo>
                    <a:pt x="3241611" y="3019947"/>
                  </a:lnTo>
                  <a:lnTo>
                    <a:pt x="3264469" y="2982106"/>
                  </a:lnTo>
                  <a:lnTo>
                    <a:pt x="3284259" y="2942339"/>
                  </a:lnTo>
                  <a:lnTo>
                    <a:pt x="3300817" y="2900811"/>
                  </a:lnTo>
                  <a:lnTo>
                    <a:pt x="3313980" y="2857683"/>
                  </a:lnTo>
                  <a:lnTo>
                    <a:pt x="3323584" y="2813120"/>
                  </a:lnTo>
                  <a:lnTo>
                    <a:pt x="3329466" y="2767284"/>
                  </a:lnTo>
                  <a:lnTo>
                    <a:pt x="3331464" y="2720340"/>
                  </a:lnTo>
                  <a:lnTo>
                    <a:pt x="3331464" y="544068"/>
                  </a:lnTo>
                  <a:lnTo>
                    <a:pt x="3329466" y="497123"/>
                  </a:lnTo>
                  <a:lnTo>
                    <a:pt x="3323584" y="451287"/>
                  </a:lnTo>
                  <a:lnTo>
                    <a:pt x="3313980" y="406724"/>
                  </a:lnTo>
                  <a:lnTo>
                    <a:pt x="3300817" y="363596"/>
                  </a:lnTo>
                  <a:lnTo>
                    <a:pt x="3284259" y="322068"/>
                  </a:lnTo>
                  <a:lnTo>
                    <a:pt x="3264469" y="282301"/>
                  </a:lnTo>
                  <a:lnTo>
                    <a:pt x="3241611" y="244460"/>
                  </a:lnTo>
                  <a:lnTo>
                    <a:pt x="3215847" y="208708"/>
                  </a:lnTo>
                  <a:lnTo>
                    <a:pt x="3187341" y="175207"/>
                  </a:lnTo>
                  <a:lnTo>
                    <a:pt x="3156256" y="144122"/>
                  </a:lnTo>
                  <a:lnTo>
                    <a:pt x="3122755" y="115616"/>
                  </a:lnTo>
                  <a:lnTo>
                    <a:pt x="3087003" y="89852"/>
                  </a:lnTo>
                  <a:lnTo>
                    <a:pt x="3049162" y="66994"/>
                  </a:lnTo>
                  <a:lnTo>
                    <a:pt x="3009395" y="47204"/>
                  </a:lnTo>
                  <a:lnTo>
                    <a:pt x="2967867" y="30646"/>
                  </a:lnTo>
                  <a:lnTo>
                    <a:pt x="2924739" y="17483"/>
                  </a:lnTo>
                  <a:lnTo>
                    <a:pt x="2880176" y="7879"/>
                  </a:lnTo>
                  <a:lnTo>
                    <a:pt x="2834340" y="1997"/>
                  </a:lnTo>
                  <a:lnTo>
                    <a:pt x="2787396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50569" y="947166"/>
              <a:ext cx="3331845" cy="3264535"/>
            </a:xfrm>
            <a:custGeom>
              <a:avLst/>
              <a:gdLst/>
              <a:ahLst/>
              <a:cxnLst/>
              <a:rect l="l" t="t" r="r" b="b"/>
              <a:pathLst>
                <a:path w="3331845" h="3264535">
                  <a:moveTo>
                    <a:pt x="0" y="544068"/>
                  </a:moveTo>
                  <a:lnTo>
                    <a:pt x="1997" y="497123"/>
                  </a:lnTo>
                  <a:lnTo>
                    <a:pt x="7879" y="451287"/>
                  </a:lnTo>
                  <a:lnTo>
                    <a:pt x="17483" y="406724"/>
                  </a:lnTo>
                  <a:lnTo>
                    <a:pt x="30646" y="363596"/>
                  </a:lnTo>
                  <a:lnTo>
                    <a:pt x="47204" y="322068"/>
                  </a:lnTo>
                  <a:lnTo>
                    <a:pt x="66994" y="282301"/>
                  </a:lnTo>
                  <a:lnTo>
                    <a:pt x="89852" y="244460"/>
                  </a:lnTo>
                  <a:lnTo>
                    <a:pt x="115616" y="208708"/>
                  </a:lnTo>
                  <a:lnTo>
                    <a:pt x="144122" y="175207"/>
                  </a:lnTo>
                  <a:lnTo>
                    <a:pt x="175207" y="144122"/>
                  </a:lnTo>
                  <a:lnTo>
                    <a:pt x="208708" y="115616"/>
                  </a:lnTo>
                  <a:lnTo>
                    <a:pt x="244460" y="89852"/>
                  </a:lnTo>
                  <a:lnTo>
                    <a:pt x="282301" y="66994"/>
                  </a:lnTo>
                  <a:lnTo>
                    <a:pt x="322068" y="47204"/>
                  </a:lnTo>
                  <a:lnTo>
                    <a:pt x="363596" y="30646"/>
                  </a:lnTo>
                  <a:lnTo>
                    <a:pt x="406724" y="17483"/>
                  </a:lnTo>
                  <a:lnTo>
                    <a:pt x="451287" y="7879"/>
                  </a:lnTo>
                  <a:lnTo>
                    <a:pt x="497123" y="1997"/>
                  </a:lnTo>
                  <a:lnTo>
                    <a:pt x="544068" y="0"/>
                  </a:lnTo>
                  <a:lnTo>
                    <a:pt x="2787396" y="0"/>
                  </a:lnTo>
                  <a:lnTo>
                    <a:pt x="2834340" y="1997"/>
                  </a:lnTo>
                  <a:lnTo>
                    <a:pt x="2880176" y="7879"/>
                  </a:lnTo>
                  <a:lnTo>
                    <a:pt x="2924739" y="17483"/>
                  </a:lnTo>
                  <a:lnTo>
                    <a:pt x="2967867" y="30646"/>
                  </a:lnTo>
                  <a:lnTo>
                    <a:pt x="3009395" y="47204"/>
                  </a:lnTo>
                  <a:lnTo>
                    <a:pt x="3049162" y="66994"/>
                  </a:lnTo>
                  <a:lnTo>
                    <a:pt x="3087003" y="89852"/>
                  </a:lnTo>
                  <a:lnTo>
                    <a:pt x="3122755" y="115616"/>
                  </a:lnTo>
                  <a:lnTo>
                    <a:pt x="3156256" y="144122"/>
                  </a:lnTo>
                  <a:lnTo>
                    <a:pt x="3187341" y="175207"/>
                  </a:lnTo>
                  <a:lnTo>
                    <a:pt x="3215847" y="208708"/>
                  </a:lnTo>
                  <a:lnTo>
                    <a:pt x="3241611" y="244460"/>
                  </a:lnTo>
                  <a:lnTo>
                    <a:pt x="3264469" y="282301"/>
                  </a:lnTo>
                  <a:lnTo>
                    <a:pt x="3284259" y="322068"/>
                  </a:lnTo>
                  <a:lnTo>
                    <a:pt x="3300817" y="363596"/>
                  </a:lnTo>
                  <a:lnTo>
                    <a:pt x="3313980" y="406724"/>
                  </a:lnTo>
                  <a:lnTo>
                    <a:pt x="3323584" y="451287"/>
                  </a:lnTo>
                  <a:lnTo>
                    <a:pt x="3329466" y="497123"/>
                  </a:lnTo>
                  <a:lnTo>
                    <a:pt x="3331464" y="544068"/>
                  </a:lnTo>
                  <a:lnTo>
                    <a:pt x="3331464" y="2720340"/>
                  </a:lnTo>
                  <a:lnTo>
                    <a:pt x="3329466" y="2767284"/>
                  </a:lnTo>
                  <a:lnTo>
                    <a:pt x="3323584" y="2813120"/>
                  </a:lnTo>
                  <a:lnTo>
                    <a:pt x="3313980" y="2857683"/>
                  </a:lnTo>
                  <a:lnTo>
                    <a:pt x="3300817" y="2900811"/>
                  </a:lnTo>
                  <a:lnTo>
                    <a:pt x="3284259" y="2942339"/>
                  </a:lnTo>
                  <a:lnTo>
                    <a:pt x="3264469" y="2982106"/>
                  </a:lnTo>
                  <a:lnTo>
                    <a:pt x="3241611" y="3019947"/>
                  </a:lnTo>
                  <a:lnTo>
                    <a:pt x="3215847" y="3055699"/>
                  </a:lnTo>
                  <a:lnTo>
                    <a:pt x="3187341" y="3089200"/>
                  </a:lnTo>
                  <a:lnTo>
                    <a:pt x="3156256" y="3120285"/>
                  </a:lnTo>
                  <a:lnTo>
                    <a:pt x="3122755" y="3148791"/>
                  </a:lnTo>
                  <a:lnTo>
                    <a:pt x="3087003" y="3174555"/>
                  </a:lnTo>
                  <a:lnTo>
                    <a:pt x="3049162" y="3197413"/>
                  </a:lnTo>
                  <a:lnTo>
                    <a:pt x="3009395" y="3217203"/>
                  </a:lnTo>
                  <a:lnTo>
                    <a:pt x="2967867" y="3233761"/>
                  </a:lnTo>
                  <a:lnTo>
                    <a:pt x="2924739" y="3246924"/>
                  </a:lnTo>
                  <a:lnTo>
                    <a:pt x="2880176" y="3256528"/>
                  </a:lnTo>
                  <a:lnTo>
                    <a:pt x="2834340" y="3262410"/>
                  </a:lnTo>
                  <a:lnTo>
                    <a:pt x="2787396" y="3264408"/>
                  </a:lnTo>
                  <a:lnTo>
                    <a:pt x="544068" y="3264408"/>
                  </a:lnTo>
                  <a:lnTo>
                    <a:pt x="497123" y="3262410"/>
                  </a:lnTo>
                  <a:lnTo>
                    <a:pt x="451287" y="3256528"/>
                  </a:lnTo>
                  <a:lnTo>
                    <a:pt x="406724" y="3246924"/>
                  </a:lnTo>
                  <a:lnTo>
                    <a:pt x="363596" y="3233761"/>
                  </a:lnTo>
                  <a:lnTo>
                    <a:pt x="322068" y="3217203"/>
                  </a:lnTo>
                  <a:lnTo>
                    <a:pt x="282301" y="3197413"/>
                  </a:lnTo>
                  <a:lnTo>
                    <a:pt x="244460" y="3174555"/>
                  </a:lnTo>
                  <a:lnTo>
                    <a:pt x="208708" y="3148791"/>
                  </a:lnTo>
                  <a:lnTo>
                    <a:pt x="175207" y="3120285"/>
                  </a:lnTo>
                  <a:lnTo>
                    <a:pt x="144122" y="3089200"/>
                  </a:lnTo>
                  <a:lnTo>
                    <a:pt x="115616" y="3055699"/>
                  </a:lnTo>
                  <a:lnTo>
                    <a:pt x="89852" y="3019947"/>
                  </a:lnTo>
                  <a:lnTo>
                    <a:pt x="66994" y="2982106"/>
                  </a:lnTo>
                  <a:lnTo>
                    <a:pt x="47204" y="2942339"/>
                  </a:lnTo>
                  <a:lnTo>
                    <a:pt x="30646" y="2900811"/>
                  </a:lnTo>
                  <a:lnTo>
                    <a:pt x="17483" y="2857683"/>
                  </a:lnTo>
                  <a:lnTo>
                    <a:pt x="7879" y="2813120"/>
                  </a:lnTo>
                  <a:lnTo>
                    <a:pt x="1997" y="2767284"/>
                  </a:lnTo>
                  <a:lnTo>
                    <a:pt x="0" y="2720340"/>
                  </a:lnTo>
                  <a:lnTo>
                    <a:pt x="0" y="54406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082446" y="1377441"/>
            <a:ext cx="2434590" cy="127952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304165" indent="-291465">
              <a:lnSpc>
                <a:spcPct val="100000"/>
              </a:lnSpc>
              <a:spcBef>
                <a:spcPts val="85"/>
              </a:spcBef>
              <a:buSzPct val="150000"/>
              <a:buFont typeface="Courier New"/>
              <a:buChar char="o"/>
              <a:tabLst>
                <a:tab pos="30416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Vorname</a:t>
            </a:r>
            <a:r>
              <a:rPr dirty="0" sz="1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Nachname</a:t>
            </a:r>
            <a:endParaRPr sz="1200">
              <a:latin typeface="Arial"/>
              <a:cs typeface="Arial"/>
            </a:endParaRPr>
          </a:p>
          <a:p>
            <a:pPr marL="304165" indent="-291465">
              <a:lnSpc>
                <a:spcPct val="100000"/>
              </a:lnSpc>
              <a:spcBef>
                <a:spcPts val="755"/>
              </a:spcBef>
              <a:buSzPct val="150000"/>
              <a:buFont typeface="Courier New"/>
              <a:buChar char="o"/>
              <a:tabLst>
                <a:tab pos="304165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Adresse</a:t>
            </a:r>
            <a:endParaRPr sz="1200">
              <a:latin typeface="Arial"/>
              <a:cs typeface="Arial"/>
            </a:endParaRPr>
          </a:p>
          <a:p>
            <a:pPr marL="303530" marR="5080" indent="-291465">
              <a:lnSpc>
                <a:spcPct val="121100"/>
              </a:lnSpc>
              <a:spcBef>
                <a:spcPts val="300"/>
              </a:spcBef>
              <a:buSzPct val="150000"/>
              <a:buFont typeface="Courier New"/>
              <a:buChar char="o"/>
              <a:tabLst>
                <a:tab pos="304800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E-Mail-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Adresse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wie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name.surname@company.com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82446" y="2745025"/>
            <a:ext cx="2551430" cy="11652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304165" indent="-291465">
              <a:lnSpc>
                <a:spcPct val="100000"/>
              </a:lnSpc>
              <a:spcBef>
                <a:spcPts val="80"/>
              </a:spcBef>
              <a:buSzPct val="150000"/>
              <a:buFont typeface="Courier New"/>
              <a:buChar char="o"/>
              <a:tabLst>
                <a:tab pos="304165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Personalausweisnummer</a:t>
            </a:r>
            <a:endParaRPr sz="1200">
              <a:latin typeface="Arial"/>
              <a:cs typeface="Arial"/>
            </a:endParaRPr>
          </a:p>
          <a:p>
            <a:pPr marL="303530" marR="5080" indent="-291465">
              <a:lnSpc>
                <a:spcPct val="130600"/>
              </a:lnSpc>
              <a:spcBef>
                <a:spcPts val="95"/>
              </a:spcBef>
              <a:buSzPct val="150000"/>
              <a:buFont typeface="Courier New"/>
              <a:buChar char="o"/>
              <a:tabLst>
                <a:tab pos="30480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Standortdaten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(zum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Beispiel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Standortdatenfunktion</a:t>
            </a:r>
            <a:r>
              <a:rPr dirty="0" sz="12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eines 	Mobiltelefons)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Beispiele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für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50">
                <a:solidFill>
                  <a:srgbClr val="379C73"/>
                </a:solidFill>
              </a:rPr>
              <a:t>personenbezogene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80">
                <a:solidFill>
                  <a:srgbClr val="379C73"/>
                </a:solidFill>
              </a:rPr>
              <a:t>Daten</a:t>
            </a:r>
            <a:r>
              <a:rPr dirty="0" baseline="25252" sz="2475" spc="-120">
                <a:solidFill>
                  <a:srgbClr val="379C73"/>
                </a:solidFill>
                <a:latin typeface="Arial"/>
                <a:cs typeface="Arial"/>
              </a:rPr>
              <a:t>4</a:t>
            </a:r>
            <a:endParaRPr baseline="25252" sz="2475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4649723" y="893031"/>
            <a:ext cx="3599815" cy="3377565"/>
            <a:chOff x="4649723" y="893031"/>
            <a:chExt cx="3599815" cy="3377565"/>
          </a:xfrm>
        </p:grpSpPr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52741" y="893031"/>
              <a:ext cx="3596686" cy="3377233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668773" y="947166"/>
              <a:ext cx="3484245" cy="3264535"/>
            </a:xfrm>
            <a:custGeom>
              <a:avLst/>
              <a:gdLst/>
              <a:ahLst/>
              <a:cxnLst/>
              <a:rect l="l" t="t" r="r" b="b"/>
              <a:pathLst>
                <a:path w="3484245" h="3264535">
                  <a:moveTo>
                    <a:pt x="2939796" y="0"/>
                  </a:moveTo>
                  <a:lnTo>
                    <a:pt x="544067" y="0"/>
                  </a:lnTo>
                  <a:lnTo>
                    <a:pt x="497123" y="1997"/>
                  </a:lnTo>
                  <a:lnTo>
                    <a:pt x="451287" y="7879"/>
                  </a:lnTo>
                  <a:lnTo>
                    <a:pt x="406724" y="17483"/>
                  </a:lnTo>
                  <a:lnTo>
                    <a:pt x="363596" y="30646"/>
                  </a:lnTo>
                  <a:lnTo>
                    <a:pt x="322068" y="47204"/>
                  </a:lnTo>
                  <a:lnTo>
                    <a:pt x="282301" y="66994"/>
                  </a:lnTo>
                  <a:lnTo>
                    <a:pt x="244460" y="89852"/>
                  </a:lnTo>
                  <a:lnTo>
                    <a:pt x="208708" y="115616"/>
                  </a:lnTo>
                  <a:lnTo>
                    <a:pt x="175207" y="144122"/>
                  </a:lnTo>
                  <a:lnTo>
                    <a:pt x="144122" y="175207"/>
                  </a:lnTo>
                  <a:lnTo>
                    <a:pt x="115616" y="208708"/>
                  </a:lnTo>
                  <a:lnTo>
                    <a:pt x="89852" y="244460"/>
                  </a:lnTo>
                  <a:lnTo>
                    <a:pt x="66994" y="282301"/>
                  </a:lnTo>
                  <a:lnTo>
                    <a:pt x="47204" y="322068"/>
                  </a:lnTo>
                  <a:lnTo>
                    <a:pt x="30646" y="363596"/>
                  </a:lnTo>
                  <a:lnTo>
                    <a:pt x="17483" y="406724"/>
                  </a:lnTo>
                  <a:lnTo>
                    <a:pt x="7879" y="451287"/>
                  </a:lnTo>
                  <a:lnTo>
                    <a:pt x="1997" y="497123"/>
                  </a:lnTo>
                  <a:lnTo>
                    <a:pt x="0" y="544068"/>
                  </a:lnTo>
                  <a:lnTo>
                    <a:pt x="0" y="2720340"/>
                  </a:lnTo>
                  <a:lnTo>
                    <a:pt x="1997" y="2767282"/>
                  </a:lnTo>
                  <a:lnTo>
                    <a:pt x="7879" y="2813116"/>
                  </a:lnTo>
                  <a:lnTo>
                    <a:pt x="17483" y="2857679"/>
                  </a:lnTo>
                  <a:lnTo>
                    <a:pt x="30646" y="2900806"/>
                  </a:lnTo>
                  <a:lnTo>
                    <a:pt x="47204" y="2942334"/>
                  </a:lnTo>
                  <a:lnTo>
                    <a:pt x="66994" y="2982100"/>
                  </a:lnTo>
                  <a:lnTo>
                    <a:pt x="89852" y="3019942"/>
                  </a:lnTo>
                  <a:lnTo>
                    <a:pt x="115616" y="3055694"/>
                  </a:lnTo>
                  <a:lnTo>
                    <a:pt x="144122" y="3089195"/>
                  </a:lnTo>
                  <a:lnTo>
                    <a:pt x="175207" y="3120280"/>
                  </a:lnTo>
                  <a:lnTo>
                    <a:pt x="208708" y="3148787"/>
                  </a:lnTo>
                  <a:lnTo>
                    <a:pt x="244460" y="3174551"/>
                  </a:lnTo>
                  <a:lnTo>
                    <a:pt x="282301" y="3197411"/>
                  </a:lnTo>
                  <a:lnTo>
                    <a:pt x="322068" y="3217201"/>
                  </a:lnTo>
                  <a:lnTo>
                    <a:pt x="363596" y="3233760"/>
                  </a:lnTo>
                  <a:lnTo>
                    <a:pt x="406724" y="3246923"/>
                  </a:lnTo>
                  <a:lnTo>
                    <a:pt x="451287" y="3256528"/>
                  </a:lnTo>
                  <a:lnTo>
                    <a:pt x="497123" y="3262410"/>
                  </a:lnTo>
                  <a:lnTo>
                    <a:pt x="544067" y="3264408"/>
                  </a:lnTo>
                  <a:lnTo>
                    <a:pt x="2939796" y="3264408"/>
                  </a:lnTo>
                  <a:lnTo>
                    <a:pt x="2986740" y="3262410"/>
                  </a:lnTo>
                  <a:lnTo>
                    <a:pt x="3032576" y="3256528"/>
                  </a:lnTo>
                  <a:lnTo>
                    <a:pt x="3077139" y="3246923"/>
                  </a:lnTo>
                  <a:lnTo>
                    <a:pt x="3120267" y="3233760"/>
                  </a:lnTo>
                  <a:lnTo>
                    <a:pt x="3161795" y="3217201"/>
                  </a:lnTo>
                  <a:lnTo>
                    <a:pt x="3201562" y="3197411"/>
                  </a:lnTo>
                  <a:lnTo>
                    <a:pt x="3239403" y="3174551"/>
                  </a:lnTo>
                  <a:lnTo>
                    <a:pt x="3275155" y="3148787"/>
                  </a:lnTo>
                  <a:lnTo>
                    <a:pt x="3308656" y="3120280"/>
                  </a:lnTo>
                  <a:lnTo>
                    <a:pt x="3339741" y="3089195"/>
                  </a:lnTo>
                  <a:lnTo>
                    <a:pt x="3368247" y="3055694"/>
                  </a:lnTo>
                  <a:lnTo>
                    <a:pt x="3394011" y="3019942"/>
                  </a:lnTo>
                  <a:lnTo>
                    <a:pt x="3416869" y="2982100"/>
                  </a:lnTo>
                  <a:lnTo>
                    <a:pt x="3436659" y="2942334"/>
                  </a:lnTo>
                  <a:lnTo>
                    <a:pt x="3453217" y="2900806"/>
                  </a:lnTo>
                  <a:lnTo>
                    <a:pt x="3466380" y="2857679"/>
                  </a:lnTo>
                  <a:lnTo>
                    <a:pt x="3475984" y="2813116"/>
                  </a:lnTo>
                  <a:lnTo>
                    <a:pt x="3481866" y="2767282"/>
                  </a:lnTo>
                  <a:lnTo>
                    <a:pt x="3483864" y="2720340"/>
                  </a:lnTo>
                  <a:lnTo>
                    <a:pt x="3483864" y="544068"/>
                  </a:lnTo>
                  <a:lnTo>
                    <a:pt x="3481866" y="497123"/>
                  </a:lnTo>
                  <a:lnTo>
                    <a:pt x="3475984" y="451287"/>
                  </a:lnTo>
                  <a:lnTo>
                    <a:pt x="3466380" y="406724"/>
                  </a:lnTo>
                  <a:lnTo>
                    <a:pt x="3453217" y="363596"/>
                  </a:lnTo>
                  <a:lnTo>
                    <a:pt x="3436659" y="322068"/>
                  </a:lnTo>
                  <a:lnTo>
                    <a:pt x="3416869" y="282301"/>
                  </a:lnTo>
                  <a:lnTo>
                    <a:pt x="3394011" y="244460"/>
                  </a:lnTo>
                  <a:lnTo>
                    <a:pt x="3368247" y="208708"/>
                  </a:lnTo>
                  <a:lnTo>
                    <a:pt x="3339741" y="175207"/>
                  </a:lnTo>
                  <a:lnTo>
                    <a:pt x="3308656" y="144122"/>
                  </a:lnTo>
                  <a:lnTo>
                    <a:pt x="3275155" y="115616"/>
                  </a:lnTo>
                  <a:lnTo>
                    <a:pt x="3239403" y="89852"/>
                  </a:lnTo>
                  <a:lnTo>
                    <a:pt x="3201562" y="66994"/>
                  </a:lnTo>
                  <a:lnTo>
                    <a:pt x="3161795" y="47204"/>
                  </a:lnTo>
                  <a:lnTo>
                    <a:pt x="3120267" y="30646"/>
                  </a:lnTo>
                  <a:lnTo>
                    <a:pt x="3077139" y="17483"/>
                  </a:lnTo>
                  <a:lnTo>
                    <a:pt x="3032576" y="7879"/>
                  </a:lnTo>
                  <a:lnTo>
                    <a:pt x="2986740" y="1997"/>
                  </a:lnTo>
                  <a:lnTo>
                    <a:pt x="2939796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668773" y="947166"/>
              <a:ext cx="3484245" cy="3264535"/>
            </a:xfrm>
            <a:custGeom>
              <a:avLst/>
              <a:gdLst/>
              <a:ahLst/>
              <a:cxnLst/>
              <a:rect l="l" t="t" r="r" b="b"/>
              <a:pathLst>
                <a:path w="3484245" h="3264535">
                  <a:moveTo>
                    <a:pt x="0" y="544068"/>
                  </a:moveTo>
                  <a:lnTo>
                    <a:pt x="1997" y="497123"/>
                  </a:lnTo>
                  <a:lnTo>
                    <a:pt x="7879" y="451287"/>
                  </a:lnTo>
                  <a:lnTo>
                    <a:pt x="17483" y="406724"/>
                  </a:lnTo>
                  <a:lnTo>
                    <a:pt x="30646" y="363596"/>
                  </a:lnTo>
                  <a:lnTo>
                    <a:pt x="47204" y="322068"/>
                  </a:lnTo>
                  <a:lnTo>
                    <a:pt x="66994" y="282301"/>
                  </a:lnTo>
                  <a:lnTo>
                    <a:pt x="89852" y="244460"/>
                  </a:lnTo>
                  <a:lnTo>
                    <a:pt x="115616" y="208708"/>
                  </a:lnTo>
                  <a:lnTo>
                    <a:pt x="144122" y="175207"/>
                  </a:lnTo>
                  <a:lnTo>
                    <a:pt x="175207" y="144122"/>
                  </a:lnTo>
                  <a:lnTo>
                    <a:pt x="208708" y="115616"/>
                  </a:lnTo>
                  <a:lnTo>
                    <a:pt x="244460" y="89852"/>
                  </a:lnTo>
                  <a:lnTo>
                    <a:pt x="282301" y="66994"/>
                  </a:lnTo>
                  <a:lnTo>
                    <a:pt x="322068" y="47204"/>
                  </a:lnTo>
                  <a:lnTo>
                    <a:pt x="363596" y="30646"/>
                  </a:lnTo>
                  <a:lnTo>
                    <a:pt x="406724" y="17483"/>
                  </a:lnTo>
                  <a:lnTo>
                    <a:pt x="451287" y="7879"/>
                  </a:lnTo>
                  <a:lnTo>
                    <a:pt x="497123" y="1997"/>
                  </a:lnTo>
                  <a:lnTo>
                    <a:pt x="544067" y="0"/>
                  </a:lnTo>
                  <a:lnTo>
                    <a:pt x="2939796" y="0"/>
                  </a:lnTo>
                  <a:lnTo>
                    <a:pt x="2986740" y="1997"/>
                  </a:lnTo>
                  <a:lnTo>
                    <a:pt x="3032576" y="7879"/>
                  </a:lnTo>
                  <a:lnTo>
                    <a:pt x="3077139" y="17483"/>
                  </a:lnTo>
                  <a:lnTo>
                    <a:pt x="3120267" y="30646"/>
                  </a:lnTo>
                  <a:lnTo>
                    <a:pt x="3161795" y="47204"/>
                  </a:lnTo>
                  <a:lnTo>
                    <a:pt x="3201562" y="66994"/>
                  </a:lnTo>
                  <a:lnTo>
                    <a:pt x="3239403" y="89852"/>
                  </a:lnTo>
                  <a:lnTo>
                    <a:pt x="3275155" y="115616"/>
                  </a:lnTo>
                  <a:lnTo>
                    <a:pt x="3308656" y="144122"/>
                  </a:lnTo>
                  <a:lnTo>
                    <a:pt x="3339741" y="175207"/>
                  </a:lnTo>
                  <a:lnTo>
                    <a:pt x="3368247" y="208708"/>
                  </a:lnTo>
                  <a:lnTo>
                    <a:pt x="3394011" y="244460"/>
                  </a:lnTo>
                  <a:lnTo>
                    <a:pt x="3416869" y="282301"/>
                  </a:lnTo>
                  <a:lnTo>
                    <a:pt x="3436659" y="322068"/>
                  </a:lnTo>
                  <a:lnTo>
                    <a:pt x="3453217" y="363596"/>
                  </a:lnTo>
                  <a:lnTo>
                    <a:pt x="3466380" y="406724"/>
                  </a:lnTo>
                  <a:lnTo>
                    <a:pt x="3475984" y="451287"/>
                  </a:lnTo>
                  <a:lnTo>
                    <a:pt x="3481866" y="497123"/>
                  </a:lnTo>
                  <a:lnTo>
                    <a:pt x="3483864" y="544068"/>
                  </a:lnTo>
                  <a:lnTo>
                    <a:pt x="3483864" y="2720340"/>
                  </a:lnTo>
                  <a:lnTo>
                    <a:pt x="3481866" y="2767282"/>
                  </a:lnTo>
                  <a:lnTo>
                    <a:pt x="3475984" y="2813116"/>
                  </a:lnTo>
                  <a:lnTo>
                    <a:pt x="3466380" y="2857679"/>
                  </a:lnTo>
                  <a:lnTo>
                    <a:pt x="3453217" y="2900806"/>
                  </a:lnTo>
                  <a:lnTo>
                    <a:pt x="3436659" y="2942334"/>
                  </a:lnTo>
                  <a:lnTo>
                    <a:pt x="3416869" y="2982100"/>
                  </a:lnTo>
                  <a:lnTo>
                    <a:pt x="3394011" y="3019942"/>
                  </a:lnTo>
                  <a:lnTo>
                    <a:pt x="3368247" y="3055694"/>
                  </a:lnTo>
                  <a:lnTo>
                    <a:pt x="3339741" y="3089195"/>
                  </a:lnTo>
                  <a:lnTo>
                    <a:pt x="3308656" y="3120280"/>
                  </a:lnTo>
                  <a:lnTo>
                    <a:pt x="3275155" y="3148787"/>
                  </a:lnTo>
                  <a:lnTo>
                    <a:pt x="3239403" y="3174551"/>
                  </a:lnTo>
                  <a:lnTo>
                    <a:pt x="3201562" y="3197411"/>
                  </a:lnTo>
                  <a:lnTo>
                    <a:pt x="3161795" y="3217201"/>
                  </a:lnTo>
                  <a:lnTo>
                    <a:pt x="3120267" y="3233760"/>
                  </a:lnTo>
                  <a:lnTo>
                    <a:pt x="3077139" y="3246923"/>
                  </a:lnTo>
                  <a:lnTo>
                    <a:pt x="3032576" y="3256528"/>
                  </a:lnTo>
                  <a:lnTo>
                    <a:pt x="2986740" y="3262410"/>
                  </a:lnTo>
                  <a:lnTo>
                    <a:pt x="2939796" y="3264408"/>
                  </a:lnTo>
                  <a:lnTo>
                    <a:pt x="544067" y="3264408"/>
                  </a:lnTo>
                  <a:lnTo>
                    <a:pt x="497123" y="3262410"/>
                  </a:lnTo>
                  <a:lnTo>
                    <a:pt x="451287" y="3256528"/>
                  </a:lnTo>
                  <a:lnTo>
                    <a:pt x="406724" y="3246923"/>
                  </a:lnTo>
                  <a:lnTo>
                    <a:pt x="363596" y="3233760"/>
                  </a:lnTo>
                  <a:lnTo>
                    <a:pt x="322068" y="3217201"/>
                  </a:lnTo>
                  <a:lnTo>
                    <a:pt x="282301" y="3197411"/>
                  </a:lnTo>
                  <a:lnTo>
                    <a:pt x="244460" y="3174551"/>
                  </a:lnTo>
                  <a:lnTo>
                    <a:pt x="208708" y="3148787"/>
                  </a:lnTo>
                  <a:lnTo>
                    <a:pt x="175207" y="3120280"/>
                  </a:lnTo>
                  <a:lnTo>
                    <a:pt x="144122" y="3089195"/>
                  </a:lnTo>
                  <a:lnTo>
                    <a:pt x="115616" y="3055694"/>
                  </a:lnTo>
                  <a:lnTo>
                    <a:pt x="89852" y="3019942"/>
                  </a:lnTo>
                  <a:lnTo>
                    <a:pt x="66994" y="2982100"/>
                  </a:lnTo>
                  <a:lnTo>
                    <a:pt x="47204" y="2942334"/>
                  </a:lnTo>
                  <a:lnTo>
                    <a:pt x="30646" y="2900806"/>
                  </a:lnTo>
                  <a:lnTo>
                    <a:pt x="17483" y="2857679"/>
                  </a:lnTo>
                  <a:lnTo>
                    <a:pt x="7879" y="2813116"/>
                  </a:lnTo>
                  <a:lnTo>
                    <a:pt x="1997" y="2767282"/>
                  </a:lnTo>
                  <a:lnTo>
                    <a:pt x="0" y="2720340"/>
                  </a:lnTo>
                  <a:lnTo>
                    <a:pt x="0" y="54406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4963414" y="1465326"/>
            <a:ext cx="2463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Internetprotokoll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(IP)-Adresse*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963414" y="1853945"/>
            <a:ext cx="10845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Cookie-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ID**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963414" y="2242820"/>
            <a:ext cx="26314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Werbekennung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Ihres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Telefons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963414" y="2539999"/>
            <a:ext cx="287655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50000"/>
              </a:lnSpc>
              <a:spcBef>
                <a:spcPts val="10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Daten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Besitz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eines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Krankenhauses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oder</a:t>
            </a: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eines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Arztes,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bei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denen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sich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um ein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Symbol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zur</a:t>
            </a:r>
            <a:r>
              <a:rPr dirty="0" sz="12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eindeutigen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Identifizierung</a:t>
            </a:r>
            <a:r>
              <a:rPr dirty="0" sz="12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einer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handeln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könnte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71678" y="4430369"/>
            <a:ext cx="7010400" cy="640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*Eine</a:t>
            </a:r>
            <a:r>
              <a:rPr dirty="0" sz="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spc="-10" b="1" i="1">
                <a:solidFill>
                  <a:srgbClr val="585858"/>
                </a:solidFill>
                <a:latin typeface="Arial"/>
                <a:cs typeface="Arial"/>
              </a:rPr>
              <a:t>IP-</a:t>
            </a:r>
            <a:r>
              <a:rPr dirty="0" sz="800" b="1" i="1">
                <a:solidFill>
                  <a:srgbClr val="585858"/>
                </a:solidFill>
                <a:latin typeface="Arial"/>
                <a:cs typeface="Arial"/>
              </a:rPr>
              <a:t>Adresse</a:t>
            </a:r>
            <a:r>
              <a:rPr dirty="0" sz="800" spc="1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b="1" i="1">
                <a:solidFill>
                  <a:srgbClr val="585858"/>
                </a:solidFill>
                <a:latin typeface="Arial"/>
                <a:cs typeface="Arial"/>
              </a:rPr>
              <a:t>(Internet</a:t>
            </a:r>
            <a:r>
              <a:rPr dirty="0" sz="800" spc="-2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b="1" i="1">
                <a:solidFill>
                  <a:srgbClr val="585858"/>
                </a:solidFill>
                <a:latin typeface="Arial"/>
                <a:cs typeface="Arial"/>
              </a:rPr>
              <a:t>Protocol)</a:t>
            </a:r>
            <a:r>
              <a:rPr dirty="0" sz="800" spc="-1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eindeutige</a:t>
            </a:r>
            <a:r>
              <a:rPr dirty="0" sz="8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Identifikationsnummer,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jedem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Internet</a:t>
            </a:r>
            <a:r>
              <a:rPr dirty="0" sz="8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verbundenen</a:t>
            </a:r>
            <a:r>
              <a:rPr dirty="0" sz="8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Gerät zugewiesen</a:t>
            </a:r>
            <a:r>
              <a:rPr dirty="0" sz="8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wird.</a:t>
            </a:r>
            <a:endParaRPr sz="800">
              <a:latin typeface="Arial"/>
              <a:cs typeface="Arial"/>
            </a:endParaRPr>
          </a:p>
          <a:p>
            <a:pPr marL="50800" marR="17780">
              <a:lnSpc>
                <a:spcPct val="100000"/>
              </a:lnSpc>
            </a:pPr>
            <a:r>
              <a:rPr dirty="0" sz="800" b="1" i="1">
                <a:solidFill>
                  <a:srgbClr val="585858"/>
                </a:solidFill>
                <a:latin typeface="Arial"/>
                <a:cs typeface="Arial"/>
              </a:rPr>
              <a:t>**</a:t>
            </a:r>
            <a:r>
              <a:rPr dirty="0" sz="800" spc="-1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b="1" i="1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800" spc="-2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spc="-10" b="1" i="1">
                <a:solidFill>
                  <a:srgbClr val="585858"/>
                </a:solidFill>
                <a:latin typeface="Arial"/>
                <a:cs typeface="Arial"/>
              </a:rPr>
              <a:t>Cookie-</a:t>
            </a:r>
            <a:r>
              <a:rPr dirty="0" sz="800" b="1" i="1">
                <a:solidFill>
                  <a:srgbClr val="585858"/>
                </a:solidFill>
                <a:latin typeface="Arial"/>
                <a:cs typeface="Arial"/>
              </a:rPr>
              <a:t>ID</a:t>
            </a:r>
            <a:r>
              <a:rPr dirty="0" sz="800" spc="-1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eindeutige</a:t>
            </a:r>
            <a:r>
              <a:rPr dirty="0" sz="8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Kennung,</a:t>
            </a:r>
            <a:r>
              <a:rPr dirty="0" sz="8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die einem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Webbrowser</a:t>
            </a:r>
            <a:r>
              <a:rPr dirty="0" sz="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vom</a:t>
            </a:r>
            <a:r>
              <a:rPr dirty="0" sz="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Server</a:t>
            </a:r>
            <a:r>
              <a:rPr dirty="0" sz="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einer</a:t>
            </a:r>
            <a:r>
              <a:rPr dirty="0" sz="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Website</a:t>
            </a:r>
            <a:r>
              <a:rPr dirty="0" sz="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zugewiesen</a:t>
            </a:r>
            <a:r>
              <a:rPr dirty="0" sz="800" spc="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wird.</a:t>
            </a:r>
            <a:r>
              <a:rPr dirty="0" sz="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hilft</a:t>
            </a:r>
            <a:r>
              <a:rPr dirty="0" sz="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Website,</a:t>
            </a:r>
            <a:r>
              <a:rPr dirty="0" sz="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8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Browser</a:t>
            </a:r>
            <a:r>
              <a:rPr dirty="0" sz="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spc="-25" i="1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 erkennen</a:t>
            </a:r>
            <a:r>
              <a:rPr dirty="0" sz="8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seine</a:t>
            </a:r>
            <a:r>
              <a:rPr dirty="0" sz="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Aktivitäten,</a:t>
            </a:r>
            <a:r>
              <a:rPr dirty="0" sz="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Vorlieben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8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Einstellungen</a:t>
            </a:r>
            <a:r>
              <a:rPr dirty="0" sz="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über 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verschiedene</a:t>
            </a:r>
            <a:r>
              <a:rPr dirty="0" sz="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Seiten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Besuche</a:t>
            </a:r>
            <a:r>
              <a:rPr dirty="0" sz="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auf der</a:t>
            </a:r>
            <a:r>
              <a:rPr dirty="0" sz="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Website</a:t>
            </a:r>
            <a:r>
              <a:rPr dirty="0" sz="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hinweg</a:t>
            </a:r>
            <a:r>
              <a:rPr dirty="0" sz="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8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verfolgen.</a:t>
            </a:r>
            <a:endParaRPr sz="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875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European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Commission.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What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personal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Data?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179831" y="4404359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23366" y="974851"/>
            <a:ext cx="744537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22855" marR="5080" indent="-251079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Dem</a:t>
            </a:r>
            <a:r>
              <a:rPr dirty="0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Datenschutz</a:t>
            </a:r>
            <a:r>
              <a:rPr dirty="0" sz="20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in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Altenpflege</a:t>
            </a:r>
            <a:r>
              <a:rPr dirty="0" sz="20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muss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unbedingt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Vorrang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eingeräumt</a:t>
            </a:r>
            <a:r>
              <a:rPr dirty="0" sz="2000" spc="-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werden.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9026" y="1888947"/>
            <a:ext cx="8315959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-127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Indem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wir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Privatsphäre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Autonomie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durch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informierte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Zustimmung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sichere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Praktiken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schützen,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wahren</a:t>
            </a:r>
            <a:r>
              <a:rPr dirty="0" sz="20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wir</a:t>
            </a:r>
            <a:r>
              <a:rPr dirty="0" sz="2000" spc="-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20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Würde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und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das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Vertrauen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in</a:t>
            </a:r>
            <a:r>
              <a:rPr dirty="0" sz="20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20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Pflege!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3060" y="2951988"/>
            <a:ext cx="1922803" cy="190195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090796" y="4864709"/>
            <a:ext cx="9124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Entworfen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845946"/>
            <a:ext cx="8061325" cy="1818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Dieses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zum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Datenschutz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Altenpflege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vermittelt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ein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umfassendes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Verständnis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wichtigsten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Grundsätze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Praktiken.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beginnt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Bedeutung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Datenschutzes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Kontext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Altenpflege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betont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Sensibilität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Daten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Altenpflege.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befasst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sich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wesentlichen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Begriffen,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Konzepten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Vorschriften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im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Zusammenhang</a:t>
            </a:r>
            <a:r>
              <a:rPr dirty="0" sz="12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12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dem</a:t>
            </a:r>
            <a:r>
              <a:rPr dirty="0" sz="12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Datenschutz,</a:t>
            </a:r>
            <a:r>
              <a:rPr dirty="0" sz="12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einschließlich</a:t>
            </a:r>
            <a:r>
              <a:rPr dirty="0" sz="12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Allgemeinen</a:t>
            </a:r>
            <a:r>
              <a:rPr dirty="0" sz="12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Datenschutzverordnung</a:t>
            </a:r>
            <a:r>
              <a:rPr dirty="0" sz="12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(DSGVO),</a:t>
            </a:r>
            <a:r>
              <a:rPr dirty="0" sz="12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sowie</a:t>
            </a:r>
            <a:r>
              <a:rPr dirty="0" sz="12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mit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Überlegungen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2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Menschenrechten</a:t>
            </a:r>
            <a:r>
              <a:rPr dirty="0" sz="12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zur</a:t>
            </a:r>
            <a:r>
              <a:rPr dirty="0" sz="12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ethischen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Nutzung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Technologien.</a:t>
            </a:r>
            <a:r>
              <a:rPr dirty="0" sz="12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Lernenden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erkunden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Bedeutung</a:t>
            </a:r>
            <a:r>
              <a:rPr dirty="0" sz="12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Einhaltung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Vorschriften,</a:t>
            </a:r>
            <a:r>
              <a:rPr dirty="0" sz="12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lernen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Sicherheitsmaßnahmen</a:t>
            </a:r>
            <a:r>
              <a:rPr dirty="0" sz="12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kennen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vertiefen</a:t>
            </a:r>
            <a:r>
              <a:rPr dirty="0" sz="12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sich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Fallstudien,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praktische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Einblicke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gewinnen.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40360">
              <a:lnSpc>
                <a:spcPct val="100000"/>
              </a:lnSpc>
              <a:spcBef>
                <a:spcPts val="95"/>
              </a:spcBef>
            </a:pPr>
            <a:r>
              <a:rPr dirty="0" spc="-285"/>
              <a:t>Zusammenfassung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233420">
              <a:lnSpc>
                <a:spcPct val="100000"/>
              </a:lnSpc>
              <a:spcBef>
                <a:spcPts val="95"/>
              </a:spcBef>
            </a:pPr>
            <a:r>
              <a:rPr dirty="0" spc="-215"/>
              <a:t>Übung</a:t>
            </a:r>
            <a:r>
              <a:rPr dirty="0" spc="-85"/>
              <a:t> </a:t>
            </a:r>
            <a:r>
              <a:rPr dirty="0" spc="-105"/>
              <a:t>zur</a:t>
            </a:r>
            <a:r>
              <a:rPr dirty="0" spc="-90"/>
              <a:t> </a:t>
            </a:r>
            <a:r>
              <a:rPr dirty="0" spc="-220"/>
              <a:t>Selbstreflexion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67532" y="1177289"/>
            <a:ext cx="5537835" cy="2842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0" marR="5080" indent="-368935">
              <a:lnSpc>
                <a:spcPct val="140000"/>
              </a:lnSpc>
              <a:spcBef>
                <a:spcPts val="100"/>
              </a:spcBef>
              <a:buSzPct val="150000"/>
              <a:buChar char="•"/>
              <a:tabLst>
                <a:tab pos="3810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kann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ich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dieser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Präsentation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erörterten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Grundsätze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des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Datenschutzes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auf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meine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Rolle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Pflege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älterer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Menschen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anwenden?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Welche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konkreten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Schritte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kann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ich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unternehmen,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ethischen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Einsatz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Technologie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gewährleisten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Privatsphäre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Würde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von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mir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betreuten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Personen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schützen?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Clr>
                <a:srgbClr val="FFFFFF"/>
              </a:buClr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marL="381000" marR="17145" indent="-368935">
              <a:lnSpc>
                <a:spcPct val="140000"/>
              </a:lnSpc>
              <a:buSzPct val="150000"/>
              <a:buChar char="•"/>
              <a:tabLst>
                <a:tab pos="3810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kann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ich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nach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Lektüre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proaktive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Schritte</a:t>
            </a:r>
            <a:r>
              <a:rPr dirty="0" sz="12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unternehmen,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potenzielle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Datenschutzprobleme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bei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meiner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Arbeit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zu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bewältigen?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Welche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Verbesserungen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kann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ich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meiner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Organisation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empfehlen,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unseren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Ansatz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Datensicherheit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ethische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Nutzung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zu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stärken,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insbesondere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Kontext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Altenpflege?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048613" y="4928717"/>
            <a:ext cx="9124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Entworfen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857" y="2184681"/>
            <a:ext cx="3015944" cy="253789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574038" y="1873453"/>
            <a:ext cx="6765290" cy="3020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9175" marR="5080" indent="906780">
              <a:lnSpc>
                <a:spcPct val="100000"/>
              </a:lnSpc>
              <a:spcBef>
                <a:spcPts val="100"/>
              </a:spcBef>
            </a:pPr>
            <a:r>
              <a:rPr dirty="0" sz="6900" spc="-25">
                <a:solidFill>
                  <a:srgbClr val="FFC000"/>
                </a:solidFill>
                <a:latin typeface="Arial"/>
                <a:cs typeface="Arial"/>
              </a:rPr>
              <a:t>Gut </a:t>
            </a:r>
            <a:r>
              <a:rPr dirty="0" sz="6900" spc="-430">
                <a:solidFill>
                  <a:srgbClr val="FFC000"/>
                </a:solidFill>
                <a:latin typeface="Arial"/>
                <a:cs typeface="Arial"/>
              </a:rPr>
              <a:t>gemacht!</a:t>
            </a:r>
            <a:endParaRPr sz="6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7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Entworfen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9650" y="633806"/>
            <a:ext cx="697230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86510" marR="5080" indent="-1274445">
              <a:lnSpc>
                <a:spcPct val="100000"/>
              </a:lnSpc>
              <a:spcBef>
                <a:spcPts val="100"/>
              </a:spcBef>
            </a:pPr>
            <a:r>
              <a:rPr dirty="0" sz="3000" spc="-270">
                <a:solidFill>
                  <a:srgbClr val="339966"/>
                </a:solidFill>
                <a:latin typeface="Verdana"/>
                <a:cs typeface="Verdana"/>
              </a:rPr>
              <a:t>Herzlichen</a:t>
            </a:r>
            <a:r>
              <a:rPr dirty="0" sz="3000" spc="-220">
                <a:solidFill>
                  <a:srgbClr val="339966"/>
                </a:solidFill>
                <a:latin typeface="Verdana"/>
                <a:cs typeface="Verdana"/>
              </a:rPr>
              <a:t> </a:t>
            </a:r>
            <a:r>
              <a:rPr dirty="0" sz="3000" spc="-300">
                <a:solidFill>
                  <a:srgbClr val="339966"/>
                </a:solidFill>
                <a:latin typeface="Verdana"/>
                <a:cs typeface="Verdana"/>
              </a:rPr>
              <a:t>Glückwunsch</a:t>
            </a:r>
            <a:r>
              <a:rPr dirty="0" sz="3000" spc="-3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9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35">
                <a:solidFill>
                  <a:srgbClr val="585858"/>
                </a:solidFill>
                <a:latin typeface="Arial"/>
                <a:cs typeface="Arial"/>
              </a:rPr>
              <a:t>haben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25">
                <a:solidFill>
                  <a:srgbClr val="585858"/>
                </a:solidFill>
                <a:latin typeface="Arial"/>
                <a:cs typeface="Arial"/>
              </a:rPr>
              <a:t>Einheit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50">
                <a:solidFill>
                  <a:srgbClr val="585858"/>
                </a:solidFill>
                <a:latin typeface="Arial"/>
                <a:cs typeface="Arial"/>
              </a:rPr>
              <a:t>2 </a:t>
            </a:r>
            <a:r>
              <a:rPr dirty="0" sz="3000" spc="-25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3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35">
                <a:solidFill>
                  <a:srgbClr val="585858"/>
                </a:solidFill>
                <a:latin typeface="Arial"/>
                <a:cs typeface="Arial"/>
              </a:rPr>
              <a:t>Moduls</a:t>
            </a:r>
            <a:r>
              <a:rPr dirty="0" sz="3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3000" spc="-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60">
                <a:solidFill>
                  <a:srgbClr val="585858"/>
                </a:solidFill>
                <a:latin typeface="Arial"/>
                <a:cs typeface="Arial"/>
              </a:rPr>
              <a:t>abgeschlossen.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67257" y="4313631"/>
            <a:ext cx="534479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19685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Gefördert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von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geäußerten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Ansichten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Meinungen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sind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jedoch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ausschließlich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des</a:t>
            </a:r>
            <a:r>
              <a:rPr dirty="0" sz="800">
                <a:latin typeface="Arial"/>
                <a:cs typeface="Arial"/>
              </a:rPr>
              <a:t> Autors/der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Autoren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spiegeln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nicht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unbedingt die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oder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wider.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Weder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die</a:t>
            </a:r>
            <a:r>
              <a:rPr dirty="0" sz="800">
                <a:latin typeface="Arial"/>
                <a:cs typeface="Arial"/>
              </a:rPr>
              <a:t> Europäische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Bewilligungsbehörde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können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für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sie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verantwortlich gemacht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werden.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09955" y="1329689"/>
            <a:ext cx="7667625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Diese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Lerneinheit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wurde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Rahmen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entwickelt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wird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Unterstützung </a:t>
            </a:r>
            <a:r>
              <a:rPr dirty="0" sz="1200">
                <a:latin typeface="Arial"/>
                <a:cs typeface="Arial"/>
              </a:rPr>
              <a:t>der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Europäischen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finanziert.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Arbeit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für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Bildungszwecke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bestimmt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steht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unter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 International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Consortium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(mit </a:t>
            </a:r>
            <a:r>
              <a:rPr dirty="0" sz="1200">
                <a:latin typeface="Arial"/>
                <a:cs typeface="Arial"/>
              </a:rPr>
              <a:t>Ausnahme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referenzierten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Screenshots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Inhalte).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27469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0">
                <a:solidFill>
                  <a:srgbClr val="379C73"/>
                </a:solidFill>
              </a:rPr>
              <a:t>Literaturverzeichnis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89000" y="1534413"/>
            <a:ext cx="7877809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271780" indent="-3429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3556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Porsdam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Mann,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Savulescu,Sahakian.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Facilitating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0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ethical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use</a:t>
            </a:r>
            <a:r>
              <a:rPr dirty="0" sz="10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0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0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benefit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society: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electronic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records,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consent</a:t>
            </a:r>
            <a:r>
              <a:rPr dirty="0" sz="10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duty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easy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rescue.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https://www.ncbi.nlm.nih.gov/pmc/articles/PMC5124071/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000000"/>
              </a:buClr>
              <a:buChar char="•"/>
              <a:tabLst>
                <a:tab pos="3556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GDPR.EU.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Recital 53: Processing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sensitive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social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sector.</a:t>
            </a:r>
            <a:r>
              <a:rPr dirty="0" sz="10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https://gdpr.eu/Recital-53-Processing-of-sensitive-data-</a:t>
            </a:r>
            <a:r>
              <a:rPr dirty="0" u="none" sz="10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in-health-and-social-sector/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lr>
                <a:srgbClr val="000000"/>
              </a:buClr>
              <a:buChar char="•"/>
              <a:tabLst>
                <a:tab pos="354965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GDPR.EU.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Recital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54: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Processing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sensitive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in public</a:t>
            </a:r>
            <a:r>
              <a:rPr dirty="0" sz="10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sector.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https://gdpr.eu/recital-54-processing-of-sensitive-data-</a:t>
            </a:r>
            <a:r>
              <a:rPr dirty="0" u="sng" sz="1000" spc="-25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in-</a:t>
            </a:r>
            <a:endParaRPr sz="1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public-health-sector/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2024-11-14T14:54:04Z</dcterms:created>
  <dcterms:modified xsi:type="dcterms:W3CDTF">2024-11-14T14:54:04Z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2024-11-14T00:00:00Z</vt:filetime>
  </property>
  <property fmtid="{D5CDD505-2E9C-101B-9397-08002B2CF9AE}" pid="3" name="Producer">
    <vt:lpwstr>3-Heights(TM) PDF Security Shell 4.8.25.2 (http://www.pdf-tools.com)</vt:lpwstr>
  </property>
</Properties>
</file>